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C2D_807A9D0E.xml" ContentType="application/vnd.ms-powerpoint.comments+xml"/>
  <Override PartName="/ppt/notesSlides/notesSlide11.xml" ContentType="application/vnd.openxmlformats-officedocument.presentationml.notesSlide+xml"/>
  <Override PartName="/ppt/comments/modernComment_C48_FD0CF88.xml" ContentType="application/vnd.ms-powerpoint.comments+xml"/>
  <Override PartName="/ppt/notesSlides/notesSlide12.xml" ContentType="application/vnd.openxmlformats-officedocument.presentationml.notesSlide+xml"/>
  <Override PartName="/ppt/comments/modernComment_C2E_7964EDF1.xml" ContentType="application/vnd.ms-powerpoint.comments+xml"/>
  <Override PartName="/ppt/notesSlides/notesSlide13.xml" ContentType="application/vnd.openxmlformats-officedocument.presentationml.notesSlide+xml"/>
  <Override PartName="/ppt/comments/modernComment_C46_D3AB3B0D.xml" ContentType="application/vnd.ms-powerpoint.comments+xml"/>
  <Override PartName="/ppt/notesSlides/notesSlide14.xml" ContentType="application/vnd.openxmlformats-officedocument.presentationml.notesSlide+xml"/>
  <Override PartName="/ppt/comments/modernComment_BCB_FEF8655A.xml" ContentType="application/vnd.ms-powerpoint.comments+xml"/>
  <Override PartName="/ppt/notesSlides/notesSlide15.xml" ContentType="application/vnd.openxmlformats-officedocument.presentationml.notesSlide+xml"/>
  <Override PartName="/ppt/comments/modernComment_C37_826F10D.xml" ContentType="application/vnd.ms-powerpoint.comments+xml"/>
  <Override PartName="/ppt/notesSlides/notesSlide16.xml" ContentType="application/vnd.openxmlformats-officedocument.presentationml.notesSlide+xml"/>
  <Override PartName="/ppt/comments/modernComment_AA8_5E3604C9.xml" ContentType="application/vnd.ms-powerpoint.comments+xml"/>
  <Override PartName="/ppt/notesSlides/notesSlide17.xml" ContentType="application/vnd.openxmlformats-officedocument.presentationml.notesSlide+xml"/>
  <Override PartName="/ppt/comments/modernComment_AA4_6B33419F.xml" ContentType="application/vnd.ms-powerpoint.comments+xml"/>
  <Override PartName="/ppt/notesSlides/notesSlide18.xml" ContentType="application/vnd.openxmlformats-officedocument.presentationml.notesSlide+xml"/>
  <Override PartName="/ppt/comments/modernComment_C30_E1F25378.xml" ContentType="application/vnd.ms-powerpoint.comments+xml"/>
  <Override PartName="/ppt/notesSlides/notesSlide19.xml" ContentType="application/vnd.openxmlformats-officedocument.presentationml.notesSlide+xml"/>
  <Override PartName="/ppt/comments/modernComment_C31_F76ACAB5.xml" ContentType="application/vnd.ms-powerpoint.comments+xml"/>
  <Override PartName="/ppt/notesSlides/notesSlide20.xml" ContentType="application/vnd.openxmlformats-officedocument.presentationml.notesSlide+xml"/>
  <Override PartName="/ppt/comments/modernComment_C34_1EDAAE76.xml" ContentType="application/vnd.ms-powerpoint.comments+xml"/>
  <Override PartName="/ppt/notesSlides/notesSlide21.xml" ContentType="application/vnd.openxmlformats-officedocument.presentationml.notesSlide+xml"/>
  <Override PartName="/ppt/comments/modernComment_C35_AAE1BCF0.xml" ContentType="application/vnd.ms-powerpoint.comments+xml"/>
  <Override PartName="/ppt/notesSlides/notesSlide22.xml" ContentType="application/vnd.openxmlformats-officedocument.presentationml.notesSlide+xml"/>
  <Override PartName="/ppt/comments/modernComment_C36_38C9D196.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BE0_EDC6F9CA.xml" ContentType="application/vnd.ms-powerpoint.comments+xml"/>
  <Override PartName="/ppt/notesSlides/notesSlide26.xml" ContentType="application/vnd.openxmlformats-officedocument.presentationml.notesSlide+xml"/>
  <Override PartName="/ppt/comments/modernComment_C23_B17F5DEB.xml" ContentType="application/vnd.ms-powerpoint.comments+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BD4_9CF2B92F.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BDC_F74200D3.xml" ContentType="application/vnd.ms-powerpoint.comments+xml"/>
  <Override PartName="/ppt/notesSlides/notesSlide41.xml" ContentType="application/vnd.openxmlformats-officedocument.presentationml.notesSlide+xml"/>
  <Override PartName="/ppt/comments/modernComment_BDD_75D90F9.xml" ContentType="application/vnd.ms-powerpoint.comments+xml"/>
  <Override PartName="/ppt/notesSlides/notesSlide42.xml" ContentType="application/vnd.openxmlformats-officedocument.presentationml.notesSlide+xml"/>
  <Override PartName="/ppt/comments/modernComment_BDE_641420FD.xml" ContentType="application/vnd.ms-powerpoint.comments+xml"/>
  <Override PartName="/ppt/notesSlides/notesSlide43.xml" ContentType="application/vnd.openxmlformats-officedocument.presentationml.notesSlide+xml"/>
  <Override PartName="/ppt/comments/modernComment_BDF_49A5AC2C.xml" ContentType="application/vnd.ms-powerpoint.comments+xml"/>
  <Override PartName="/ppt/notesSlides/notesSlide44.xml" ContentType="application/vnd.openxmlformats-officedocument.presentationml.notesSlide+xml"/>
  <Override PartName="/ppt/comments/modernComment_B19_3626ADD5.xml" ContentType="application/vnd.ms-powerpoint.comments+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11_184DFC62.xml" ContentType="application/vnd.ms-powerpoint.comments+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comments/modernComment_103_1B54A66C.xml" ContentType="application/vnd.ms-powerpoint.comments+xml"/>
  <Override PartName="/ppt/notesSlides/notesSlide56.xml" ContentType="application/vnd.openxmlformats-officedocument.presentationml.notesSlide+xml"/>
  <Override PartName="/ppt/comments/modernComment_BC0_54A5B3F4.xml" ContentType="application/vnd.ms-powerpoint.comments+xml"/>
  <Override PartName="/ppt/notesSlides/notesSlide5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8.xml" ContentType="application/vnd.openxmlformats-officedocument.presentationml.notesSlide+xml"/>
  <Override PartName="/ppt/comments/modernComment_105_A4AADA9.xml" ContentType="application/vnd.ms-powerpoint.comments+xml"/>
  <Override PartName="/ppt/notesSlides/notesSlide59.xml" ContentType="application/vnd.openxmlformats-officedocument.presentationml.notesSlide+xml"/>
  <Override PartName="/ppt/comments/modernComment_BD0_542F0A6.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ppt/comments/modernComment_BD3_ABA718D4.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1.xml" ContentType="application/vnd.openxmlformats-officedocument.presentationml.notesSlide+xml"/>
  <Override PartName="/ppt/comments/modernComment_BD1_F0D72100.xml" ContentType="application/vnd.ms-powerpoint.comment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omments/modernComment_BD2_620ECBC6.xml" ContentType="application/vnd.ms-powerpoint.comment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4"/>
  </p:notesMasterIdLst>
  <p:sldIdLst>
    <p:sldId id="256" r:id="rId2"/>
    <p:sldId id="3007" r:id="rId3"/>
    <p:sldId id="262" r:id="rId4"/>
    <p:sldId id="3112" r:id="rId5"/>
    <p:sldId id="3113" r:id="rId6"/>
    <p:sldId id="3114" r:id="rId7"/>
    <p:sldId id="3020" r:id="rId8"/>
    <p:sldId id="3115" r:id="rId9"/>
    <p:sldId id="3034" r:id="rId10"/>
    <p:sldId id="3117" r:id="rId11"/>
    <p:sldId id="3144" r:id="rId12"/>
    <p:sldId id="3118" r:id="rId13"/>
    <p:sldId id="3142" r:id="rId14"/>
    <p:sldId id="3019" r:id="rId15"/>
    <p:sldId id="3127" r:id="rId16"/>
    <p:sldId id="2728" r:id="rId17"/>
    <p:sldId id="2724" r:id="rId18"/>
    <p:sldId id="3120" r:id="rId19"/>
    <p:sldId id="3121" r:id="rId20"/>
    <p:sldId id="3124" r:id="rId21"/>
    <p:sldId id="3125" r:id="rId22"/>
    <p:sldId id="3126" r:id="rId23"/>
    <p:sldId id="3128" r:id="rId24"/>
    <p:sldId id="3129" r:id="rId25"/>
    <p:sldId id="3131" r:id="rId26"/>
    <p:sldId id="3040" r:id="rId27"/>
    <p:sldId id="3107" r:id="rId28"/>
    <p:sldId id="3031" r:id="rId29"/>
    <p:sldId id="2829" r:id="rId30"/>
    <p:sldId id="2999" r:id="rId31"/>
    <p:sldId id="3104" r:id="rId32"/>
    <p:sldId id="3108" r:id="rId33"/>
    <p:sldId id="3028" r:id="rId34"/>
    <p:sldId id="2855" r:id="rId35"/>
    <p:sldId id="2856" r:id="rId36"/>
    <p:sldId id="3132" r:id="rId37"/>
    <p:sldId id="2940" r:id="rId38"/>
    <p:sldId id="3133" r:id="rId39"/>
    <p:sldId id="3105" r:id="rId40"/>
    <p:sldId id="3134" r:id="rId41"/>
    <p:sldId id="3135" r:id="rId42"/>
    <p:sldId id="3136" r:id="rId43"/>
    <p:sldId id="3036" r:id="rId44"/>
    <p:sldId id="3037" r:id="rId45"/>
    <p:sldId id="3038" r:id="rId46"/>
    <p:sldId id="3039" r:id="rId47"/>
    <p:sldId id="2841" r:id="rId48"/>
    <p:sldId id="3005" r:id="rId49"/>
    <p:sldId id="275" r:id="rId50"/>
    <p:sldId id="3033" r:id="rId51"/>
    <p:sldId id="456" r:id="rId52"/>
    <p:sldId id="3137" r:id="rId53"/>
    <p:sldId id="3145" r:id="rId54"/>
    <p:sldId id="3138" r:id="rId55"/>
    <p:sldId id="3139" r:id="rId56"/>
    <p:sldId id="3140" r:id="rId57"/>
    <p:sldId id="273" r:id="rId58"/>
    <p:sldId id="278" r:id="rId59"/>
    <p:sldId id="259" r:id="rId60"/>
    <p:sldId id="3008" r:id="rId61"/>
    <p:sldId id="286" r:id="rId62"/>
    <p:sldId id="261" r:id="rId63"/>
    <p:sldId id="3024" r:id="rId64"/>
    <p:sldId id="3027" r:id="rId65"/>
    <p:sldId id="3025" r:id="rId66"/>
    <p:sldId id="3026" r:id="rId67"/>
    <p:sldId id="3141" r:id="rId68"/>
    <p:sldId id="288" r:id="rId69"/>
    <p:sldId id="3009" r:id="rId70"/>
    <p:sldId id="271" r:id="rId71"/>
    <p:sldId id="3014" r:id="rId72"/>
    <p:sldId id="274"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351458-51DF-FC70-6C45-5CC0BCE15642}" name="Sanderbeck, Taytum" initials="ST" userId="S::taytum.sanderbeck@ucsf.edu::79c2adda-7f29-4f5c-a273-c09e0e1f2628" providerId="AD"/>
  <p188:author id="{B41B2C69-7A31-8487-04AF-B0E3DE339D49}" name="Rojo, Elizabeth" initials="RE" userId="S::elizabeth.rojo@ucsf.edu::af4cfb9b-a3fe-4b3b-9785-c55adaa653f1" providerId="AD"/>
  <p188:author id="{9B2B8188-DBC5-B431-FC1C-1977E03F01C1}" name="Rojo, Elizabeth" initials="ER" userId="S::Elizabeth.Rojo@ucsf.edu::af4cfb9b-a3fe-4b3b-9785-c55adaa653f1" providerId="AD"/>
  <p188:author id="{31298495-C3CA-541B-04EF-12D8595DEABD}" name="Michael Reid" initials="MR" userId="mkUXN1kwmG32TtM0CBOfx55+HU74kOYiwqCCCv1vHJM=" providerId="None"/>
  <p188:author id="{FDAA979B-FF0F-B7DB-CB7E-EB7B728235F2}" name="Dr Mwayi Madanitsa" initials="DM" userId="1dIJokpZ6+rd+NoZM5x+YNXH+KbuK5/qVX62TcAx7QY=" providerId="None"/>
  <p188:author id="{9388F7C5-CB0E-C6B7-80C7-7560445EEBA2}" name="Cesar Mendez Lizarraga" initials="CL" userId="wvBvn2CWZ9cRz4gnfKGdcdcGd7Y3n9XoWWCPK21I5Bk=" providerId="None"/>
  <p188:author id="{CEA68FE9-42CF-1E57-6FF4-24FA70336C9D}" name="Beaterce Mushi" initials="BM" userId="Beaterce Mushi" providerId="None"/>
  <p188:author id="{06DA77EE-FF13-E6DE-3B18-CCAD634AF1DC}" name="Elizabeth Macias Rojo" initials="ER" userId="jbdPXVoy8lXTcTOFmtVonXSIUWxVPrLm76q2eJx1IzQ=" providerId="None"/>
  <p188:author id="{BF4C86FC-79D3-306D-7B42-EA42730D61D1}" name="Chatterjee, Purba" initials="PC" userId="S::Purba.Chatterjee@ucsf.edu::48bea90c-7642-4355-9a46-31013b2d540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14"/>
    <p:restoredTop sz="38474"/>
  </p:normalViewPr>
  <p:slideViewPr>
    <p:cSldViewPr snapToGrid="0">
      <p:cViewPr varScale="1">
        <p:scale>
          <a:sx n="38" d="100"/>
          <a:sy n="38" d="100"/>
        </p:scale>
        <p:origin x="2560" y="176"/>
      </p:cViewPr>
      <p:guideLst/>
    </p:cSldViewPr>
  </p:slideViewPr>
  <p:outlineViewPr>
    <p:cViewPr>
      <p:scale>
        <a:sx n="33" d="100"/>
        <a:sy n="33" d="100"/>
      </p:scale>
      <p:origin x="0" y="-4063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modernComment_103_1B54A66C.xml><?xml version="1.0" encoding="utf-8"?>
<p188:cmLst xmlns:a="http://schemas.openxmlformats.org/drawingml/2006/main" xmlns:r="http://schemas.openxmlformats.org/officeDocument/2006/relationships" xmlns:p188="http://schemas.microsoft.com/office/powerpoint/2018/8/main">
  <p188:cm id="{EA9EAC74-74AA-402D-9FAA-936B0F6FA6A7}" authorId="{06DA77EE-FF13-E6DE-3B18-CCAD634AF1DC}" status="resolved" created="2023-07-18T13:23:00.686" complete="100000">
    <ac:txMkLst xmlns:ac="http://schemas.microsoft.com/office/drawing/2013/main/command">
      <pc:docMk xmlns:pc="http://schemas.microsoft.com/office/powerpoint/2013/main/command"/>
      <pc:sldMk xmlns:pc="http://schemas.microsoft.com/office/powerpoint/2013/main/command" cId="458532460" sldId="259"/>
      <ac:spMk id="3" creationId="{691F3276-D833-C64E-11CC-6970216486E1}"/>
      <ac:txMk cp="122" len="26">
        <ac:context len="416" hash="1691013831"/>
      </ac:txMk>
    </ac:txMkLst>
    <p188:pos x="3731172" y="1234965"/>
    <p188:txBody>
      <a:bodyPr/>
      <a:lstStyle/>
      <a:p>
        <a:r>
          <a:rPr lang="en-US"/>
          <a:t>@Mike reference from 21-Day challenge?</a:t>
        </a:r>
      </a:p>
    </p188:txBody>
  </p188:cm>
</p188:cmLst>
</file>

<file path=ppt/comments/modernComment_105_A4AADA9.xml><?xml version="1.0" encoding="utf-8"?>
<p188:cmLst xmlns:a="http://schemas.openxmlformats.org/drawingml/2006/main" xmlns:r="http://schemas.openxmlformats.org/officeDocument/2006/relationships" xmlns:p188="http://schemas.microsoft.com/office/powerpoint/2018/8/main">
  <p188:cm id="{71797171-CBE7-4D46-A6C2-41E6EDE93FE1}" authorId="{B41B2C69-7A31-8487-04AF-B0E3DE339D49}" created="2023-07-07T03:12:27.460">
    <pc:sldMkLst xmlns:pc="http://schemas.microsoft.com/office/powerpoint/2013/main/command">
      <pc:docMk/>
      <pc:sldMk cId="172666281" sldId="261"/>
    </pc:sldMkLst>
    <p188:replyLst>
      <p188:reply id="{7664C15B-4E9B-4B8E-B3EA-250ED4EB2CFF}" authorId="{9388F7C5-CB0E-C6B7-80C7-7560445EEBA2}" created="2023-07-26T01:26:58.896">
        <p188:txBody>
          <a:bodyPr/>
          <a:lstStyle/>
          <a:p>
            <a:r>
              <a:rPr lang="en-US"/>
              <a:t>The goal of Global Health is to promote health equity and social justice. The white savior industrial complex (WSIC) is embedded across different levels, and therefore, decolonization of global health practice should address the WSIC at all of those: 1) individual 2) interpersonal 3) structural, and 4) global (based on the social-ecological model for public health prevention)</a:t>
            </a:r>
          </a:p>
        </p188:txBody>
      </p188:reply>
    </p188:replyLst>
    <p188:txBody>
      <a:bodyPr/>
      <a:lstStyle/>
      <a:p>
        <a:r>
          <a:rPr lang="en-US"/>
          <a:t>@Cesar please add host notes</a:t>
        </a:r>
      </a:p>
    </p188:txBody>
  </p188:cm>
</p188:cmLst>
</file>

<file path=ppt/comments/modernComment_111_184DFC62.xml><?xml version="1.0" encoding="utf-8"?>
<p188:cmLst xmlns:a="http://schemas.openxmlformats.org/drawingml/2006/main" xmlns:r="http://schemas.openxmlformats.org/officeDocument/2006/relationships" xmlns:p188="http://schemas.microsoft.com/office/powerpoint/2018/8/main">
  <p188:cm id="{FD1F0DC2-8557-8640-A8C1-DBC772CEED4D}" authorId="{B41B2C69-7A31-8487-04AF-B0E3DE339D49}" status="resolved" created="2023-03-20T19:57:39.603" complete="100000">
    <pc:sldMkLst xmlns:pc="http://schemas.microsoft.com/office/powerpoint/2013/main/command">
      <pc:docMk/>
      <pc:sldMk cId="407764066" sldId="273"/>
    </pc:sldMkLst>
    <p188:txBody>
      <a:bodyPr/>
      <a:lstStyle/>
      <a:p>
        <a:r>
          <a:rPr lang="en-US"/>
          <a:t>@Beatrice, your mechanisms to achieve equitable partnerships might be included in this figure, if not, feel free to create a slide to add to this information. </a:t>
        </a:r>
      </a:p>
    </p188:txBody>
  </p188:cm>
</p188:cmLst>
</file>

<file path=ppt/comments/modernComment_AA4_6B33419F.xml><?xml version="1.0" encoding="utf-8"?>
<p188:cmLst xmlns:a="http://schemas.openxmlformats.org/drawingml/2006/main" xmlns:r="http://schemas.openxmlformats.org/officeDocument/2006/relationships" xmlns:p188="http://schemas.microsoft.com/office/powerpoint/2018/8/main">
  <p188:cm id="{5A2700F6-3C56-DF4A-8507-6510CE8AAA37}" authorId="{CD351458-51DF-FC70-6C45-5CC0BCE15642}" status="resolved" created="2023-06-28T23:54:02.248" complete="100000">
    <ac:deMkLst xmlns:ac="http://schemas.microsoft.com/office/drawing/2013/main/command">
      <pc:docMk xmlns:pc="http://schemas.microsoft.com/office/powerpoint/2013/main/command"/>
      <pc:sldMk xmlns:pc="http://schemas.microsoft.com/office/powerpoint/2013/main/command" cId="1798521247" sldId="2724"/>
      <ac:spMk id="11" creationId="{4D90FDEA-9C4E-5F3C-DD4B-29353C94F9C5}"/>
    </ac:deMkLst>
    <p188:txBody>
      <a:bodyPr/>
      <a:lstStyle/>
      <a:p>
        <a:r>
          <a:rPr lang="en-US"/>
          <a:t>This is a little unclear</a:t>
        </a:r>
      </a:p>
    </p188:txBody>
  </p188:cm>
  <p188:cm id="{943AF4D1-410B-134B-8675-1650E832BDE4}" authorId="{B41B2C69-7A31-8487-04AF-B0E3DE339D49}" status="resolved" created="2023-07-06T21:41:30.910" complete="100000">
    <pc:sldMkLst xmlns:pc="http://schemas.microsoft.com/office/powerpoint/2013/main/command">
      <pc:docMk/>
      <pc:sldMk cId="1798521247" sldId="2724"/>
    </pc:sldMkLst>
    <p188:txBody>
      <a:bodyPr/>
      <a:lstStyle/>
      <a:p>
        <a:r>
          <a:rPr lang="en-US"/>
          <a:t>@Mike please provide host notes</a:t>
        </a:r>
      </a:p>
    </p188:txBody>
  </p188:cm>
</p188:cmLst>
</file>

<file path=ppt/comments/modernComment_AA8_5E3604C9.xml><?xml version="1.0" encoding="utf-8"?>
<p188:cmLst xmlns:a="http://schemas.openxmlformats.org/drawingml/2006/main" xmlns:r="http://schemas.openxmlformats.org/officeDocument/2006/relationships" xmlns:p188="http://schemas.microsoft.com/office/powerpoint/2018/8/main">
  <p188:cm id="{EF5FB0EC-CC86-3D4F-ADEC-7DDCCD3EF158}" authorId="{B41B2C69-7A31-8487-04AF-B0E3DE339D49}" status="resolved" created="2023-07-06T21:41:14.943" complete="100000">
    <pc:sldMkLst xmlns:pc="http://schemas.microsoft.com/office/powerpoint/2013/main/command">
      <pc:docMk/>
      <pc:sldMk cId="1580598473" sldId="2728"/>
    </pc:sldMkLst>
    <p188:txBody>
      <a:bodyPr/>
      <a:lstStyle/>
      <a:p>
        <a:r>
          <a:rPr lang="en-US"/>
          <a:t>@MIke please provide host notes</a:t>
        </a:r>
      </a:p>
    </p188:txBody>
    <p188:extLst>
      <p:ext xmlns:p="http://schemas.openxmlformats.org/presentationml/2006/main" uri="{57CB4572-C831-44C2-8A1C-0ADB6CCDFE69}">
        <p223:reactions xmlns:p223="http://schemas.microsoft.com/office/powerpoint/2022/03/main">
          <p223:rxn type="👍">
            <p223:instance time="2023-07-14T00:24:05.852" authorId="{31298495-C3CA-541B-04EF-12D8595DEABD}"/>
          </p223:rxn>
        </p223:reactions>
      </p:ext>
    </p188:extLst>
  </p188:cm>
</p188:cmLst>
</file>

<file path=ppt/comments/modernComment_B19_3626ADD5.xml><?xml version="1.0" encoding="utf-8"?>
<p188:cmLst xmlns:a="http://schemas.openxmlformats.org/drawingml/2006/main" xmlns:r="http://schemas.openxmlformats.org/officeDocument/2006/relationships" xmlns:p188="http://schemas.microsoft.com/office/powerpoint/2018/8/main">
  <p188:cm id="{E5BAD89A-E155-AC44-9892-1252EBEA2497}" authorId="{CD351458-51DF-FC70-6C45-5CC0BCE15642}" status="resolved" created="2023-06-30T00:14:50.489" complete="100000">
    <ac:deMkLst xmlns:ac="http://schemas.microsoft.com/office/drawing/2013/main/command">
      <pc:docMk xmlns:pc="http://schemas.microsoft.com/office/powerpoint/2013/main/command"/>
      <pc:sldMk xmlns:pc="http://schemas.microsoft.com/office/powerpoint/2013/main/command" cId="908504533" sldId="2841"/>
      <ac:picMk id="4" creationId="{73881D30-FDF8-EFD6-0594-D060BDBEBF69}"/>
    </ac:deMkLst>
    <p188:txBody>
      <a:bodyPr/>
      <a:lstStyle/>
      <a:p>
        <a:r>
          <a:rPr lang="en-US"/>
          <a:t>Could we find a better version of this?</a:t>
        </a:r>
      </a:p>
    </p188:txBody>
  </p188:cm>
  <p188:cm id="{07F02788-3AD0-CF43-A024-EA04FCE9777E}" authorId="{B41B2C69-7A31-8487-04AF-B0E3DE339D49}" status="resolved" created="2023-07-05T18:17:07.264" complete="100000">
    <pc:sldMkLst xmlns:pc="http://schemas.microsoft.com/office/powerpoint/2013/main/command">
      <pc:docMk/>
      <pc:sldMk cId="908504533" sldId="2841"/>
    </pc:sldMkLst>
    <p188:txBody>
      <a:bodyPr/>
      <a:lstStyle/>
      <a:p>
        <a:r>
          <a:rPr lang="en-US"/>
          <a:t>@Frankline, please provide source</a:t>
        </a:r>
      </a:p>
    </p188:txBody>
  </p188:cm>
</p188:cmLst>
</file>

<file path=ppt/comments/modernComment_BC0_54A5B3F4.xml><?xml version="1.0" encoding="utf-8"?>
<p188:cmLst xmlns:a="http://schemas.openxmlformats.org/drawingml/2006/main" xmlns:r="http://schemas.openxmlformats.org/officeDocument/2006/relationships" xmlns:p188="http://schemas.microsoft.com/office/powerpoint/2018/8/main">
  <p188:cm id="{115C2C4B-757A-4F60-B038-8EB0DDA01B65}" authorId="{06DA77EE-FF13-E6DE-3B18-CCAD634AF1DC}" created="2023-07-18T13:37:45.987">
    <pc:sldMkLst xmlns:pc="http://schemas.microsoft.com/office/powerpoint/2013/main/command">
      <pc:docMk/>
      <pc:sldMk cId="1420145652" sldId="3008"/>
    </pc:sldMkLst>
    <p188:txBody>
      <a:bodyPr/>
      <a:lstStyle/>
      <a:p>
        <a:r>
          <a:rPr lang="en-US"/>
          <a:t>@Mike, do you mind revising the notes. I wrote from what I vaguely remembered from our conversation on the topic and the 21-day challenge</a:t>
        </a:r>
      </a:p>
    </p188:txBody>
  </p188:cm>
</p188:cmLst>
</file>

<file path=ppt/comments/modernComment_BCB_FEF8655A.xml><?xml version="1.0" encoding="utf-8"?>
<p188:cmLst xmlns:a="http://schemas.openxmlformats.org/drawingml/2006/main" xmlns:r="http://schemas.openxmlformats.org/officeDocument/2006/relationships" xmlns:p188="http://schemas.microsoft.com/office/powerpoint/2018/8/main">
  <p188:cm id="{763420AF-3DC8-1F4E-84C2-227052F10539}" authorId="{B41B2C69-7A31-8487-04AF-B0E3DE339D49}" status="resolved" created="2023-07-06T21:38:42.067" complete="100000">
    <ac:deMkLst xmlns:ac="http://schemas.microsoft.com/office/drawing/2013/main/command">
      <pc:docMk xmlns:pc="http://schemas.microsoft.com/office/powerpoint/2013/main/command"/>
      <pc:sldMk xmlns:pc="http://schemas.microsoft.com/office/powerpoint/2013/main/command" cId="4277691738" sldId="3019"/>
      <ac:spMk id="5" creationId="{AE599E79-0804-F7AF-7A23-3D89D07FD26E}"/>
    </ac:deMkLst>
    <p188:txBody>
      <a:bodyPr/>
      <a:lstStyle/>
      <a:p>
        <a:r>
          <a:rPr lang="en-US"/>
          <a:t>@Cesar please provide host notes</a:t>
        </a:r>
      </a:p>
    </p188:txBody>
  </p188:cm>
</p188:cmLst>
</file>

<file path=ppt/comments/modernComment_BD0_542F0A6.xml><?xml version="1.0" encoding="utf-8"?>
<p188:cmLst xmlns:a="http://schemas.openxmlformats.org/drawingml/2006/main" xmlns:r="http://schemas.openxmlformats.org/officeDocument/2006/relationships" xmlns:p188="http://schemas.microsoft.com/office/powerpoint/2018/8/main">
  <p188:cm id="{8BD3C0A5-8797-0E4A-9D9C-F53289F2CB9F}" authorId="{B41B2C69-7A31-8487-04AF-B0E3DE339D49}" created="2023-07-07T03:12:50.404">
    <pc:sldMkLst xmlns:pc="http://schemas.microsoft.com/office/powerpoint/2013/main/command">
      <pc:docMk/>
      <pc:sldMk cId="88273062" sldId="3024"/>
    </pc:sldMkLst>
    <p188:replyLst>
      <p188:reply id="{33103C89-24A4-4946-BAF7-598CCD41630F}" authorId="{9388F7C5-CB0E-C6B7-80C7-7560445EEBA2}" created="2023-07-26T01:33:18.719">
        <p188:txBody>
          <a:bodyPr/>
          <a:lstStyle/>
          <a:p>
            <a:r>
              <a:rPr lang="en-US"/>
              <a:t>It is important to receive training on regional context, including guidelines, so that GH trainees or practitioners understand the context in which they are immersed, besides receiving training in competency-based training in power, privilege and structural humility.</a:t>
            </a:r>
          </a:p>
        </p188:txBody>
      </p188:reply>
    </p188:replyLst>
    <p188:txBody>
      <a:bodyPr/>
      <a:lstStyle/>
      <a:p>
        <a:r>
          <a:rPr lang="en-US"/>
          <a:t>@Cesar please add host notes</a:t>
        </a:r>
      </a:p>
    </p188:txBody>
  </p188:cm>
</p188:cmLst>
</file>

<file path=ppt/comments/modernComment_BD1_F0D72100.xml><?xml version="1.0" encoding="utf-8"?>
<p188:cmLst xmlns:a="http://schemas.openxmlformats.org/drawingml/2006/main" xmlns:r="http://schemas.openxmlformats.org/officeDocument/2006/relationships" xmlns:p188="http://schemas.microsoft.com/office/powerpoint/2018/8/main">
  <p188:cm id="{ECB58AB0-D70E-8147-B39C-3AA296A58FA1}" authorId="{B41B2C69-7A31-8487-04AF-B0E3DE339D49}" created="2023-07-07T03:12:45.294">
    <pc:sldMkLst xmlns:pc="http://schemas.microsoft.com/office/powerpoint/2013/main/command">
      <pc:docMk/>
      <pc:sldMk cId="4040630528" sldId="3025"/>
    </pc:sldMkLst>
    <p188:replyLst>
      <p188:reply id="{F6620336-A9D0-4FDD-B824-7294A457F30E}" authorId="{9388F7C5-CB0E-C6B7-80C7-7560445EEBA2}" created="2023-07-26T01:41:16.999">
        <p188:txBody>
          <a:bodyPr/>
          <a:lstStyle/>
          <a:p>
            <a:r>
              <a:rPr lang="en-US"/>
              <a:t>The point is to standardize and regulate requirements for GH practitioners to maintain quality of care and avoid scenarios in which they are given the opportunity to develop skills.</a:t>
            </a:r>
          </a:p>
        </p188:txBody>
      </p188:reply>
    </p188:replyLst>
    <p188:txBody>
      <a:bodyPr/>
      <a:lstStyle/>
      <a:p>
        <a:r>
          <a:rPr lang="en-US"/>
          <a:t>@Cesar please add host notes</a:t>
        </a:r>
      </a:p>
    </p188:txBody>
  </p188:cm>
</p188:cmLst>
</file>

<file path=ppt/comments/modernComment_BD2_620ECBC6.xml><?xml version="1.0" encoding="utf-8"?>
<p188:cmLst xmlns:a="http://schemas.openxmlformats.org/drawingml/2006/main" xmlns:r="http://schemas.openxmlformats.org/officeDocument/2006/relationships" xmlns:p188="http://schemas.microsoft.com/office/powerpoint/2018/8/main">
  <p188:cm id="{9BF897E1-1C02-4E42-811E-C57D6BF0EBD1}" authorId="{B41B2C69-7A31-8487-04AF-B0E3DE339D49}" created="2023-07-07T03:12:40.149">
    <pc:sldMkLst xmlns:pc="http://schemas.microsoft.com/office/powerpoint/2013/main/command">
      <pc:docMk/>
      <pc:sldMk cId="1645136838" sldId="3026"/>
    </pc:sldMkLst>
    <p188:replyLst>
      <p188:reply id="{CE8ADC5E-EDC5-4E65-B501-E25235EFAD2E}" authorId="{9388F7C5-CB0E-C6B7-80C7-7560445EEBA2}" created="2023-07-26T01:42:29.673">
        <p188:txBody>
          <a:bodyPr/>
          <a:lstStyle/>
          <a:p>
            <a:r>
              <a:rPr lang="en-US"/>
              <a:t>recommendations for individual action that should be encouraged and required from all GH practitioners</a:t>
            </a:r>
          </a:p>
        </p188:txBody>
      </p188:reply>
    </p188:replyLst>
    <p188:txBody>
      <a:bodyPr/>
      <a:lstStyle/>
      <a:p>
        <a:r>
          <a:rPr lang="en-US"/>
          <a:t>@Cesar please add host notes</a:t>
        </a:r>
      </a:p>
    </p188:txBody>
  </p188:cm>
</p188:cmLst>
</file>

<file path=ppt/comments/modernComment_BD3_ABA718D4.xml><?xml version="1.0" encoding="utf-8"?>
<p188:cmLst xmlns:a="http://schemas.openxmlformats.org/drawingml/2006/main" xmlns:r="http://schemas.openxmlformats.org/officeDocument/2006/relationships" xmlns:p188="http://schemas.microsoft.com/office/powerpoint/2018/8/main">
  <p188:cm id="{80198A01-8B28-6643-B22E-32313AD08DF5}" authorId="{B41B2C69-7A31-8487-04AF-B0E3DE339D49}" created="2023-07-07T03:12:34.810">
    <pc:sldMkLst xmlns:pc="http://schemas.microsoft.com/office/powerpoint/2013/main/command">
      <pc:docMk/>
      <pc:sldMk cId="2879854804" sldId="3027"/>
    </pc:sldMkLst>
    <p188:replyLst>
      <p188:reply id="{6592C6B8-5A93-432D-ADFC-920190C9982F}" authorId="{9388F7C5-CB0E-C6B7-80C7-7560445EEBA2}" created="2023-07-26T01:38:18.134">
        <p188:txBody>
          <a:bodyPr/>
          <a:lstStyle/>
          <a:p>
            <a:r>
              <a:rPr lang="en-US"/>
              <a:t>Programs should work to empower local practitioners (it also contributes to appropiate practice by GH trainees-professionals), and serve as mentors-guides to incoming trainees. Additionally, they should allow and facilitet caregivers to live the same experiences as Global North practitioners</a:t>
            </a:r>
          </a:p>
        </p188:txBody>
      </p188:reply>
    </p188:replyLst>
    <p188:txBody>
      <a:bodyPr/>
      <a:lstStyle/>
      <a:p>
        <a:r>
          <a:rPr lang="en-US"/>
          <a:t>@Cesar please add host notes</a:t>
        </a:r>
      </a:p>
    </p188:txBody>
  </p188:cm>
</p188:cmLst>
</file>

<file path=ppt/comments/modernComment_BD4_9CF2B92F.xml><?xml version="1.0" encoding="utf-8"?>
<p188:cmLst xmlns:a="http://schemas.openxmlformats.org/drawingml/2006/main" xmlns:r="http://schemas.openxmlformats.org/officeDocument/2006/relationships" xmlns:p188="http://schemas.microsoft.com/office/powerpoint/2018/8/main">
  <p188:cm id="{399307FE-F042-F247-8216-4D10A1BAF3EB}" authorId="{B41B2C69-7A31-8487-04AF-B0E3DE339D49}" status="resolved" created="2023-07-05T18:15:26.449" complete="100000">
    <pc:sldMkLst xmlns:pc="http://schemas.microsoft.com/office/powerpoint/2013/main/command">
      <pc:docMk/>
      <pc:sldMk cId="2633152815" sldId="3028"/>
    </pc:sldMkLst>
    <p188:txBody>
      <a:bodyPr/>
      <a:lstStyle/>
      <a:p>
        <a:r>
          <a:rPr lang="en-US"/>
          <a:t>Think about presenting bias before power? MD</a:t>
        </a:r>
      </a:p>
    </p188:txBody>
  </p188:cm>
</p188:cmLst>
</file>

<file path=ppt/comments/modernComment_BDC_F74200D3.xml><?xml version="1.0" encoding="utf-8"?>
<p188:cmLst xmlns:a="http://schemas.openxmlformats.org/drawingml/2006/main" xmlns:r="http://schemas.openxmlformats.org/officeDocument/2006/relationships" xmlns:p188="http://schemas.microsoft.com/office/powerpoint/2018/8/main">
  <p188:cm id="{7DC05A20-DA18-CC4F-9F85-96D7D0A4DB9F}" authorId="{B41B2C69-7A31-8487-04AF-B0E3DE339D49}" status="resolved" created="2023-07-07T03:10:08.359" complete="100000">
    <pc:sldMkLst xmlns:pc="http://schemas.microsoft.com/office/powerpoint/2013/main/command">
      <pc:docMk/>
      <pc:sldMk cId="4148297939" sldId="3036"/>
    </pc:sldMkLst>
    <p188:txBody>
      <a:bodyPr/>
      <a:lstStyle/>
      <a:p>
        <a:r>
          <a:rPr lang="en-US"/>
          <a:t>@Beatrice please add host notes</a:t>
        </a:r>
      </a:p>
    </p188:txBody>
  </p188:cm>
</p188:cmLst>
</file>

<file path=ppt/comments/modernComment_BDD_75D90F9.xml><?xml version="1.0" encoding="utf-8"?>
<p188:cmLst xmlns:a="http://schemas.openxmlformats.org/drawingml/2006/main" xmlns:r="http://schemas.openxmlformats.org/officeDocument/2006/relationships" xmlns:p188="http://schemas.microsoft.com/office/powerpoint/2018/8/main">
  <p188:cm id="{2CFF3A3A-5758-8843-BC21-69C5B5E04E31}" authorId="{CEA68FE9-42CF-1E57-6FF4-24FA70336C9D}" status="resolved" created="2023-06-06T16:25:08.629" complete="100000">
    <pc:sldMkLst xmlns:pc="http://schemas.microsoft.com/office/powerpoint/2013/main/command">
      <pc:docMk/>
      <pc:sldMk cId="123572473" sldId="3035"/>
    </pc:sldMkLst>
    <p188:txBody>
      <a:bodyPr/>
      <a:lstStyle/>
      <a:p>
        <a:r>
          <a:rPr lang="en-TZ"/>
          <a:t>Need refining</a:t>
        </a:r>
      </a:p>
    </p188:txBody>
  </p188:cm>
  <p188:cm id="{610F8BC7-55C9-5F48-9B70-DFDA5422DCDC}" authorId="{B41B2C69-7A31-8487-04AF-B0E3DE339D49}" status="resolved" created="2023-07-07T03:10:32.619" complete="100000">
    <pc:sldMkLst xmlns:pc="http://schemas.microsoft.com/office/powerpoint/2013/main/command">
      <pc:docMk/>
      <pc:sldMk cId="123572473" sldId="3037"/>
    </pc:sldMkLst>
    <p188:txBody>
      <a:bodyPr/>
      <a:lstStyle/>
      <a:p>
        <a:r>
          <a:rPr lang="en-US"/>
          <a:t>@Beatrice please add host notes</a:t>
        </a:r>
      </a:p>
    </p188:txBody>
  </p188:cm>
</p188:cmLst>
</file>

<file path=ppt/comments/modernComment_BDE_641420FD.xml><?xml version="1.0" encoding="utf-8"?>
<p188:cmLst xmlns:a="http://schemas.openxmlformats.org/drawingml/2006/main" xmlns:r="http://schemas.openxmlformats.org/officeDocument/2006/relationships" xmlns:p188="http://schemas.microsoft.com/office/powerpoint/2018/8/main">
  <p188:cm id="{30F9BE18-2D48-7D49-B082-1588AE15DBA5}" authorId="{B41B2C69-7A31-8487-04AF-B0E3DE339D49}" status="resolved" created="2023-07-07T03:10:46.850" complete="100000">
    <pc:sldMkLst xmlns:pc="http://schemas.microsoft.com/office/powerpoint/2013/main/command">
      <pc:docMk/>
      <pc:sldMk cId="1679040765" sldId="3038"/>
    </pc:sldMkLst>
    <p188:txBody>
      <a:bodyPr/>
      <a:lstStyle/>
      <a:p>
        <a:r>
          <a:rPr lang="en-US"/>
          <a:t>@Beatrice please add host notes</a:t>
        </a:r>
      </a:p>
    </p188:txBody>
  </p188:cm>
</p188:cmLst>
</file>

<file path=ppt/comments/modernComment_BDF_49A5AC2C.xml><?xml version="1.0" encoding="utf-8"?>
<p188:cmLst xmlns:a="http://schemas.openxmlformats.org/drawingml/2006/main" xmlns:r="http://schemas.openxmlformats.org/officeDocument/2006/relationships" xmlns:p188="http://schemas.microsoft.com/office/powerpoint/2018/8/main">
  <p188:cm id="{C6997B28-84EF-5A44-AAFF-6F7B47A123A6}" authorId="{B41B2C69-7A31-8487-04AF-B0E3DE339D49}" status="resolved" created="2023-07-07T03:11:07.523" complete="100000">
    <pc:sldMkLst xmlns:pc="http://schemas.microsoft.com/office/powerpoint/2013/main/command">
      <pc:docMk/>
      <pc:sldMk cId="1235594284" sldId="3039"/>
    </pc:sldMkLst>
    <p188:txBody>
      <a:bodyPr/>
      <a:lstStyle/>
      <a:p>
        <a:r>
          <a:rPr lang="en-US"/>
          <a:t>@Beatrice please add host notes</a:t>
        </a:r>
      </a:p>
    </p188:txBody>
  </p188:cm>
</p188:cmLst>
</file>

<file path=ppt/comments/modernComment_BE0_EDC6F9CA.xml><?xml version="1.0" encoding="utf-8"?>
<p188:cmLst xmlns:a="http://schemas.openxmlformats.org/drawingml/2006/main" xmlns:r="http://schemas.openxmlformats.org/officeDocument/2006/relationships" xmlns:p188="http://schemas.microsoft.com/office/powerpoint/2018/8/main">
  <p188:cm id="{FDE9475A-760D-5145-9A84-4A91E313B878}" authorId="{B41B2C69-7A31-8487-04AF-B0E3DE339D49}" status="resolved" created="2023-07-06T21:50:21.587" complete="100000">
    <pc:sldMkLst xmlns:pc="http://schemas.microsoft.com/office/powerpoint/2013/main/command">
      <pc:docMk/>
      <pc:sldMk cId="3989240266" sldId="3040"/>
    </pc:sldMkLst>
    <p188:txBody>
      <a:bodyPr/>
      <a:lstStyle/>
      <a:p>
        <a:r>
          <a:rPr lang="en-US"/>
          <a:t>@Purba please add host notes</a:t>
        </a:r>
      </a:p>
    </p188:txBody>
  </p188:cm>
</p188:cmLst>
</file>

<file path=ppt/comments/modernComment_C23_B17F5DEB.xml><?xml version="1.0" encoding="utf-8"?>
<p188:cmLst xmlns:a="http://schemas.openxmlformats.org/drawingml/2006/main" xmlns:r="http://schemas.openxmlformats.org/officeDocument/2006/relationships" xmlns:p188="http://schemas.microsoft.com/office/powerpoint/2018/8/main">
  <p188:cm id="{7B7329DF-7E54-8946-A9A1-5342D86D49D3}" authorId="{B41B2C69-7A31-8487-04AF-B0E3DE339D49}" status="resolved" created="2023-07-06T21:50:36.495" complete="100000">
    <pc:sldMkLst xmlns:pc="http://schemas.microsoft.com/office/powerpoint/2013/main/command">
      <pc:docMk/>
      <pc:sldMk cId="2977914347" sldId="3107"/>
    </pc:sldMkLst>
    <p188:txBody>
      <a:bodyPr/>
      <a:lstStyle/>
      <a:p>
        <a:r>
          <a:rPr lang="en-US"/>
          <a:t>@Purba please add host notes</a:t>
        </a:r>
      </a:p>
    </p188:txBody>
  </p188:cm>
</p188:cmLst>
</file>

<file path=ppt/comments/modernComment_C2D_807A9D0E.xml><?xml version="1.0" encoding="utf-8"?>
<p188:cmLst xmlns:a="http://schemas.openxmlformats.org/drawingml/2006/main" xmlns:r="http://schemas.openxmlformats.org/officeDocument/2006/relationships" xmlns:p188="http://schemas.microsoft.com/office/powerpoint/2018/8/main">
  <p188:cm id="{92AD463C-ED03-D645-BF52-32C4D25B44CD}" authorId="{B41B2C69-7A31-8487-04AF-B0E3DE339D49}" status="resolved" created="2023-07-06T21:25:08.301" complete="100000">
    <pc:sldMkLst xmlns:pc="http://schemas.microsoft.com/office/powerpoint/2013/main/command">
      <pc:docMk/>
      <pc:sldMk cId="2155519246" sldId="3117"/>
    </pc:sldMkLst>
    <p188:txBody>
      <a:bodyPr/>
      <a:lstStyle/>
      <a:p>
        <a:r>
          <a:rPr lang="en-US"/>
          <a:t>@Maggie please provide host notes.</a:t>
        </a:r>
      </a:p>
    </p188:txBody>
  </p188:cm>
</p188:cmLst>
</file>

<file path=ppt/comments/modernComment_C2E_7964EDF1.xml><?xml version="1.0" encoding="utf-8"?>
<p188:cmLst xmlns:a="http://schemas.openxmlformats.org/drawingml/2006/main" xmlns:r="http://schemas.openxmlformats.org/officeDocument/2006/relationships" xmlns:p188="http://schemas.microsoft.com/office/powerpoint/2018/8/main">
  <p188:cm id="{EAE7E840-25F7-3B43-8F1A-A1461C3243F4}" authorId="{B41B2C69-7A31-8487-04AF-B0E3DE339D49}" status="resolved" created="2023-07-06T21:31:21.693" complete="100000">
    <pc:sldMkLst xmlns:pc="http://schemas.microsoft.com/office/powerpoint/2013/main/command">
      <pc:docMk/>
      <pc:sldMk cId="2036657649" sldId="3118"/>
    </pc:sldMkLst>
    <p188:replyLst>
      <p188:reply id="{6B647408-71A1-4ACA-8FA2-56E7B6A649D3}" authorId="{FDAA979B-FF0F-B7DB-CB7E-EB7B728235F2}" created="2023-07-17T15:34:04.052">
        <p188:txBody>
          <a:bodyPr/>
          <a:lstStyle/>
          <a:p>
            <a:r>
              <a:rPr lang="en-US"/>
              <a:t>done</a:t>
            </a:r>
          </a:p>
        </p188:txBody>
      </p188:reply>
    </p188:replyLst>
    <p188:txBody>
      <a:bodyPr/>
      <a:lstStyle/>
      <a:p>
        <a:r>
          <a:rPr lang="en-US"/>
          <a:t>@Mwayi please provide host notes</a:t>
        </a:r>
      </a:p>
    </p188:txBody>
  </p188:cm>
</p188:cmLst>
</file>

<file path=ppt/comments/modernComment_C30_E1F25378.xml><?xml version="1.0" encoding="utf-8"?>
<p188:cmLst xmlns:a="http://schemas.openxmlformats.org/drawingml/2006/main" xmlns:r="http://schemas.openxmlformats.org/officeDocument/2006/relationships" xmlns:p188="http://schemas.microsoft.com/office/powerpoint/2018/8/main">
  <p188:cm id="{0A97CE19-D290-F24B-B497-85CC8149F07C}" authorId="{CD351458-51DF-FC70-6C45-5CC0BCE15642}" status="resolved" created="2023-06-28T23:59:21.880" complete="100000">
    <ac:deMkLst xmlns:ac="http://schemas.microsoft.com/office/drawing/2013/main/command">
      <pc:docMk xmlns:pc="http://schemas.microsoft.com/office/powerpoint/2013/main/command"/>
      <pc:sldMk xmlns:pc="http://schemas.microsoft.com/office/powerpoint/2013/main/command" cId="3790754680" sldId="3120"/>
      <ac:spMk id="2" creationId="{1435EE9D-F35C-A2A5-F35B-F42C37EF03D7}"/>
    </ac:deMkLst>
    <p188:txBody>
      <a:bodyPr/>
      <a:lstStyle/>
      <a:p>
        <a:r>
          <a:rPr lang="en-US"/>
          <a:t>Is it okay that I made this into two slides?</a:t>
        </a:r>
      </a:p>
    </p188:txBody>
  </p188:cm>
  <p188:cm id="{3EC4756D-0A01-9E41-997F-FFA13EAFE4CF}" authorId="{B41B2C69-7A31-8487-04AF-B0E3DE339D49}" status="resolved" created="2023-07-06T21:41:41.471" complete="100000">
    <pc:sldMkLst xmlns:pc="http://schemas.microsoft.com/office/powerpoint/2013/main/command">
      <pc:docMk/>
      <pc:sldMk cId="3790754680" sldId="3120"/>
    </pc:sldMkLst>
    <p188:txBody>
      <a:bodyPr/>
      <a:lstStyle/>
      <a:p>
        <a:r>
          <a:rPr lang="en-US"/>
          <a:t>@Mike please provide host notes</a:t>
        </a:r>
      </a:p>
    </p188:txBody>
  </p188:cm>
</p188:cmLst>
</file>

<file path=ppt/comments/modernComment_C31_F76ACAB5.xml><?xml version="1.0" encoding="utf-8"?>
<p188:cmLst xmlns:a="http://schemas.openxmlformats.org/drawingml/2006/main" xmlns:r="http://schemas.openxmlformats.org/officeDocument/2006/relationships" xmlns:p188="http://schemas.microsoft.com/office/powerpoint/2018/8/main">
  <p188:cm id="{6FDDDAF0-4F83-9A41-844D-C49ABAE0F1ED}" authorId="{B41B2C69-7A31-8487-04AF-B0E3DE339D49}" status="resolved" created="2023-07-06T21:41:54.282" complete="100000">
    <pc:sldMkLst xmlns:pc="http://schemas.microsoft.com/office/powerpoint/2013/main/command">
      <pc:docMk/>
      <pc:sldMk cId="4150971061" sldId="3121"/>
    </pc:sldMkLst>
    <p188:txBody>
      <a:bodyPr/>
      <a:lstStyle/>
      <a:p>
        <a:r>
          <a:rPr lang="en-US"/>
          <a:t>@Mike, please provide host notes</a:t>
        </a:r>
      </a:p>
    </p188:txBody>
  </p188:cm>
</p188:cmLst>
</file>

<file path=ppt/comments/modernComment_C34_1EDAAE76.xml><?xml version="1.0" encoding="utf-8"?>
<p188:cmLst xmlns:a="http://schemas.openxmlformats.org/drawingml/2006/main" xmlns:r="http://schemas.openxmlformats.org/officeDocument/2006/relationships" xmlns:p188="http://schemas.microsoft.com/office/powerpoint/2018/8/main">
  <p188:cm id="{ADD014C4-3F33-C346-8599-1ED01F7435F1}" authorId="{B41B2C69-7A31-8487-04AF-B0E3DE339D49}" status="resolved" created="2023-07-06T21:42:24.646" complete="100000">
    <pc:sldMkLst xmlns:pc="http://schemas.microsoft.com/office/powerpoint/2013/main/command">
      <pc:docMk/>
      <pc:sldMk cId="517647990" sldId="3124"/>
    </pc:sldMkLst>
    <p188:txBody>
      <a:bodyPr/>
      <a:lstStyle/>
      <a:p>
        <a:r>
          <a:rPr lang="en-US"/>
          <a:t>@Mike please provide host notes</a:t>
        </a:r>
      </a:p>
    </p188:txBody>
  </p188:cm>
</p188:cmLst>
</file>

<file path=ppt/comments/modernComment_C35_AAE1BCF0.xml><?xml version="1.0" encoding="utf-8"?>
<p188:cmLst xmlns:a="http://schemas.openxmlformats.org/drawingml/2006/main" xmlns:r="http://schemas.openxmlformats.org/officeDocument/2006/relationships" xmlns:p188="http://schemas.microsoft.com/office/powerpoint/2018/8/main">
  <p188:cm id="{3AD8B594-AC92-404F-8DFB-82713F674C85}" authorId="{B41B2C69-7A31-8487-04AF-B0E3DE339D49}" status="resolved" created="2023-07-06T21:42:37.051" complete="100000">
    <pc:sldMkLst xmlns:pc="http://schemas.microsoft.com/office/powerpoint/2013/main/command">
      <pc:docMk/>
      <pc:sldMk cId="2866920688" sldId="3125"/>
    </pc:sldMkLst>
    <p188:txBody>
      <a:bodyPr/>
      <a:lstStyle/>
      <a:p>
        <a:r>
          <a:rPr lang="en-US"/>
          <a:t>@Mike please provide host notes</a:t>
        </a:r>
      </a:p>
    </p188:txBody>
  </p188:cm>
</p188:cmLst>
</file>

<file path=ppt/comments/modernComment_C36_38C9D196.xml><?xml version="1.0" encoding="utf-8"?>
<p188:cmLst xmlns:a="http://schemas.openxmlformats.org/drawingml/2006/main" xmlns:r="http://schemas.openxmlformats.org/officeDocument/2006/relationships" xmlns:p188="http://schemas.microsoft.com/office/powerpoint/2018/8/main">
  <p188:cm id="{E7FF0916-3B91-C340-8D77-85975CCB53F7}" authorId="{B41B2C69-7A31-8487-04AF-B0E3DE339D49}" status="resolved" created="2023-07-06T21:42:57.464" complete="100000">
    <pc:sldMkLst xmlns:pc="http://schemas.microsoft.com/office/powerpoint/2013/main/command">
      <pc:docMk/>
      <pc:sldMk cId="952750486" sldId="3126"/>
    </pc:sldMkLst>
    <p188:txBody>
      <a:bodyPr/>
      <a:lstStyle/>
      <a:p>
        <a:r>
          <a:rPr lang="en-US"/>
          <a:t>@Mike please provide host notes</a:t>
        </a:r>
      </a:p>
    </p188:txBody>
  </p188:cm>
</p188:cmLst>
</file>

<file path=ppt/comments/modernComment_C37_826F10D.xml><?xml version="1.0" encoding="utf-8"?>
<p188:cmLst xmlns:a="http://schemas.openxmlformats.org/drawingml/2006/main" xmlns:r="http://schemas.openxmlformats.org/officeDocument/2006/relationships" xmlns:p188="http://schemas.microsoft.com/office/powerpoint/2018/8/main">
  <p188:cm id="{91BD8672-038A-734D-ABEF-FFD828F2B0E9}" authorId="{B41B2C69-7A31-8487-04AF-B0E3DE339D49}" status="resolved" created="2023-07-05T18:13:06.188" complete="100000">
    <pc:sldMkLst xmlns:pc="http://schemas.microsoft.com/office/powerpoint/2013/main/command">
      <pc:docMk/>
      <pc:sldMk cId="136769805" sldId="3127"/>
    </pc:sldMkLst>
    <p188:txBody>
      <a:bodyPr/>
      <a:lstStyle/>
      <a:p>
        <a:r>
          <a:rPr lang="en-US"/>
          <a:t>Does it make sense to define white supremacy? MD</a:t>
        </a:r>
      </a:p>
    </p188:txBody>
  </p188:cm>
  <p188:cm id="{D6E8F515-4454-A54A-A5D0-6C3BA1DE3EE6}" authorId="{B41B2C69-7A31-8487-04AF-B0E3DE339D49}" status="resolved" created="2023-07-06T21:40:51.153" complete="100000">
    <pc:sldMkLst xmlns:pc="http://schemas.microsoft.com/office/powerpoint/2013/main/command">
      <pc:docMk/>
      <pc:sldMk cId="136769805" sldId="3127"/>
    </pc:sldMkLst>
    <p188:txBody>
      <a:bodyPr/>
      <a:lstStyle/>
      <a:p>
        <a:r>
          <a:rPr lang="en-US"/>
          <a:t>@Cesar please add host notes</a:t>
        </a:r>
      </a:p>
    </p188:txBody>
  </p188:cm>
</p188:cmLst>
</file>

<file path=ppt/comments/modernComment_C46_D3AB3B0D.xml><?xml version="1.0" encoding="utf-8"?>
<p188:cmLst xmlns:a="http://schemas.openxmlformats.org/drawingml/2006/main" xmlns:r="http://schemas.openxmlformats.org/officeDocument/2006/relationships" xmlns:p188="http://schemas.microsoft.com/office/powerpoint/2018/8/main">
  <p188:cm id="{1311735B-4966-794B-B31B-DF87963F1271}" authorId="{B41B2C69-7A31-8487-04AF-B0E3DE339D49}" status="resolved" created="2023-07-06T21:32:47.723" complete="100000">
    <pc:sldMkLst xmlns:pc="http://schemas.microsoft.com/office/powerpoint/2013/main/command">
      <pc:docMk/>
      <pc:sldMk cId="3551214349" sldId="3142"/>
    </pc:sldMkLst>
    <p188:txBody>
      <a:bodyPr/>
      <a:lstStyle/>
      <a:p>
        <a:r>
          <a:rPr lang="en-US"/>
          <a:t>@Cesar please insert host notes</a:t>
        </a:r>
      </a:p>
    </p188:txBody>
  </p188:cm>
</p188:cmLst>
</file>

<file path=ppt/comments/modernComment_C48_FD0CF88.xml><?xml version="1.0" encoding="utf-8"?>
<p188:cmLst xmlns:a="http://schemas.openxmlformats.org/drawingml/2006/main" xmlns:r="http://schemas.openxmlformats.org/officeDocument/2006/relationships" xmlns:p188="http://schemas.microsoft.com/office/powerpoint/2018/8/main">
  <p188:cm id="{ADFDBF9B-8455-AF4A-AE91-EE85DE54A74C}" authorId="{B41B2C69-7A31-8487-04AF-B0E3DE339D49}" status="resolved" created="2023-07-06T21:27:14.990" complete="100000">
    <pc:sldMkLst xmlns:pc="http://schemas.microsoft.com/office/powerpoint/2013/main/command">
      <pc:docMk/>
      <pc:sldMk cId="265342856" sldId="3144"/>
    </pc:sldMkLst>
    <p188:replyLst>
      <p188:reply id="{F6AD67D5-07CF-496F-B51B-38EB398F6D7B}" authorId="{FDAA979B-FF0F-B7DB-CB7E-EB7B728235F2}" created="2023-07-17T15:05:18.719">
        <p188:txBody>
          <a:bodyPr/>
          <a:lstStyle/>
          <a:p>
            <a:r>
              <a:rPr lang="en-US"/>
              <a:t>done</a:t>
            </a:r>
          </a:p>
        </p188:txBody>
      </p188:reply>
    </p188:replyLst>
    <p188:txBody>
      <a:bodyPr/>
      <a:lstStyle/>
      <a:p>
        <a:r>
          <a:rPr lang="en-US"/>
          <a:t>@Mwayi, please provide host notes.</a:t>
        </a:r>
      </a:p>
    </p188:txBody>
  </p188:cm>
</p188:cmLst>
</file>

<file path=ppt/diagrams/_rels/data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30.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ata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30.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2CAA20-C4B1-43F4-9693-2F1C37B019DD}" type="doc">
      <dgm:prSet loTypeId="urn:microsoft.com/office/officeart/2005/8/layout/hierarchy1" loCatId="hierarchy" qsTypeId="urn:microsoft.com/office/officeart/2005/8/quickstyle/simple5" qsCatId="simple" csTypeId="urn:microsoft.com/office/officeart/2005/8/colors/accent1_4" csCatId="accent1" phldr="1"/>
      <dgm:spPr/>
      <dgm:t>
        <a:bodyPr/>
        <a:lstStyle/>
        <a:p>
          <a:endParaRPr lang="en-US"/>
        </a:p>
      </dgm:t>
    </dgm:pt>
    <dgm:pt modelId="{715D18D1-E3D9-4FA4-BC6A-C2FBAF11113C}">
      <dgm:prSet/>
      <dgm:spPr>
        <a:ln>
          <a:solidFill>
            <a:schemeClr val="accent2"/>
          </a:solidFill>
        </a:ln>
      </dgm:spPr>
      <dgm:t>
        <a:bodyPr/>
        <a:lstStyle/>
        <a:p>
          <a:r>
            <a:rPr lang="en-US"/>
            <a:t>Power</a:t>
          </a:r>
        </a:p>
      </dgm:t>
    </dgm:pt>
    <dgm:pt modelId="{51C0325F-A030-4D53-963C-FE348E4A3335}" type="parTrans" cxnId="{4DDFE253-E6E8-44B8-836F-E691D44A71A2}">
      <dgm:prSet/>
      <dgm:spPr/>
      <dgm:t>
        <a:bodyPr/>
        <a:lstStyle/>
        <a:p>
          <a:endParaRPr lang="en-US"/>
        </a:p>
      </dgm:t>
    </dgm:pt>
    <dgm:pt modelId="{0D51E16A-23B9-4BC9-BBD2-74FE0E56A2EE}" type="sibTrans" cxnId="{4DDFE253-E6E8-44B8-836F-E691D44A71A2}">
      <dgm:prSet/>
      <dgm:spPr/>
      <dgm:t>
        <a:bodyPr/>
        <a:lstStyle/>
        <a:p>
          <a:endParaRPr lang="en-US"/>
        </a:p>
      </dgm:t>
    </dgm:pt>
    <dgm:pt modelId="{F05BA269-45AE-4069-AC82-E53BD82181E2}">
      <dgm:prSet/>
      <dgm:spPr>
        <a:ln>
          <a:solidFill>
            <a:schemeClr val="accent2"/>
          </a:solidFill>
        </a:ln>
      </dgm:spPr>
      <dgm:t>
        <a:bodyPr/>
        <a:lstStyle/>
        <a:p>
          <a:r>
            <a:rPr lang="en-US"/>
            <a:t>Privilege</a:t>
          </a:r>
        </a:p>
      </dgm:t>
    </dgm:pt>
    <dgm:pt modelId="{7B40E2BE-F2E5-4C1C-B8E1-D7612E2C0929}" type="parTrans" cxnId="{19DFE306-A8CD-4655-AF27-A50EBF608815}">
      <dgm:prSet/>
      <dgm:spPr/>
      <dgm:t>
        <a:bodyPr/>
        <a:lstStyle/>
        <a:p>
          <a:endParaRPr lang="en-US"/>
        </a:p>
      </dgm:t>
    </dgm:pt>
    <dgm:pt modelId="{61634B20-0501-4875-8897-77CC36BB3F4C}" type="sibTrans" cxnId="{19DFE306-A8CD-4655-AF27-A50EBF608815}">
      <dgm:prSet/>
      <dgm:spPr/>
      <dgm:t>
        <a:bodyPr/>
        <a:lstStyle/>
        <a:p>
          <a:endParaRPr lang="en-US"/>
        </a:p>
      </dgm:t>
    </dgm:pt>
    <dgm:pt modelId="{701D036B-7295-436B-B376-CAD7EA4311F8}">
      <dgm:prSet/>
      <dgm:spPr>
        <a:ln>
          <a:solidFill>
            <a:schemeClr val="accent2"/>
          </a:solidFill>
        </a:ln>
      </dgm:spPr>
      <dgm:t>
        <a:bodyPr/>
        <a:lstStyle/>
        <a:p>
          <a:r>
            <a:rPr lang="en-US"/>
            <a:t>Bias</a:t>
          </a:r>
        </a:p>
      </dgm:t>
    </dgm:pt>
    <dgm:pt modelId="{EF104712-3EF1-49FB-A653-EEFA721DCA53}" type="parTrans" cxnId="{0C0BE528-2EF5-42F0-8AB7-31104BA19ED0}">
      <dgm:prSet/>
      <dgm:spPr/>
      <dgm:t>
        <a:bodyPr/>
        <a:lstStyle/>
        <a:p>
          <a:endParaRPr lang="en-US"/>
        </a:p>
      </dgm:t>
    </dgm:pt>
    <dgm:pt modelId="{CBF89FC8-B529-48F1-BFBE-D574E8F48069}" type="sibTrans" cxnId="{0C0BE528-2EF5-42F0-8AB7-31104BA19ED0}">
      <dgm:prSet/>
      <dgm:spPr/>
      <dgm:t>
        <a:bodyPr/>
        <a:lstStyle/>
        <a:p>
          <a:endParaRPr lang="en-US"/>
        </a:p>
      </dgm:t>
    </dgm:pt>
    <dgm:pt modelId="{245A30F4-0969-6F4E-9523-4BE8062A7C51}" type="pres">
      <dgm:prSet presAssocID="{6B2CAA20-C4B1-43F4-9693-2F1C37B019DD}" presName="hierChild1" presStyleCnt="0">
        <dgm:presLayoutVars>
          <dgm:chPref val="1"/>
          <dgm:dir/>
          <dgm:animOne val="branch"/>
          <dgm:animLvl val="lvl"/>
          <dgm:resizeHandles/>
        </dgm:presLayoutVars>
      </dgm:prSet>
      <dgm:spPr/>
    </dgm:pt>
    <dgm:pt modelId="{E64A903D-93A9-A24A-91C2-3553B9A0BB54}" type="pres">
      <dgm:prSet presAssocID="{715D18D1-E3D9-4FA4-BC6A-C2FBAF11113C}" presName="hierRoot1" presStyleCnt="0"/>
      <dgm:spPr/>
    </dgm:pt>
    <dgm:pt modelId="{C7F726F3-C8B1-A347-B03F-7D550D8E5C2E}" type="pres">
      <dgm:prSet presAssocID="{715D18D1-E3D9-4FA4-BC6A-C2FBAF11113C}" presName="composite" presStyleCnt="0"/>
      <dgm:spPr/>
    </dgm:pt>
    <dgm:pt modelId="{2E358025-093F-2F49-9B23-FDFD79D712C0}" type="pres">
      <dgm:prSet presAssocID="{715D18D1-E3D9-4FA4-BC6A-C2FBAF11113C}" presName="background" presStyleLbl="node0" presStyleIdx="0" presStyleCnt="3"/>
      <dgm:spPr>
        <a:solidFill>
          <a:schemeClr val="accent2"/>
        </a:solidFill>
      </dgm:spPr>
    </dgm:pt>
    <dgm:pt modelId="{4A4738E6-717E-D84D-BFFE-726E83E27765}" type="pres">
      <dgm:prSet presAssocID="{715D18D1-E3D9-4FA4-BC6A-C2FBAF11113C}" presName="text" presStyleLbl="fgAcc0" presStyleIdx="0" presStyleCnt="3">
        <dgm:presLayoutVars>
          <dgm:chPref val="3"/>
        </dgm:presLayoutVars>
      </dgm:prSet>
      <dgm:spPr/>
    </dgm:pt>
    <dgm:pt modelId="{5D12C618-2CB5-6540-A044-E0F06E2422D3}" type="pres">
      <dgm:prSet presAssocID="{715D18D1-E3D9-4FA4-BC6A-C2FBAF11113C}" presName="hierChild2" presStyleCnt="0"/>
      <dgm:spPr/>
    </dgm:pt>
    <dgm:pt modelId="{AF50267A-A5CF-2943-84BD-A46C9B5FC879}" type="pres">
      <dgm:prSet presAssocID="{F05BA269-45AE-4069-AC82-E53BD82181E2}" presName="hierRoot1" presStyleCnt="0"/>
      <dgm:spPr/>
    </dgm:pt>
    <dgm:pt modelId="{A1676DEC-7943-2246-8175-B5C9A44D3A55}" type="pres">
      <dgm:prSet presAssocID="{F05BA269-45AE-4069-AC82-E53BD82181E2}" presName="composite" presStyleCnt="0"/>
      <dgm:spPr/>
    </dgm:pt>
    <dgm:pt modelId="{185C85E8-D564-664D-8F0B-2D5CA81F39BD}" type="pres">
      <dgm:prSet presAssocID="{F05BA269-45AE-4069-AC82-E53BD82181E2}" presName="background" presStyleLbl="node0" presStyleIdx="1" presStyleCnt="3"/>
      <dgm:spPr>
        <a:solidFill>
          <a:schemeClr val="accent2"/>
        </a:solidFill>
      </dgm:spPr>
    </dgm:pt>
    <dgm:pt modelId="{F7FF91AD-7943-DF48-83E3-3498F5901942}" type="pres">
      <dgm:prSet presAssocID="{F05BA269-45AE-4069-AC82-E53BD82181E2}" presName="text" presStyleLbl="fgAcc0" presStyleIdx="1" presStyleCnt="3">
        <dgm:presLayoutVars>
          <dgm:chPref val="3"/>
        </dgm:presLayoutVars>
      </dgm:prSet>
      <dgm:spPr/>
    </dgm:pt>
    <dgm:pt modelId="{A7A85A56-F473-E747-A947-B79B223D953B}" type="pres">
      <dgm:prSet presAssocID="{F05BA269-45AE-4069-AC82-E53BD82181E2}" presName="hierChild2" presStyleCnt="0"/>
      <dgm:spPr/>
    </dgm:pt>
    <dgm:pt modelId="{BB4DCA43-0D3D-7149-A01E-D90055A9D476}" type="pres">
      <dgm:prSet presAssocID="{701D036B-7295-436B-B376-CAD7EA4311F8}" presName="hierRoot1" presStyleCnt="0"/>
      <dgm:spPr/>
    </dgm:pt>
    <dgm:pt modelId="{7EB08723-F286-3D45-9F49-B56B24EDB915}" type="pres">
      <dgm:prSet presAssocID="{701D036B-7295-436B-B376-CAD7EA4311F8}" presName="composite" presStyleCnt="0"/>
      <dgm:spPr/>
    </dgm:pt>
    <dgm:pt modelId="{D6F3D337-4329-C24B-8395-23D7BB6E2BB6}" type="pres">
      <dgm:prSet presAssocID="{701D036B-7295-436B-B376-CAD7EA4311F8}" presName="background" presStyleLbl="node0" presStyleIdx="2" presStyleCnt="3"/>
      <dgm:spPr>
        <a:solidFill>
          <a:schemeClr val="accent2"/>
        </a:solidFill>
      </dgm:spPr>
    </dgm:pt>
    <dgm:pt modelId="{F9F442E8-2301-954E-A1F6-D97B01C00FBE}" type="pres">
      <dgm:prSet presAssocID="{701D036B-7295-436B-B376-CAD7EA4311F8}" presName="text" presStyleLbl="fgAcc0" presStyleIdx="2" presStyleCnt="3">
        <dgm:presLayoutVars>
          <dgm:chPref val="3"/>
        </dgm:presLayoutVars>
      </dgm:prSet>
      <dgm:spPr/>
    </dgm:pt>
    <dgm:pt modelId="{C960EA3C-DA6F-9245-88D7-6AC73E426B90}" type="pres">
      <dgm:prSet presAssocID="{701D036B-7295-436B-B376-CAD7EA4311F8}" presName="hierChild2" presStyleCnt="0"/>
      <dgm:spPr/>
    </dgm:pt>
  </dgm:ptLst>
  <dgm:cxnLst>
    <dgm:cxn modelId="{19DFE306-A8CD-4655-AF27-A50EBF608815}" srcId="{6B2CAA20-C4B1-43F4-9693-2F1C37B019DD}" destId="{F05BA269-45AE-4069-AC82-E53BD82181E2}" srcOrd="1" destOrd="0" parTransId="{7B40E2BE-F2E5-4C1C-B8E1-D7612E2C0929}" sibTransId="{61634B20-0501-4875-8897-77CC36BB3F4C}"/>
    <dgm:cxn modelId="{FD63D419-2BB0-B54E-8AE9-EADA56978E91}" type="presOf" srcId="{6B2CAA20-C4B1-43F4-9693-2F1C37B019DD}" destId="{245A30F4-0969-6F4E-9523-4BE8062A7C51}" srcOrd="0" destOrd="0" presId="urn:microsoft.com/office/officeart/2005/8/layout/hierarchy1"/>
    <dgm:cxn modelId="{0C0BE528-2EF5-42F0-8AB7-31104BA19ED0}" srcId="{6B2CAA20-C4B1-43F4-9693-2F1C37B019DD}" destId="{701D036B-7295-436B-B376-CAD7EA4311F8}" srcOrd="2" destOrd="0" parTransId="{EF104712-3EF1-49FB-A653-EEFA721DCA53}" sibTransId="{CBF89FC8-B529-48F1-BFBE-D574E8F48069}"/>
    <dgm:cxn modelId="{E0416E31-071C-404A-B08A-F2E24AA9FFE7}" type="presOf" srcId="{715D18D1-E3D9-4FA4-BC6A-C2FBAF11113C}" destId="{4A4738E6-717E-D84D-BFFE-726E83E27765}" srcOrd="0" destOrd="0" presId="urn:microsoft.com/office/officeart/2005/8/layout/hierarchy1"/>
    <dgm:cxn modelId="{4DDFE253-E6E8-44B8-836F-E691D44A71A2}" srcId="{6B2CAA20-C4B1-43F4-9693-2F1C37B019DD}" destId="{715D18D1-E3D9-4FA4-BC6A-C2FBAF11113C}" srcOrd="0" destOrd="0" parTransId="{51C0325F-A030-4D53-963C-FE348E4A3335}" sibTransId="{0D51E16A-23B9-4BC9-BBD2-74FE0E56A2EE}"/>
    <dgm:cxn modelId="{780C3575-755E-354B-BF84-0A631748018F}" type="presOf" srcId="{701D036B-7295-436B-B376-CAD7EA4311F8}" destId="{F9F442E8-2301-954E-A1F6-D97B01C00FBE}" srcOrd="0" destOrd="0" presId="urn:microsoft.com/office/officeart/2005/8/layout/hierarchy1"/>
    <dgm:cxn modelId="{16D71FAC-2EE3-0C45-A138-2890B01D0734}" type="presOf" srcId="{F05BA269-45AE-4069-AC82-E53BD82181E2}" destId="{F7FF91AD-7943-DF48-83E3-3498F5901942}" srcOrd="0" destOrd="0" presId="urn:microsoft.com/office/officeart/2005/8/layout/hierarchy1"/>
    <dgm:cxn modelId="{AFBC5A13-B0D3-3841-A8A1-E7798C37A8AD}" type="presParOf" srcId="{245A30F4-0969-6F4E-9523-4BE8062A7C51}" destId="{E64A903D-93A9-A24A-91C2-3553B9A0BB54}" srcOrd="0" destOrd="0" presId="urn:microsoft.com/office/officeart/2005/8/layout/hierarchy1"/>
    <dgm:cxn modelId="{2DACCA16-1D3B-3E40-B6C9-CE84B97950B3}" type="presParOf" srcId="{E64A903D-93A9-A24A-91C2-3553B9A0BB54}" destId="{C7F726F3-C8B1-A347-B03F-7D550D8E5C2E}" srcOrd="0" destOrd="0" presId="urn:microsoft.com/office/officeart/2005/8/layout/hierarchy1"/>
    <dgm:cxn modelId="{DB15D8F7-FD49-9D49-AA2F-99A3D87B37D3}" type="presParOf" srcId="{C7F726F3-C8B1-A347-B03F-7D550D8E5C2E}" destId="{2E358025-093F-2F49-9B23-FDFD79D712C0}" srcOrd="0" destOrd="0" presId="urn:microsoft.com/office/officeart/2005/8/layout/hierarchy1"/>
    <dgm:cxn modelId="{5AC982BE-B46D-304E-AA62-3D6F3DA1BBB4}" type="presParOf" srcId="{C7F726F3-C8B1-A347-B03F-7D550D8E5C2E}" destId="{4A4738E6-717E-D84D-BFFE-726E83E27765}" srcOrd="1" destOrd="0" presId="urn:microsoft.com/office/officeart/2005/8/layout/hierarchy1"/>
    <dgm:cxn modelId="{B7EFB520-CBF9-5744-8A42-DD16FDED0D48}" type="presParOf" srcId="{E64A903D-93A9-A24A-91C2-3553B9A0BB54}" destId="{5D12C618-2CB5-6540-A044-E0F06E2422D3}" srcOrd="1" destOrd="0" presId="urn:microsoft.com/office/officeart/2005/8/layout/hierarchy1"/>
    <dgm:cxn modelId="{CB4021AD-25E1-AA41-B56F-7474F821E686}" type="presParOf" srcId="{245A30F4-0969-6F4E-9523-4BE8062A7C51}" destId="{AF50267A-A5CF-2943-84BD-A46C9B5FC879}" srcOrd="1" destOrd="0" presId="urn:microsoft.com/office/officeart/2005/8/layout/hierarchy1"/>
    <dgm:cxn modelId="{0ED1ABF7-D47C-0C45-AC20-2E4DE6F92F8D}" type="presParOf" srcId="{AF50267A-A5CF-2943-84BD-A46C9B5FC879}" destId="{A1676DEC-7943-2246-8175-B5C9A44D3A55}" srcOrd="0" destOrd="0" presId="urn:microsoft.com/office/officeart/2005/8/layout/hierarchy1"/>
    <dgm:cxn modelId="{3DCE13CB-59BD-834D-9BB4-A5E5F4272CE5}" type="presParOf" srcId="{A1676DEC-7943-2246-8175-B5C9A44D3A55}" destId="{185C85E8-D564-664D-8F0B-2D5CA81F39BD}" srcOrd="0" destOrd="0" presId="urn:microsoft.com/office/officeart/2005/8/layout/hierarchy1"/>
    <dgm:cxn modelId="{69399B8C-A39B-B44E-9970-52845AA3796B}" type="presParOf" srcId="{A1676DEC-7943-2246-8175-B5C9A44D3A55}" destId="{F7FF91AD-7943-DF48-83E3-3498F5901942}" srcOrd="1" destOrd="0" presId="urn:microsoft.com/office/officeart/2005/8/layout/hierarchy1"/>
    <dgm:cxn modelId="{28EBA720-0E00-ED46-87BC-74D447110C8A}" type="presParOf" srcId="{AF50267A-A5CF-2943-84BD-A46C9B5FC879}" destId="{A7A85A56-F473-E747-A947-B79B223D953B}" srcOrd="1" destOrd="0" presId="urn:microsoft.com/office/officeart/2005/8/layout/hierarchy1"/>
    <dgm:cxn modelId="{7AB61CD8-6D40-4E4A-8BB2-4D67AC45B3C6}" type="presParOf" srcId="{245A30F4-0969-6F4E-9523-4BE8062A7C51}" destId="{BB4DCA43-0D3D-7149-A01E-D90055A9D476}" srcOrd="2" destOrd="0" presId="urn:microsoft.com/office/officeart/2005/8/layout/hierarchy1"/>
    <dgm:cxn modelId="{BFECF0C9-0B62-4C40-8DFF-62828DCCD237}" type="presParOf" srcId="{BB4DCA43-0D3D-7149-A01E-D90055A9D476}" destId="{7EB08723-F286-3D45-9F49-B56B24EDB915}" srcOrd="0" destOrd="0" presId="urn:microsoft.com/office/officeart/2005/8/layout/hierarchy1"/>
    <dgm:cxn modelId="{C3567082-8915-4748-8C38-0BAF145CE651}" type="presParOf" srcId="{7EB08723-F286-3D45-9F49-B56B24EDB915}" destId="{D6F3D337-4329-C24B-8395-23D7BB6E2BB6}" srcOrd="0" destOrd="0" presId="urn:microsoft.com/office/officeart/2005/8/layout/hierarchy1"/>
    <dgm:cxn modelId="{B807D7D8-174D-3340-96EB-20A98555805A}" type="presParOf" srcId="{7EB08723-F286-3D45-9F49-B56B24EDB915}" destId="{F9F442E8-2301-954E-A1F6-D97B01C00FBE}" srcOrd="1" destOrd="0" presId="urn:microsoft.com/office/officeart/2005/8/layout/hierarchy1"/>
    <dgm:cxn modelId="{F931526A-F156-694A-AFAC-E6A16A8DB1B1}" type="presParOf" srcId="{BB4DCA43-0D3D-7149-A01E-D90055A9D476}" destId="{C960EA3C-DA6F-9245-88D7-6AC73E426B9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003AAF5B-793E-AA4B-8B33-7A5212B1B079}"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8C7E759B-55E0-F247-944B-1FA1ACEBF2F5}">
      <dgm:prSet custT="1"/>
      <dgm:spPr/>
      <dgm:t>
        <a:bodyPr/>
        <a:lstStyle/>
        <a:p>
          <a:endParaRPr lang="en-US"/>
        </a:p>
      </dgm:t>
    </dgm:pt>
    <dgm:pt modelId="{E35496A8-2099-0546-A43C-CCD68888E8AF}" type="parTrans" cxnId="{8C6C405A-56BF-8C47-B3B1-051B1EB2B456}">
      <dgm:prSet/>
      <dgm:spPr/>
      <dgm:t>
        <a:bodyPr/>
        <a:lstStyle/>
        <a:p>
          <a:endParaRPr lang="en-US" sz="4800"/>
        </a:p>
      </dgm:t>
    </dgm:pt>
    <dgm:pt modelId="{A68097EE-1E61-CC43-9308-18756E71B5CA}" type="sibTrans" cxnId="{8C6C405A-56BF-8C47-B3B1-051B1EB2B456}">
      <dgm:prSet/>
      <dgm:spPr/>
      <dgm:t>
        <a:bodyPr/>
        <a:lstStyle/>
        <a:p>
          <a:endParaRPr lang="en-US" sz="4800"/>
        </a:p>
      </dgm:t>
    </dgm:pt>
    <dgm:pt modelId="{38468333-639A-A748-A0B9-528A3B0192AF}">
      <dgm:prSet custT="1"/>
      <dgm:spPr/>
      <dgm:t>
        <a:bodyPr/>
        <a:lstStyle/>
        <a:p>
          <a:endParaRPr lang="en-US"/>
        </a:p>
      </dgm:t>
    </dgm:pt>
    <dgm:pt modelId="{193ADE8D-7080-1949-A18F-6D6B6D1E006D}" type="parTrans" cxnId="{A442EF81-F6B7-D24E-8116-F39756070368}">
      <dgm:prSet/>
      <dgm:spPr/>
      <dgm:t>
        <a:bodyPr/>
        <a:lstStyle/>
        <a:p>
          <a:endParaRPr lang="en-US" sz="4800"/>
        </a:p>
      </dgm:t>
    </dgm:pt>
    <dgm:pt modelId="{54466B8B-83BC-334D-AF55-7B787A550BEE}" type="sibTrans" cxnId="{A442EF81-F6B7-D24E-8116-F39756070368}">
      <dgm:prSet/>
      <dgm:spPr/>
      <dgm:t>
        <a:bodyPr/>
        <a:lstStyle/>
        <a:p>
          <a:endParaRPr lang="en-US" sz="4800"/>
        </a:p>
      </dgm:t>
    </dgm:pt>
    <dgm:pt modelId="{B9E43939-BC64-724A-BC84-525AF8B1AB4D}">
      <dgm:prSet custT="1"/>
      <dgm:spPr/>
      <dgm:t>
        <a:bodyPr/>
        <a:lstStyle/>
        <a:p>
          <a:endParaRPr lang="en-US"/>
        </a:p>
      </dgm:t>
    </dgm:pt>
    <dgm:pt modelId="{08B20A1D-B991-4840-A5BD-BA82732D4298}" type="parTrans" cxnId="{50DFD704-ABF4-5C44-BCE3-9A07B6F0AAA7}">
      <dgm:prSet/>
      <dgm:spPr/>
      <dgm:t>
        <a:bodyPr/>
        <a:lstStyle/>
        <a:p>
          <a:endParaRPr lang="en-US" sz="4800"/>
        </a:p>
      </dgm:t>
    </dgm:pt>
    <dgm:pt modelId="{F6170F18-F02A-AD4C-BA32-1545247CB0E7}" type="sibTrans" cxnId="{50DFD704-ABF4-5C44-BCE3-9A07B6F0AAA7}">
      <dgm:prSet/>
      <dgm:spPr/>
      <dgm:t>
        <a:bodyPr/>
        <a:lstStyle/>
        <a:p>
          <a:endParaRPr lang="en-US" sz="4800"/>
        </a:p>
      </dgm:t>
    </dgm:pt>
    <dgm:pt modelId="{1BE0AADF-478E-2645-8BCF-97CC8FCF9596}">
      <dgm:prSet custT="1"/>
      <dgm:spPr>
        <a:solidFill>
          <a:schemeClr val="accent2">
            <a:lumMod val="20000"/>
            <a:lumOff val="80000"/>
            <a:alpha val="50000"/>
          </a:schemeClr>
        </a:solidFill>
        <a:ln w="28575">
          <a:solidFill>
            <a:schemeClr val="accent2"/>
          </a:solidFill>
        </a:ln>
      </dgm:spPr>
      <dgm:t>
        <a:bodyPr/>
        <a:lstStyle/>
        <a:p>
          <a:r>
            <a:rPr lang="en-US" sz="1800" b="1" i="0">
              <a:latin typeface="Arial" panose="020B0604020202020204" pitchFamily="34" charset="0"/>
              <a:cs typeface="Arial" panose="020B0604020202020204" pitchFamily="34" charset="0"/>
            </a:rPr>
            <a:t>Recommendation: P</a:t>
          </a:r>
          <a:r>
            <a:rPr lang="en-US" sz="1800" b="0" i="0">
              <a:latin typeface="Arial" panose="020B0604020202020204" pitchFamily="34" charset="0"/>
              <a:cs typeface="Arial" panose="020B0604020202020204" pitchFamily="34" charset="0"/>
            </a:rPr>
            <a:t>rograms understand and work towards the understanding that the underlying goal of these programs is to eliminate the need for foreign GH practitioners.   </a:t>
          </a:r>
          <a:endParaRPr lang="en-MX" sz="1800" i="0">
            <a:latin typeface="Arial" panose="020B0604020202020204" pitchFamily="34" charset="0"/>
            <a:cs typeface="Arial" panose="020B0604020202020204" pitchFamily="34" charset="0"/>
          </a:endParaRPr>
        </a:p>
      </dgm:t>
    </dgm:pt>
    <dgm:pt modelId="{62DBA6EB-A3F3-7A46-AA41-EC05FA5C9D90}" type="sibTrans" cxnId="{F84CE259-C0C0-A74F-84F8-5AD4CD78788D}">
      <dgm:prSet/>
      <dgm:spPr/>
      <dgm:t>
        <a:bodyPr/>
        <a:lstStyle/>
        <a:p>
          <a:endParaRPr lang="en-US" sz="4800"/>
        </a:p>
      </dgm:t>
    </dgm:pt>
    <dgm:pt modelId="{63ED8033-FBCE-4148-9651-55E88545C405}" type="parTrans" cxnId="{F84CE259-C0C0-A74F-84F8-5AD4CD78788D}">
      <dgm:prSet/>
      <dgm:spPr/>
      <dgm:t>
        <a:bodyPr/>
        <a:lstStyle/>
        <a:p>
          <a:endParaRPr lang="en-US" sz="4800"/>
        </a:p>
      </dgm:t>
    </dgm:pt>
    <dgm:pt modelId="{F78768C7-E367-6044-B974-C1352DC15C07}">
      <dgm:prSet custT="1"/>
      <dgm:spPr>
        <a:solidFill>
          <a:schemeClr val="accent2">
            <a:lumMod val="20000"/>
            <a:lumOff val="80000"/>
            <a:alpha val="50000"/>
          </a:schemeClr>
        </a:solidFill>
        <a:ln w="28575">
          <a:solidFill>
            <a:schemeClr val="accent2"/>
          </a:solidFill>
        </a:ln>
      </dgm:spPr>
      <dgm:t>
        <a:bodyPr/>
        <a:lstStyle/>
        <a:p>
          <a:r>
            <a:rPr lang="en-US" sz="1400" b="0" i="0">
              <a:latin typeface="Arial" panose="020B0604020202020204" pitchFamily="34" charset="0"/>
              <a:cs typeface="Arial" panose="020B0604020202020204" pitchFamily="34" charset="0"/>
            </a:rPr>
            <a:t>Local practitioners should be empowered with avenues to report concerns regarding inappropriate practices </a:t>
          </a:r>
          <a:endParaRPr lang="en-US" sz="1400">
            <a:latin typeface="Arial" panose="020B0604020202020204" pitchFamily="34" charset="0"/>
            <a:cs typeface="Arial" panose="020B0604020202020204" pitchFamily="34" charset="0"/>
          </a:endParaRPr>
        </a:p>
      </dgm:t>
    </dgm:pt>
    <dgm:pt modelId="{EB4206D7-684F-5943-BF5C-282383D078CE}" type="sibTrans" cxnId="{1615337F-E803-634E-9DD1-A233C5301863}">
      <dgm:prSet/>
      <dgm:spPr/>
      <dgm:t>
        <a:bodyPr/>
        <a:lstStyle/>
        <a:p>
          <a:endParaRPr lang="en-US" sz="2000"/>
        </a:p>
      </dgm:t>
    </dgm:pt>
    <dgm:pt modelId="{6B4357A0-2D7C-1D4C-A4BF-1AF907D48341}" type="parTrans" cxnId="{1615337F-E803-634E-9DD1-A233C5301863}">
      <dgm:prSet/>
      <dgm:spPr/>
      <dgm:t>
        <a:bodyPr/>
        <a:lstStyle/>
        <a:p>
          <a:endParaRPr lang="en-US" sz="2000"/>
        </a:p>
      </dgm:t>
    </dgm:pt>
    <dgm:pt modelId="{E0A92CD6-5C63-7149-AD7E-6E1418CEE9E2}">
      <dgm:prSet custT="1"/>
      <dgm:spPr>
        <a:solidFill>
          <a:schemeClr val="accent2">
            <a:lumMod val="20000"/>
            <a:lumOff val="80000"/>
            <a:alpha val="50000"/>
          </a:schemeClr>
        </a:solidFill>
        <a:ln w="28575">
          <a:solidFill>
            <a:schemeClr val="accent2"/>
          </a:solidFill>
        </a:ln>
      </dgm:spPr>
      <dgm:t>
        <a:bodyPr/>
        <a:lstStyle/>
        <a:p>
          <a:r>
            <a:rPr lang="en-US" sz="1400">
              <a:latin typeface="Arial" panose="020B0604020202020204" pitchFamily="34" charset="0"/>
              <a:cs typeface="Arial" panose="020B0604020202020204" pitchFamily="34" charset="0"/>
            </a:rPr>
            <a:t>Programs should have a relationship with international sites and support local staff to correct, guide and mentor outsiders</a:t>
          </a:r>
        </a:p>
      </dgm:t>
    </dgm:pt>
    <dgm:pt modelId="{35AE5BC8-ECC1-2245-9D79-40A8303AEB85}" type="parTrans" cxnId="{83FB8321-98ED-D040-9723-CE4CBB2B9D64}">
      <dgm:prSet/>
      <dgm:spPr/>
      <dgm:t>
        <a:bodyPr/>
        <a:lstStyle/>
        <a:p>
          <a:endParaRPr lang="en-US" sz="2000"/>
        </a:p>
      </dgm:t>
    </dgm:pt>
    <dgm:pt modelId="{5DA814C3-57FE-BC49-937A-27540BAC048C}" type="sibTrans" cxnId="{83FB8321-98ED-D040-9723-CE4CBB2B9D64}">
      <dgm:prSet/>
      <dgm:spPr/>
      <dgm:t>
        <a:bodyPr/>
        <a:lstStyle/>
        <a:p>
          <a:endParaRPr lang="en-US" sz="2000"/>
        </a:p>
      </dgm:t>
    </dgm:pt>
    <dgm:pt modelId="{C8AACF84-97D7-2740-9A22-E21E3000A40D}">
      <dgm:prSet custT="1"/>
      <dgm:spPr>
        <a:solidFill>
          <a:schemeClr val="accent2">
            <a:lumMod val="20000"/>
            <a:lumOff val="80000"/>
            <a:alpha val="50000"/>
          </a:schemeClr>
        </a:solidFill>
        <a:ln w="28575">
          <a:solidFill>
            <a:schemeClr val="accent2"/>
          </a:solidFill>
        </a:ln>
      </dgm:spPr>
      <dgm:t>
        <a:bodyPr/>
        <a:lstStyle/>
        <a:p>
          <a:pPr rtl="0"/>
          <a:r>
            <a:rPr lang="en-US" sz="1400">
              <a:latin typeface="Arial"/>
              <a:cs typeface="Arial"/>
            </a:rPr>
            <a:t>Incorporate opportunities for reciprocity for practitioners from &amp; committed to permanently working in LIC, LMIC or marginalized populations</a:t>
          </a:r>
        </a:p>
      </dgm:t>
    </dgm:pt>
    <dgm:pt modelId="{1A03C969-AD7B-9040-AE2A-48483AE85598}" type="parTrans" cxnId="{005FC5ED-6A7B-A14C-8DAD-7F9C8114FD88}">
      <dgm:prSet/>
      <dgm:spPr/>
      <dgm:t>
        <a:bodyPr/>
        <a:lstStyle/>
        <a:p>
          <a:endParaRPr lang="en-US" sz="2000"/>
        </a:p>
      </dgm:t>
    </dgm:pt>
    <dgm:pt modelId="{87C96377-93D9-4E4E-ABDE-36C85662B685}" type="sibTrans" cxnId="{005FC5ED-6A7B-A14C-8DAD-7F9C8114FD88}">
      <dgm:prSet/>
      <dgm:spPr/>
      <dgm:t>
        <a:bodyPr/>
        <a:lstStyle/>
        <a:p>
          <a:endParaRPr lang="en-US" sz="2000"/>
        </a:p>
      </dgm:t>
    </dgm:pt>
    <dgm:pt modelId="{3DBA08AB-87D4-A046-AE8E-CECEB0C4E5DD}" type="pres">
      <dgm:prSet presAssocID="{003AAF5B-793E-AA4B-8B33-7A5212B1B079}" presName="composite" presStyleCnt="0">
        <dgm:presLayoutVars>
          <dgm:chMax val="1"/>
          <dgm:dir/>
          <dgm:resizeHandles val="exact"/>
        </dgm:presLayoutVars>
      </dgm:prSet>
      <dgm:spPr/>
    </dgm:pt>
    <dgm:pt modelId="{DC0DC4F5-5808-D745-AC8D-B9E2CF208C73}" type="pres">
      <dgm:prSet presAssocID="{003AAF5B-793E-AA4B-8B33-7A5212B1B079}" presName="radial" presStyleCnt="0">
        <dgm:presLayoutVars>
          <dgm:animLvl val="ctr"/>
        </dgm:presLayoutVars>
      </dgm:prSet>
      <dgm:spPr/>
    </dgm:pt>
    <dgm:pt modelId="{8B3440ED-810D-0C4F-9A7F-59A8EC7E42D6}" type="pres">
      <dgm:prSet presAssocID="{1BE0AADF-478E-2645-8BCF-97CC8FCF9596}" presName="centerShape" presStyleLbl="vennNode1" presStyleIdx="0" presStyleCnt="4"/>
      <dgm:spPr/>
    </dgm:pt>
    <dgm:pt modelId="{E1848621-DEF1-F743-A427-FD30A2AED364}" type="pres">
      <dgm:prSet presAssocID="{F78768C7-E367-6044-B974-C1352DC15C07}" presName="node" presStyleLbl="vennNode1" presStyleIdx="1" presStyleCnt="4" custScaleX="125124" custScaleY="124750">
        <dgm:presLayoutVars>
          <dgm:bulletEnabled val="1"/>
        </dgm:presLayoutVars>
      </dgm:prSet>
      <dgm:spPr/>
    </dgm:pt>
    <dgm:pt modelId="{90C11836-7960-1C46-8DCE-880A3EE08772}" type="pres">
      <dgm:prSet presAssocID="{E0A92CD6-5C63-7149-AD7E-6E1418CEE9E2}" presName="node" presStyleLbl="vennNode1" presStyleIdx="2" presStyleCnt="4" custScaleX="125124" custScaleY="124750">
        <dgm:presLayoutVars>
          <dgm:bulletEnabled val="1"/>
        </dgm:presLayoutVars>
      </dgm:prSet>
      <dgm:spPr/>
    </dgm:pt>
    <dgm:pt modelId="{3F50C7E7-3915-5F49-87CF-20B8EBEB2168}" type="pres">
      <dgm:prSet presAssocID="{C8AACF84-97D7-2740-9A22-E21E3000A40D}" presName="node" presStyleLbl="vennNode1" presStyleIdx="3" presStyleCnt="4" custScaleX="125124" custScaleY="124750">
        <dgm:presLayoutVars>
          <dgm:bulletEnabled val="1"/>
        </dgm:presLayoutVars>
      </dgm:prSet>
      <dgm:spPr/>
    </dgm:pt>
  </dgm:ptLst>
  <dgm:cxnLst>
    <dgm:cxn modelId="{4661AA02-7B25-5843-97EF-40627002525D}" type="presOf" srcId="{E0A92CD6-5C63-7149-AD7E-6E1418CEE9E2}" destId="{90C11836-7960-1C46-8DCE-880A3EE08772}" srcOrd="0" destOrd="0" presId="urn:microsoft.com/office/officeart/2005/8/layout/radial3"/>
    <dgm:cxn modelId="{50DFD704-ABF4-5C44-BCE3-9A07B6F0AAA7}" srcId="{003AAF5B-793E-AA4B-8B33-7A5212B1B079}" destId="{B9E43939-BC64-724A-BC84-525AF8B1AB4D}" srcOrd="3" destOrd="0" parTransId="{08B20A1D-B991-4840-A5BD-BA82732D4298}" sibTransId="{F6170F18-F02A-AD4C-BA32-1545247CB0E7}"/>
    <dgm:cxn modelId="{83FB8321-98ED-D040-9723-CE4CBB2B9D64}" srcId="{1BE0AADF-478E-2645-8BCF-97CC8FCF9596}" destId="{E0A92CD6-5C63-7149-AD7E-6E1418CEE9E2}" srcOrd="1" destOrd="0" parTransId="{35AE5BC8-ECC1-2245-9D79-40A8303AEB85}" sibTransId="{5DA814C3-57FE-BC49-937A-27540BAC048C}"/>
    <dgm:cxn modelId="{F84CE259-C0C0-A74F-84F8-5AD4CD78788D}" srcId="{003AAF5B-793E-AA4B-8B33-7A5212B1B079}" destId="{1BE0AADF-478E-2645-8BCF-97CC8FCF9596}" srcOrd="0" destOrd="0" parTransId="{63ED8033-FBCE-4148-9651-55E88545C405}" sibTransId="{62DBA6EB-A3F3-7A46-AA41-EC05FA5C9D90}"/>
    <dgm:cxn modelId="{8C6C405A-56BF-8C47-B3B1-051B1EB2B456}" srcId="{003AAF5B-793E-AA4B-8B33-7A5212B1B079}" destId="{8C7E759B-55E0-F247-944B-1FA1ACEBF2F5}" srcOrd="1" destOrd="0" parTransId="{E35496A8-2099-0546-A43C-CCD68888E8AF}" sibTransId="{A68097EE-1E61-CC43-9308-18756E71B5CA}"/>
    <dgm:cxn modelId="{1615337F-E803-634E-9DD1-A233C5301863}" srcId="{1BE0AADF-478E-2645-8BCF-97CC8FCF9596}" destId="{F78768C7-E367-6044-B974-C1352DC15C07}" srcOrd="0" destOrd="0" parTransId="{6B4357A0-2D7C-1D4C-A4BF-1AF907D48341}" sibTransId="{EB4206D7-684F-5943-BF5C-282383D078CE}"/>
    <dgm:cxn modelId="{A442EF81-F6B7-D24E-8116-F39756070368}" srcId="{003AAF5B-793E-AA4B-8B33-7A5212B1B079}" destId="{38468333-639A-A748-A0B9-528A3B0192AF}" srcOrd="2" destOrd="0" parTransId="{193ADE8D-7080-1949-A18F-6D6B6D1E006D}" sibTransId="{54466B8B-83BC-334D-AF55-7B787A550BEE}"/>
    <dgm:cxn modelId="{487E22CF-88B3-FE4C-BC66-CFC6B9ECDE52}" type="presOf" srcId="{F78768C7-E367-6044-B974-C1352DC15C07}" destId="{E1848621-DEF1-F743-A427-FD30A2AED364}" srcOrd="0" destOrd="0" presId="urn:microsoft.com/office/officeart/2005/8/layout/radial3"/>
    <dgm:cxn modelId="{EB7830E4-7E4B-7D47-BA8C-C6D2946A6F86}" type="presOf" srcId="{003AAF5B-793E-AA4B-8B33-7A5212B1B079}" destId="{3DBA08AB-87D4-A046-AE8E-CECEB0C4E5DD}" srcOrd="0" destOrd="0" presId="urn:microsoft.com/office/officeart/2005/8/layout/radial3"/>
    <dgm:cxn modelId="{949D37E5-65AB-984A-88BB-750989FA9F9C}" type="presOf" srcId="{1BE0AADF-478E-2645-8BCF-97CC8FCF9596}" destId="{8B3440ED-810D-0C4F-9A7F-59A8EC7E42D6}" srcOrd="0" destOrd="0" presId="urn:microsoft.com/office/officeart/2005/8/layout/radial3"/>
    <dgm:cxn modelId="{005FC5ED-6A7B-A14C-8DAD-7F9C8114FD88}" srcId="{1BE0AADF-478E-2645-8BCF-97CC8FCF9596}" destId="{C8AACF84-97D7-2740-9A22-E21E3000A40D}" srcOrd="2" destOrd="0" parTransId="{1A03C969-AD7B-9040-AE2A-48483AE85598}" sibTransId="{87C96377-93D9-4E4E-ABDE-36C85662B685}"/>
    <dgm:cxn modelId="{0EE597EF-3465-B548-AC57-FBF52ADC3DA5}" type="presOf" srcId="{C8AACF84-97D7-2740-9A22-E21E3000A40D}" destId="{3F50C7E7-3915-5F49-87CF-20B8EBEB2168}" srcOrd="0" destOrd="0" presId="urn:microsoft.com/office/officeart/2005/8/layout/radial3"/>
    <dgm:cxn modelId="{EA773F71-952B-3146-9BFA-FF01AE4C1A31}" type="presParOf" srcId="{3DBA08AB-87D4-A046-AE8E-CECEB0C4E5DD}" destId="{DC0DC4F5-5808-D745-AC8D-B9E2CF208C73}" srcOrd="0" destOrd="0" presId="urn:microsoft.com/office/officeart/2005/8/layout/radial3"/>
    <dgm:cxn modelId="{569CF71C-4888-C64A-94ED-FFC165270B15}" type="presParOf" srcId="{DC0DC4F5-5808-D745-AC8D-B9E2CF208C73}" destId="{8B3440ED-810D-0C4F-9A7F-59A8EC7E42D6}" srcOrd="0" destOrd="0" presId="urn:microsoft.com/office/officeart/2005/8/layout/radial3"/>
    <dgm:cxn modelId="{FF363A50-17DB-D645-95C5-35225D961A60}" type="presParOf" srcId="{DC0DC4F5-5808-D745-AC8D-B9E2CF208C73}" destId="{E1848621-DEF1-F743-A427-FD30A2AED364}" srcOrd="1" destOrd="0" presId="urn:microsoft.com/office/officeart/2005/8/layout/radial3"/>
    <dgm:cxn modelId="{9BD221E8-5E51-8F40-AE11-59F6E8E8DAE8}" type="presParOf" srcId="{DC0DC4F5-5808-D745-AC8D-B9E2CF208C73}" destId="{90C11836-7960-1C46-8DCE-880A3EE08772}" srcOrd="2" destOrd="0" presId="urn:microsoft.com/office/officeart/2005/8/layout/radial3"/>
    <dgm:cxn modelId="{3AD857F9-9428-FE46-B629-61D52331BF59}" type="presParOf" srcId="{DC0DC4F5-5808-D745-AC8D-B9E2CF208C73}" destId="{3F50C7E7-3915-5F49-87CF-20B8EBEB2168}" srcOrd="3"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19DFC5-A743-604D-9A68-EEC0E4156C5F}" type="doc">
      <dgm:prSet loTypeId="urn:microsoft.com/office/officeart/2009/3/layout/OpposingIdeas" loCatId="" qsTypeId="urn:microsoft.com/office/officeart/2005/8/quickstyle/simple1" qsCatId="simple" csTypeId="urn:microsoft.com/office/officeart/2005/8/colors/accent1_2" csCatId="accent1" phldr="1"/>
      <dgm:spPr/>
      <dgm:t>
        <a:bodyPr/>
        <a:lstStyle/>
        <a:p>
          <a:endParaRPr lang="en-US"/>
        </a:p>
      </dgm:t>
    </dgm:pt>
    <dgm:pt modelId="{1771D0D4-8172-504E-B954-9C91D5745159}">
      <dgm:prSet phldrT="[Text]"/>
      <dgm:spPr>
        <a:solidFill>
          <a:schemeClr val="accent2">
            <a:lumMod val="20000"/>
            <a:lumOff val="80000"/>
          </a:schemeClr>
        </a:solidFill>
      </dgm:spPr>
      <dgm:t>
        <a:bodyPr/>
        <a:lstStyle/>
        <a:p>
          <a:r>
            <a:rPr lang="en-US" dirty="0">
              <a:latin typeface="Arial"/>
              <a:cs typeface="Arial"/>
            </a:rPr>
            <a:t>Recommendations</a:t>
          </a:r>
        </a:p>
      </dgm:t>
    </dgm:pt>
    <dgm:pt modelId="{FB94A963-95D7-5E48-8F21-1A5EF80461C3}" type="parTrans" cxnId="{DC800D2C-40D6-8B4E-BFF4-0076D0979D3B}">
      <dgm:prSet/>
      <dgm:spPr/>
      <dgm:t>
        <a:bodyPr/>
        <a:lstStyle/>
        <a:p>
          <a:endParaRPr lang="en-US"/>
        </a:p>
      </dgm:t>
    </dgm:pt>
    <dgm:pt modelId="{1CAFA1C0-BCF5-424D-BE04-2C77EA8FC88E}" type="sibTrans" cxnId="{DC800D2C-40D6-8B4E-BFF4-0076D0979D3B}">
      <dgm:prSet/>
      <dgm:spPr/>
      <dgm:t>
        <a:bodyPr/>
        <a:lstStyle/>
        <a:p>
          <a:endParaRPr lang="en-US"/>
        </a:p>
      </dgm:t>
    </dgm:pt>
    <dgm:pt modelId="{64C4D81D-68BD-E648-8373-DD53ED19D217}">
      <dgm:prSet phldrT="[Text]" custT="1"/>
      <dgm:spPr/>
      <dgm:t>
        <a:bodyPr/>
        <a:lstStyle/>
        <a:p>
          <a:r>
            <a:rPr lang="en-US" sz="1800" b="0" i="0" dirty="0">
              <a:solidFill>
                <a:schemeClr val="tx1"/>
              </a:solidFill>
              <a:effectLst/>
              <a:latin typeface="Arial"/>
              <a:cs typeface="Arial"/>
            </a:rPr>
            <a:t>Programs ensure that practitioners are held accountable for the care, services, and support they provide, or face being shut down by regulatory systems. Hold them to a standard of practice that uphold values of justice and equity for vulnerable communities.</a:t>
          </a:r>
          <a:endParaRPr lang="en-US" sz="1800" i="0" dirty="0">
            <a:solidFill>
              <a:schemeClr val="tx1"/>
            </a:solidFill>
            <a:latin typeface="Arial"/>
            <a:cs typeface="Arial"/>
          </a:endParaRPr>
        </a:p>
      </dgm:t>
    </dgm:pt>
    <dgm:pt modelId="{71E3A6D0-6D24-2B4A-9028-081B44E70309}" type="parTrans" cxnId="{94679148-E73F-C94C-8F58-1EEEE1248654}">
      <dgm:prSet/>
      <dgm:spPr/>
      <dgm:t>
        <a:bodyPr/>
        <a:lstStyle/>
        <a:p>
          <a:endParaRPr lang="en-US"/>
        </a:p>
      </dgm:t>
    </dgm:pt>
    <dgm:pt modelId="{4EFA3001-E22E-6145-AE40-5265D29D879A}" type="sibTrans" cxnId="{94679148-E73F-C94C-8F58-1EEEE1248654}">
      <dgm:prSet/>
      <dgm:spPr/>
      <dgm:t>
        <a:bodyPr/>
        <a:lstStyle/>
        <a:p>
          <a:endParaRPr lang="en-US"/>
        </a:p>
      </dgm:t>
    </dgm:pt>
    <dgm:pt modelId="{441865B0-3FDE-3F49-A788-5E7AF98164CE}">
      <dgm:prSet phldrT="[Text]"/>
      <dgm:spPr>
        <a:solidFill>
          <a:schemeClr val="accent2">
            <a:lumMod val="20000"/>
            <a:lumOff val="80000"/>
          </a:schemeClr>
        </a:solidFill>
      </dgm:spPr>
      <dgm:t>
        <a:bodyPr/>
        <a:lstStyle/>
        <a:p>
          <a:r>
            <a:rPr lang="en-US" dirty="0">
              <a:latin typeface="Arial"/>
              <a:cs typeface="Arial"/>
            </a:rPr>
            <a:t>Problems</a:t>
          </a:r>
        </a:p>
      </dgm:t>
    </dgm:pt>
    <dgm:pt modelId="{CD62BDD0-9782-9A4A-96DF-486D361918C3}" type="parTrans" cxnId="{C075753D-A4C5-F745-9DED-4EF1040F629F}">
      <dgm:prSet/>
      <dgm:spPr/>
      <dgm:t>
        <a:bodyPr/>
        <a:lstStyle/>
        <a:p>
          <a:endParaRPr lang="en-US"/>
        </a:p>
      </dgm:t>
    </dgm:pt>
    <dgm:pt modelId="{31C57C6C-5FD6-2041-BDC7-61888C49ACDA}" type="sibTrans" cxnId="{C075753D-A4C5-F745-9DED-4EF1040F629F}">
      <dgm:prSet/>
      <dgm:spPr/>
      <dgm:t>
        <a:bodyPr/>
        <a:lstStyle/>
        <a:p>
          <a:endParaRPr lang="en-US"/>
        </a:p>
      </dgm:t>
    </dgm:pt>
    <dgm:pt modelId="{B2C34B54-E4FA-1848-8C2B-4585ED214B62}">
      <dgm:prSet phldrT="[Text]" custT="1"/>
      <dgm:spPr/>
      <dgm:t>
        <a:bodyPr/>
        <a:lstStyle/>
        <a:p>
          <a:r>
            <a:rPr lang="en-US" sz="1800" dirty="0">
              <a:solidFill>
                <a:schemeClr val="tx1"/>
              </a:solidFill>
              <a:latin typeface="Arial"/>
              <a:cs typeface="Arial"/>
            </a:rPr>
            <a:t>P</a:t>
          </a:r>
          <a:r>
            <a:rPr lang="en-US" sz="1800" b="0" i="0" dirty="0">
              <a:solidFill>
                <a:schemeClr val="tx1"/>
              </a:solidFill>
              <a:effectLst/>
              <a:latin typeface="Arial"/>
              <a:cs typeface="Arial"/>
            </a:rPr>
            <a:t>rovider from the GN often works without appropriate licensure/supervision, contrary to the mechanisms in the GN</a:t>
          </a:r>
          <a:endParaRPr lang="en-US" sz="1800" dirty="0">
            <a:solidFill>
              <a:schemeClr val="tx1"/>
            </a:solidFill>
            <a:latin typeface="Arial"/>
            <a:cs typeface="Arial"/>
          </a:endParaRPr>
        </a:p>
      </dgm:t>
    </dgm:pt>
    <dgm:pt modelId="{8762B318-FB3E-B344-A681-1F7F96251537}" type="parTrans" cxnId="{EFA31544-787C-3D4F-A6E7-746831975994}">
      <dgm:prSet/>
      <dgm:spPr/>
      <dgm:t>
        <a:bodyPr/>
        <a:lstStyle/>
        <a:p>
          <a:endParaRPr lang="en-US"/>
        </a:p>
      </dgm:t>
    </dgm:pt>
    <dgm:pt modelId="{0A29364E-2394-4E4F-85D1-3461150C71B6}" type="sibTrans" cxnId="{EFA31544-787C-3D4F-A6E7-746831975994}">
      <dgm:prSet/>
      <dgm:spPr/>
      <dgm:t>
        <a:bodyPr/>
        <a:lstStyle/>
        <a:p>
          <a:endParaRPr lang="en-US"/>
        </a:p>
      </dgm:t>
    </dgm:pt>
    <dgm:pt modelId="{6394617F-10BE-7A40-8CCF-82A7C2527945}">
      <dgm:prSet custT="1"/>
      <dgm:spPr/>
      <dgm:t>
        <a:bodyPr/>
        <a:lstStyle/>
        <a:p>
          <a:pPr rtl="0"/>
          <a:r>
            <a:rPr lang="en-US" sz="1800" dirty="0">
              <a:solidFill>
                <a:schemeClr val="tx1"/>
              </a:solidFill>
              <a:latin typeface="Arial"/>
              <a:cs typeface="Arial"/>
            </a:rPr>
            <a:t>I</a:t>
          </a:r>
          <a:r>
            <a:rPr lang="en-US" sz="1800" b="0" i="0" dirty="0">
              <a:solidFill>
                <a:schemeClr val="tx1"/>
              </a:solidFill>
              <a:effectLst/>
              <a:latin typeface="Arial"/>
              <a:cs typeface="Arial"/>
            </a:rPr>
            <a:t>n the GS there may be no regulatory board overseeing these programs. </a:t>
          </a:r>
        </a:p>
      </dgm:t>
    </dgm:pt>
    <dgm:pt modelId="{9F25D790-919F-2D43-AB51-87739BDDF0A8}" type="parTrans" cxnId="{23FD6BFB-2688-0A4D-88B3-D54E54CD7566}">
      <dgm:prSet/>
      <dgm:spPr/>
      <dgm:t>
        <a:bodyPr/>
        <a:lstStyle/>
        <a:p>
          <a:endParaRPr lang="en-US"/>
        </a:p>
      </dgm:t>
    </dgm:pt>
    <dgm:pt modelId="{439ED028-BC37-D342-AB61-4FCA6E947159}" type="sibTrans" cxnId="{23FD6BFB-2688-0A4D-88B3-D54E54CD7566}">
      <dgm:prSet/>
      <dgm:spPr/>
      <dgm:t>
        <a:bodyPr/>
        <a:lstStyle/>
        <a:p>
          <a:endParaRPr lang="en-US"/>
        </a:p>
      </dgm:t>
    </dgm:pt>
    <dgm:pt modelId="{3197C81E-A7AA-D048-B525-3F08894783FF}">
      <dgm:prSet custT="1"/>
      <dgm:spPr/>
      <dgm:t>
        <a:bodyPr/>
        <a:lstStyle/>
        <a:p>
          <a:r>
            <a:rPr lang="en-US" sz="1800" b="0" i="0" dirty="0">
              <a:solidFill>
                <a:schemeClr val="tx1"/>
              </a:solidFill>
              <a:effectLst/>
              <a:latin typeface="Arial"/>
              <a:cs typeface="Arial"/>
            </a:rPr>
            <a:t>This can draw those who seek to “hone [new] skills” without fear of recompense and at its subtlest attract those with good intentions who, unprepared, cause harm. </a:t>
          </a:r>
        </a:p>
      </dgm:t>
    </dgm:pt>
    <dgm:pt modelId="{13B26840-F530-1B42-891C-E53A11CC2265}" type="parTrans" cxnId="{9103A96D-1997-4349-8AC6-DED4B283D5D6}">
      <dgm:prSet/>
      <dgm:spPr/>
      <dgm:t>
        <a:bodyPr/>
        <a:lstStyle/>
        <a:p>
          <a:endParaRPr lang="en-US"/>
        </a:p>
      </dgm:t>
    </dgm:pt>
    <dgm:pt modelId="{8FF95F9A-0980-7640-98DA-B7CE618BAEB5}" type="sibTrans" cxnId="{9103A96D-1997-4349-8AC6-DED4B283D5D6}">
      <dgm:prSet/>
      <dgm:spPr/>
      <dgm:t>
        <a:bodyPr/>
        <a:lstStyle/>
        <a:p>
          <a:endParaRPr lang="en-US"/>
        </a:p>
      </dgm:t>
    </dgm:pt>
    <dgm:pt modelId="{F44F4003-E76E-0149-981C-5EDC31484F2B}" type="pres">
      <dgm:prSet presAssocID="{DC19DFC5-A743-604D-9A68-EEC0E4156C5F}" presName="Name0" presStyleCnt="0">
        <dgm:presLayoutVars>
          <dgm:chMax val="2"/>
          <dgm:dir/>
          <dgm:animOne val="branch"/>
          <dgm:animLvl val="lvl"/>
          <dgm:resizeHandles val="exact"/>
        </dgm:presLayoutVars>
      </dgm:prSet>
      <dgm:spPr/>
    </dgm:pt>
    <dgm:pt modelId="{EA519750-F913-5E4A-A1F9-6EA63D651FA4}" type="pres">
      <dgm:prSet presAssocID="{DC19DFC5-A743-604D-9A68-EEC0E4156C5F}" presName="Background" presStyleLbl="node1" presStyleIdx="0" presStyleCnt="1" custScaleY="116064"/>
      <dgm:spPr>
        <a:noFill/>
        <a:ln w="38100">
          <a:solidFill>
            <a:schemeClr val="accent2"/>
          </a:solidFill>
        </a:ln>
      </dgm:spPr>
    </dgm:pt>
    <dgm:pt modelId="{F8372B38-27DE-9C48-B70C-EB77659E5ABD}" type="pres">
      <dgm:prSet presAssocID="{DC19DFC5-A743-604D-9A68-EEC0E4156C5F}" presName="Divider" presStyleLbl="callout" presStyleIdx="0" presStyleCnt="1"/>
      <dgm:spPr/>
    </dgm:pt>
    <dgm:pt modelId="{6AC9F4C9-CCB7-CC47-ABEC-BF77581B9960}" type="pres">
      <dgm:prSet presAssocID="{DC19DFC5-A743-604D-9A68-EEC0E4156C5F}" presName="ChildText1" presStyleLbl="revTx" presStyleIdx="0" presStyleCnt="0" custScaleY="100600" custLinFactNeighborX="4851" custLinFactNeighborY="-2979">
        <dgm:presLayoutVars>
          <dgm:chMax val="0"/>
          <dgm:chPref val="0"/>
          <dgm:bulletEnabled val="1"/>
        </dgm:presLayoutVars>
      </dgm:prSet>
      <dgm:spPr/>
    </dgm:pt>
    <dgm:pt modelId="{87F48A21-B318-1941-AB7F-98B1B7163929}" type="pres">
      <dgm:prSet presAssocID="{DC19DFC5-A743-604D-9A68-EEC0E4156C5F}" presName="ChildText2" presStyleLbl="revTx" presStyleIdx="0" presStyleCnt="0" custScaleX="107801" custLinFactNeighborX="411" custLinFactNeighborY="-6668">
        <dgm:presLayoutVars>
          <dgm:chMax val="0"/>
          <dgm:chPref val="0"/>
          <dgm:bulletEnabled val="1"/>
        </dgm:presLayoutVars>
      </dgm:prSet>
      <dgm:spPr/>
    </dgm:pt>
    <dgm:pt modelId="{E2C3E47E-F8B2-B846-B85D-90F670846602}" type="pres">
      <dgm:prSet presAssocID="{DC19DFC5-A743-604D-9A68-EEC0E4156C5F}" presName="ParentText1" presStyleLbl="revTx" presStyleIdx="0" presStyleCnt="0">
        <dgm:presLayoutVars>
          <dgm:chMax val="1"/>
          <dgm:chPref val="1"/>
        </dgm:presLayoutVars>
      </dgm:prSet>
      <dgm:spPr/>
    </dgm:pt>
    <dgm:pt modelId="{560B301D-1CBC-3944-9728-49655DA540ED}" type="pres">
      <dgm:prSet presAssocID="{DC19DFC5-A743-604D-9A68-EEC0E4156C5F}" presName="ParentShape1" presStyleLbl="alignImgPlace1" presStyleIdx="0" presStyleCnt="2" custLinFactNeighborX="-4868" custLinFactNeighborY="14520">
        <dgm:presLayoutVars/>
      </dgm:prSet>
      <dgm:spPr/>
    </dgm:pt>
    <dgm:pt modelId="{EC53828E-AA38-D74D-9DB4-5E7F271233F4}" type="pres">
      <dgm:prSet presAssocID="{DC19DFC5-A743-604D-9A68-EEC0E4156C5F}" presName="ParentText2" presStyleLbl="revTx" presStyleIdx="0" presStyleCnt="0">
        <dgm:presLayoutVars>
          <dgm:chMax val="1"/>
          <dgm:chPref val="1"/>
        </dgm:presLayoutVars>
      </dgm:prSet>
      <dgm:spPr/>
    </dgm:pt>
    <dgm:pt modelId="{639397B6-E400-DD4E-8702-7E7C0010DEE8}" type="pres">
      <dgm:prSet presAssocID="{DC19DFC5-A743-604D-9A68-EEC0E4156C5F}" presName="ParentShape2" presStyleLbl="alignImgPlace1" presStyleIdx="1" presStyleCnt="2" custLinFactNeighborX="946" custLinFactNeighborY="-13483">
        <dgm:presLayoutVars/>
      </dgm:prSet>
      <dgm:spPr/>
    </dgm:pt>
  </dgm:ptLst>
  <dgm:cxnLst>
    <dgm:cxn modelId="{61EC780A-C7E4-2D41-A5BF-BBC4EAC622A1}" type="presOf" srcId="{3197C81E-A7AA-D048-B525-3F08894783FF}" destId="{87F48A21-B318-1941-AB7F-98B1B7163929}" srcOrd="0" destOrd="2" presId="urn:microsoft.com/office/officeart/2009/3/layout/OpposingIdeas"/>
    <dgm:cxn modelId="{7E937C11-E3C7-EF41-8BFB-4374AC86AA61}" type="presOf" srcId="{64C4D81D-68BD-E648-8373-DD53ED19D217}" destId="{6AC9F4C9-CCB7-CC47-ABEC-BF77581B9960}" srcOrd="0" destOrd="0" presId="urn:microsoft.com/office/officeart/2009/3/layout/OpposingIdeas"/>
    <dgm:cxn modelId="{4982DC1C-5FBC-A248-B305-ECAFF3732144}" type="presOf" srcId="{6394617F-10BE-7A40-8CCF-82A7C2527945}" destId="{87F48A21-B318-1941-AB7F-98B1B7163929}" srcOrd="0" destOrd="1" presId="urn:microsoft.com/office/officeart/2009/3/layout/OpposingIdeas"/>
    <dgm:cxn modelId="{DC800D2C-40D6-8B4E-BFF4-0076D0979D3B}" srcId="{DC19DFC5-A743-604D-9A68-EEC0E4156C5F}" destId="{1771D0D4-8172-504E-B954-9C91D5745159}" srcOrd="0" destOrd="0" parTransId="{FB94A963-95D7-5E48-8F21-1A5EF80461C3}" sibTransId="{1CAFA1C0-BCF5-424D-BE04-2C77EA8FC88E}"/>
    <dgm:cxn modelId="{C075753D-A4C5-F745-9DED-4EF1040F629F}" srcId="{DC19DFC5-A743-604D-9A68-EEC0E4156C5F}" destId="{441865B0-3FDE-3F49-A788-5E7AF98164CE}" srcOrd="1" destOrd="0" parTransId="{CD62BDD0-9782-9A4A-96DF-486D361918C3}" sibTransId="{31C57C6C-5FD6-2041-BDC7-61888C49ACDA}"/>
    <dgm:cxn modelId="{EFA31544-787C-3D4F-A6E7-746831975994}" srcId="{441865B0-3FDE-3F49-A788-5E7AF98164CE}" destId="{B2C34B54-E4FA-1848-8C2B-4585ED214B62}" srcOrd="0" destOrd="0" parTransId="{8762B318-FB3E-B344-A681-1F7F96251537}" sibTransId="{0A29364E-2394-4E4F-85D1-3461150C71B6}"/>
    <dgm:cxn modelId="{94679148-E73F-C94C-8F58-1EEEE1248654}" srcId="{1771D0D4-8172-504E-B954-9C91D5745159}" destId="{64C4D81D-68BD-E648-8373-DD53ED19D217}" srcOrd="0" destOrd="0" parTransId="{71E3A6D0-6D24-2B4A-9028-081B44E70309}" sibTransId="{4EFA3001-E22E-6145-AE40-5265D29D879A}"/>
    <dgm:cxn modelId="{9103A96D-1997-4349-8AC6-DED4B283D5D6}" srcId="{441865B0-3FDE-3F49-A788-5E7AF98164CE}" destId="{3197C81E-A7AA-D048-B525-3F08894783FF}" srcOrd="2" destOrd="0" parTransId="{13B26840-F530-1B42-891C-E53A11CC2265}" sibTransId="{8FF95F9A-0980-7640-98DA-B7CE618BAEB5}"/>
    <dgm:cxn modelId="{2771E474-D7FB-F04B-96BD-570128010B25}" type="presOf" srcId="{1771D0D4-8172-504E-B954-9C91D5745159}" destId="{E2C3E47E-F8B2-B846-B85D-90F670846602}" srcOrd="0" destOrd="0" presId="urn:microsoft.com/office/officeart/2009/3/layout/OpposingIdeas"/>
    <dgm:cxn modelId="{9616358C-D7FB-EB44-B173-688A5265EB56}" type="presOf" srcId="{B2C34B54-E4FA-1848-8C2B-4585ED214B62}" destId="{87F48A21-B318-1941-AB7F-98B1B7163929}" srcOrd="0" destOrd="0" presId="urn:microsoft.com/office/officeart/2009/3/layout/OpposingIdeas"/>
    <dgm:cxn modelId="{C67512A5-8683-084D-84B6-9EFE8FE29035}" type="presOf" srcId="{441865B0-3FDE-3F49-A788-5E7AF98164CE}" destId="{639397B6-E400-DD4E-8702-7E7C0010DEE8}" srcOrd="1" destOrd="0" presId="urn:microsoft.com/office/officeart/2009/3/layout/OpposingIdeas"/>
    <dgm:cxn modelId="{BD5CB7B8-574B-3F41-AAC7-AFBA6C53B533}" type="presOf" srcId="{441865B0-3FDE-3F49-A788-5E7AF98164CE}" destId="{EC53828E-AA38-D74D-9DB4-5E7F271233F4}" srcOrd="0" destOrd="0" presId="urn:microsoft.com/office/officeart/2009/3/layout/OpposingIdeas"/>
    <dgm:cxn modelId="{602EDECA-CBF3-774E-B03B-6B26031404EE}" type="presOf" srcId="{1771D0D4-8172-504E-B954-9C91D5745159}" destId="{560B301D-1CBC-3944-9728-49655DA540ED}" srcOrd="1" destOrd="0" presId="urn:microsoft.com/office/officeart/2009/3/layout/OpposingIdeas"/>
    <dgm:cxn modelId="{23FD6BFB-2688-0A4D-88B3-D54E54CD7566}" srcId="{441865B0-3FDE-3F49-A788-5E7AF98164CE}" destId="{6394617F-10BE-7A40-8CCF-82A7C2527945}" srcOrd="1" destOrd="0" parTransId="{9F25D790-919F-2D43-AB51-87739BDDF0A8}" sibTransId="{439ED028-BC37-D342-AB61-4FCA6E947159}"/>
    <dgm:cxn modelId="{F26EE6FC-E981-394F-9387-FF5C7494C0F5}" type="presOf" srcId="{DC19DFC5-A743-604D-9A68-EEC0E4156C5F}" destId="{F44F4003-E76E-0149-981C-5EDC31484F2B}" srcOrd="0" destOrd="0" presId="urn:microsoft.com/office/officeart/2009/3/layout/OpposingIdeas"/>
    <dgm:cxn modelId="{889A479E-C408-E443-B4C7-2272A2FC8BA3}" type="presParOf" srcId="{F44F4003-E76E-0149-981C-5EDC31484F2B}" destId="{EA519750-F913-5E4A-A1F9-6EA63D651FA4}" srcOrd="0" destOrd="0" presId="urn:microsoft.com/office/officeart/2009/3/layout/OpposingIdeas"/>
    <dgm:cxn modelId="{ECCDAF7F-CE7C-3F43-A61D-BF9F6E6982C1}" type="presParOf" srcId="{F44F4003-E76E-0149-981C-5EDC31484F2B}" destId="{F8372B38-27DE-9C48-B70C-EB77659E5ABD}" srcOrd="1" destOrd="0" presId="urn:microsoft.com/office/officeart/2009/3/layout/OpposingIdeas"/>
    <dgm:cxn modelId="{561DDA00-ADDF-E945-A086-092F720F885F}" type="presParOf" srcId="{F44F4003-E76E-0149-981C-5EDC31484F2B}" destId="{6AC9F4C9-CCB7-CC47-ABEC-BF77581B9960}" srcOrd="2" destOrd="0" presId="urn:microsoft.com/office/officeart/2009/3/layout/OpposingIdeas"/>
    <dgm:cxn modelId="{F6D6BA77-FA3F-DC4F-9256-42A3B3BD0E93}" type="presParOf" srcId="{F44F4003-E76E-0149-981C-5EDC31484F2B}" destId="{87F48A21-B318-1941-AB7F-98B1B7163929}" srcOrd="3" destOrd="0" presId="urn:microsoft.com/office/officeart/2009/3/layout/OpposingIdeas"/>
    <dgm:cxn modelId="{03332406-3345-794A-ACB0-5FC08391AEAF}" type="presParOf" srcId="{F44F4003-E76E-0149-981C-5EDC31484F2B}" destId="{E2C3E47E-F8B2-B846-B85D-90F670846602}" srcOrd="4" destOrd="0" presId="urn:microsoft.com/office/officeart/2009/3/layout/OpposingIdeas"/>
    <dgm:cxn modelId="{B065F9E7-7668-744C-BEEE-3A2AF1F54DCD}" type="presParOf" srcId="{F44F4003-E76E-0149-981C-5EDC31484F2B}" destId="{560B301D-1CBC-3944-9728-49655DA540ED}" srcOrd="5" destOrd="0" presId="urn:microsoft.com/office/officeart/2009/3/layout/OpposingIdeas"/>
    <dgm:cxn modelId="{2CD57251-52DD-3E40-91FD-C6AEFCAF2FBE}" type="presParOf" srcId="{F44F4003-E76E-0149-981C-5EDC31484F2B}" destId="{EC53828E-AA38-D74D-9DB4-5E7F271233F4}" srcOrd="6" destOrd="0" presId="urn:microsoft.com/office/officeart/2009/3/layout/OpposingIdeas"/>
    <dgm:cxn modelId="{0BD03D36-01DD-D94C-B575-81445FB81D0C}" type="presParOf" srcId="{F44F4003-E76E-0149-981C-5EDC31484F2B}" destId="{639397B6-E400-DD4E-8702-7E7C0010DEE8}" srcOrd="7" destOrd="0" presId="urn:microsoft.com/office/officeart/2009/3/layout/OpposingIdea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9F066C9-2ABE-3A4E-9969-ACA07EEEBC34}" type="doc">
      <dgm:prSet loTypeId="urn:microsoft.com/office/officeart/2005/8/layout/list1" loCatId="" qsTypeId="urn:microsoft.com/office/officeart/2005/8/quickstyle/simple1" qsCatId="simple" csTypeId="urn:microsoft.com/office/officeart/2005/8/colors/accent1_4" csCatId="accent1" phldr="1"/>
      <dgm:spPr/>
      <dgm:t>
        <a:bodyPr/>
        <a:lstStyle/>
        <a:p>
          <a:endParaRPr lang="en-US"/>
        </a:p>
      </dgm:t>
    </dgm:pt>
    <dgm:pt modelId="{BF8C3D3F-67B3-DE4B-8F31-92EA93BC78CB}">
      <dgm:prSet custT="1"/>
      <dgm:spPr>
        <a:solidFill>
          <a:schemeClr val="accent2"/>
        </a:solidFill>
        <a:ln>
          <a:solidFill>
            <a:schemeClr val="accent2"/>
          </a:solidFill>
        </a:ln>
      </dgm:spPr>
      <dgm:t>
        <a:bodyPr/>
        <a:lstStyle/>
        <a:p>
          <a:r>
            <a:rPr lang="en-US" sz="2000" b="1" i="0">
              <a:latin typeface="Arial" panose="020B0604020202020204" pitchFamily="34" charset="0"/>
              <a:cs typeface="Arial" panose="020B0604020202020204" pitchFamily="34" charset="0"/>
            </a:rPr>
            <a:t>Practitioners should commit to finding local mentors for training in context-specific medicine. </a:t>
          </a:r>
          <a:endParaRPr lang="en-MX" sz="2000" b="1">
            <a:latin typeface="Arial" panose="020B0604020202020204" pitchFamily="34" charset="0"/>
            <a:cs typeface="Arial" panose="020B0604020202020204" pitchFamily="34" charset="0"/>
          </a:endParaRPr>
        </a:p>
      </dgm:t>
    </dgm:pt>
    <dgm:pt modelId="{1874F856-6BAD-BE43-BA1B-0D2695C2C6B2}" type="parTrans" cxnId="{4ED88238-51CE-A845-98E4-6337D5636054}">
      <dgm:prSet/>
      <dgm:spPr/>
      <dgm:t>
        <a:bodyPr/>
        <a:lstStyle/>
        <a:p>
          <a:endParaRPr lang="en-US" sz="2400"/>
        </a:p>
      </dgm:t>
    </dgm:pt>
    <dgm:pt modelId="{699718C1-1EAD-224E-860D-0553AD35A1FC}" type="sibTrans" cxnId="{4ED88238-51CE-A845-98E4-6337D5636054}">
      <dgm:prSet/>
      <dgm:spPr/>
      <dgm:t>
        <a:bodyPr/>
        <a:lstStyle/>
        <a:p>
          <a:endParaRPr lang="en-US" sz="2400"/>
        </a:p>
      </dgm:t>
    </dgm:pt>
    <dgm:pt modelId="{5FB2AC1F-A460-F846-AC3B-A404B806A036}">
      <dgm:prSet custT="1"/>
      <dgm:spPr>
        <a:solidFill>
          <a:schemeClr val="accent2"/>
        </a:solidFill>
        <a:ln>
          <a:solidFill>
            <a:schemeClr val="accent2"/>
          </a:solidFill>
        </a:ln>
      </dgm:spPr>
      <dgm:t>
        <a:bodyPr/>
        <a:lstStyle/>
        <a:p>
          <a:r>
            <a:rPr lang="en-US" sz="2000" b="1" i="0">
              <a:latin typeface="Arial" panose="020B0604020202020204" pitchFamily="34" charset="0"/>
              <a:cs typeface="Arial" panose="020B0604020202020204" pitchFamily="34" charset="0"/>
            </a:rPr>
            <a:t>They should not work beyond their defined scope of practice. </a:t>
          </a:r>
          <a:endParaRPr lang="en-MX" sz="2000" b="1">
            <a:latin typeface="Arial" panose="020B0604020202020204" pitchFamily="34" charset="0"/>
            <a:cs typeface="Arial" panose="020B0604020202020204" pitchFamily="34" charset="0"/>
          </a:endParaRPr>
        </a:p>
      </dgm:t>
    </dgm:pt>
    <dgm:pt modelId="{B6F54229-027F-5546-813C-7A49B17BAB68}" type="parTrans" cxnId="{581E2E52-7405-6644-B8FA-B71C39EBD985}">
      <dgm:prSet/>
      <dgm:spPr/>
      <dgm:t>
        <a:bodyPr/>
        <a:lstStyle/>
        <a:p>
          <a:endParaRPr lang="en-US" sz="2400"/>
        </a:p>
      </dgm:t>
    </dgm:pt>
    <dgm:pt modelId="{880885BA-623A-C043-B4EE-C4771D7CB322}" type="sibTrans" cxnId="{581E2E52-7405-6644-B8FA-B71C39EBD985}">
      <dgm:prSet/>
      <dgm:spPr/>
      <dgm:t>
        <a:bodyPr/>
        <a:lstStyle/>
        <a:p>
          <a:endParaRPr lang="en-US" sz="2400"/>
        </a:p>
      </dgm:t>
    </dgm:pt>
    <dgm:pt modelId="{F825BFA7-1135-4F4D-94A6-CFD9D6BEF86B}">
      <dgm:prSet custT="1"/>
      <dgm:spPr>
        <a:solidFill>
          <a:schemeClr val="accent2"/>
        </a:solidFill>
        <a:ln>
          <a:solidFill>
            <a:schemeClr val="accent2"/>
          </a:solidFill>
        </a:ln>
      </dgm:spPr>
      <dgm:t>
        <a:bodyPr/>
        <a:lstStyle/>
        <a:p>
          <a:r>
            <a:rPr lang="en-US" sz="2000" b="1" i="0">
              <a:latin typeface="Arial" panose="020B0604020202020204" pitchFamily="34" charset="0"/>
              <a:cs typeface="Arial" panose="020B0604020202020204" pitchFamily="34" charset="0"/>
            </a:rPr>
            <a:t>They should complete all required vetting processes to work in their field in the region they are practicing. </a:t>
          </a:r>
          <a:endParaRPr lang="en-MX" sz="2000" b="1">
            <a:latin typeface="Arial" panose="020B0604020202020204" pitchFamily="34" charset="0"/>
            <a:cs typeface="Arial" panose="020B0604020202020204" pitchFamily="34" charset="0"/>
          </a:endParaRPr>
        </a:p>
      </dgm:t>
    </dgm:pt>
    <dgm:pt modelId="{ABF0E706-F5E1-6D4C-B731-866712FDDF0B}" type="parTrans" cxnId="{A4949DD4-D2A0-9743-8AB3-C0F2B2DC3473}">
      <dgm:prSet/>
      <dgm:spPr/>
      <dgm:t>
        <a:bodyPr/>
        <a:lstStyle/>
        <a:p>
          <a:endParaRPr lang="en-US" sz="2400"/>
        </a:p>
      </dgm:t>
    </dgm:pt>
    <dgm:pt modelId="{748657E3-082D-F648-8E76-7FB8F2CD3A59}" type="sibTrans" cxnId="{A4949DD4-D2A0-9743-8AB3-C0F2B2DC3473}">
      <dgm:prSet/>
      <dgm:spPr/>
      <dgm:t>
        <a:bodyPr/>
        <a:lstStyle/>
        <a:p>
          <a:endParaRPr lang="en-US" sz="2400"/>
        </a:p>
      </dgm:t>
    </dgm:pt>
    <dgm:pt modelId="{B5CA4D96-1499-D244-B19A-DE9FCC541C96}">
      <dgm:prSet custT="1"/>
      <dgm:spPr>
        <a:solidFill>
          <a:schemeClr val="accent2"/>
        </a:solidFill>
        <a:ln>
          <a:solidFill>
            <a:schemeClr val="accent2"/>
          </a:solidFill>
        </a:ln>
      </dgm:spPr>
      <dgm:t>
        <a:bodyPr/>
        <a:lstStyle/>
        <a:p>
          <a:r>
            <a:rPr lang="en-US" sz="2000" b="1" i="0">
              <a:latin typeface="Arial" panose="020B0604020202020204" pitchFamily="34" charset="0"/>
              <a:cs typeface="Arial" panose="020B0604020202020204" pitchFamily="34" charset="0"/>
            </a:rPr>
            <a:t>They should seek to build up the expertise and highlight the work and agency of the local partners.</a:t>
          </a:r>
          <a:endParaRPr lang="en-MX" sz="2000" b="1">
            <a:latin typeface="Arial" panose="020B0604020202020204" pitchFamily="34" charset="0"/>
            <a:cs typeface="Arial" panose="020B0604020202020204" pitchFamily="34" charset="0"/>
          </a:endParaRPr>
        </a:p>
      </dgm:t>
    </dgm:pt>
    <dgm:pt modelId="{D4773059-9EEC-B24A-80FA-C494B78DC427}" type="parTrans" cxnId="{57C8B0E6-3943-2847-918C-DB997C3C1C75}">
      <dgm:prSet/>
      <dgm:spPr/>
      <dgm:t>
        <a:bodyPr/>
        <a:lstStyle/>
        <a:p>
          <a:endParaRPr lang="en-US" sz="2400"/>
        </a:p>
      </dgm:t>
    </dgm:pt>
    <dgm:pt modelId="{D2F78220-A898-4447-8206-513D950F434C}" type="sibTrans" cxnId="{57C8B0E6-3943-2847-918C-DB997C3C1C75}">
      <dgm:prSet/>
      <dgm:spPr/>
      <dgm:t>
        <a:bodyPr/>
        <a:lstStyle/>
        <a:p>
          <a:endParaRPr lang="en-US" sz="2400"/>
        </a:p>
      </dgm:t>
    </dgm:pt>
    <dgm:pt modelId="{6744C8A1-12EF-7943-B8D8-B68854285FC0}" type="pres">
      <dgm:prSet presAssocID="{C9F066C9-2ABE-3A4E-9969-ACA07EEEBC34}" presName="linear" presStyleCnt="0">
        <dgm:presLayoutVars>
          <dgm:dir/>
          <dgm:animLvl val="lvl"/>
          <dgm:resizeHandles val="exact"/>
        </dgm:presLayoutVars>
      </dgm:prSet>
      <dgm:spPr/>
    </dgm:pt>
    <dgm:pt modelId="{8868802C-7631-A74F-95A6-1A4364908B04}" type="pres">
      <dgm:prSet presAssocID="{BF8C3D3F-67B3-DE4B-8F31-92EA93BC78CB}" presName="parentLin" presStyleCnt="0"/>
      <dgm:spPr/>
    </dgm:pt>
    <dgm:pt modelId="{A1E27A23-2788-C44D-ADB5-863CAF7C08C5}" type="pres">
      <dgm:prSet presAssocID="{BF8C3D3F-67B3-DE4B-8F31-92EA93BC78CB}" presName="parentLeftMargin" presStyleLbl="node1" presStyleIdx="0" presStyleCnt="4"/>
      <dgm:spPr/>
    </dgm:pt>
    <dgm:pt modelId="{FEF9FB13-800C-6A44-847F-7C03201481B2}" type="pres">
      <dgm:prSet presAssocID="{BF8C3D3F-67B3-DE4B-8F31-92EA93BC78CB}" presName="parentText" presStyleLbl="node1" presStyleIdx="0" presStyleCnt="4">
        <dgm:presLayoutVars>
          <dgm:chMax val="0"/>
          <dgm:bulletEnabled val="1"/>
        </dgm:presLayoutVars>
      </dgm:prSet>
      <dgm:spPr/>
    </dgm:pt>
    <dgm:pt modelId="{8825CF7A-9726-424C-83C0-FE9850853333}" type="pres">
      <dgm:prSet presAssocID="{BF8C3D3F-67B3-DE4B-8F31-92EA93BC78CB}" presName="negativeSpace" presStyleCnt="0"/>
      <dgm:spPr/>
    </dgm:pt>
    <dgm:pt modelId="{AB088007-7C9D-9042-8ADC-A81586EF25FE}" type="pres">
      <dgm:prSet presAssocID="{BF8C3D3F-67B3-DE4B-8F31-92EA93BC78CB}" presName="childText" presStyleLbl="conFgAcc1" presStyleIdx="0" presStyleCnt="4">
        <dgm:presLayoutVars>
          <dgm:bulletEnabled val="1"/>
        </dgm:presLayoutVars>
      </dgm:prSet>
      <dgm:spPr>
        <a:ln>
          <a:solidFill>
            <a:schemeClr val="accent2"/>
          </a:solidFill>
        </a:ln>
      </dgm:spPr>
    </dgm:pt>
    <dgm:pt modelId="{D00360A9-3FDB-3740-8862-423F8C9B2811}" type="pres">
      <dgm:prSet presAssocID="{699718C1-1EAD-224E-860D-0553AD35A1FC}" presName="spaceBetweenRectangles" presStyleCnt="0"/>
      <dgm:spPr/>
    </dgm:pt>
    <dgm:pt modelId="{59896D83-9F4B-C14E-AB10-7FD306B0A287}" type="pres">
      <dgm:prSet presAssocID="{5FB2AC1F-A460-F846-AC3B-A404B806A036}" presName="parentLin" presStyleCnt="0"/>
      <dgm:spPr/>
    </dgm:pt>
    <dgm:pt modelId="{75B79E99-F9D8-5049-B9C9-9A8009E93D17}" type="pres">
      <dgm:prSet presAssocID="{5FB2AC1F-A460-F846-AC3B-A404B806A036}" presName="parentLeftMargin" presStyleLbl="node1" presStyleIdx="0" presStyleCnt="4"/>
      <dgm:spPr/>
    </dgm:pt>
    <dgm:pt modelId="{F25AF7F7-66F6-DB42-B986-B2B26AB1B45B}" type="pres">
      <dgm:prSet presAssocID="{5FB2AC1F-A460-F846-AC3B-A404B806A036}" presName="parentText" presStyleLbl="node1" presStyleIdx="1" presStyleCnt="4">
        <dgm:presLayoutVars>
          <dgm:chMax val="0"/>
          <dgm:bulletEnabled val="1"/>
        </dgm:presLayoutVars>
      </dgm:prSet>
      <dgm:spPr/>
    </dgm:pt>
    <dgm:pt modelId="{060534BD-3396-2441-9C87-6DA7D78D1C6A}" type="pres">
      <dgm:prSet presAssocID="{5FB2AC1F-A460-F846-AC3B-A404B806A036}" presName="negativeSpace" presStyleCnt="0"/>
      <dgm:spPr/>
    </dgm:pt>
    <dgm:pt modelId="{BD0E6AAF-8168-524E-BC55-67E5375E12B7}" type="pres">
      <dgm:prSet presAssocID="{5FB2AC1F-A460-F846-AC3B-A404B806A036}" presName="childText" presStyleLbl="conFgAcc1" presStyleIdx="1" presStyleCnt="4">
        <dgm:presLayoutVars>
          <dgm:bulletEnabled val="1"/>
        </dgm:presLayoutVars>
      </dgm:prSet>
      <dgm:spPr>
        <a:ln>
          <a:solidFill>
            <a:schemeClr val="accent2"/>
          </a:solidFill>
        </a:ln>
      </dgm:spPr>
    </dgm:pt>
    <dgm:pt modelId="{55E56D55-F672-CF44-97B4-4DBA0B9E43B9}" type="pres">
      <dgm:prSet presAssocID="{880885BA-623A-C043-B4EE-C4771D7CB322}" presName="spaceBetweenRectangles" presStyleCnt="0"/>
      <dgm:spPr/>
    </dgm:pt>
    <dgm:pt modelId="{D38D4AD7-C96C-4E4F-B578-62D87A732E0D}" type="pres">
      <dgm:prSet presAssocID="{F825BFA7-1135-4F4D-94A6-CFD9D6BEF86B}" presName="parentLin" presStyleCnt="0"/>
      <dgm:spPr/>
    </dgm:pt>
    <dgm:pt modelId="{A9FE73E1-1C9A-A641-AF49-44375E465087}" type="pres">
      <dgm:prSet presAssocID="{F825BFA7-1135-4F4D-94A6-CFD9D6BEF86B}" presName="parentLeftMargin" presStyleLbl="node1" presStyleIdx="1" presStyleCnt="4"/>
      <dgm:spPr/>
    </dgm:pt>
    <dgm:pt modelId="{173E7E00-7B4B-2B43-AACE-038871601B41}" type="pres">
      <dgm:prSet presAssocID="{F825BFA7-1135-4F4D-94A6-CFD9D6BEF86B}" presName="parentText" presStyleLbl="node1" presStyleIdx="2" presStyleCnt="4">
        <dgm:presLayoutVars>
          <dgm:chMax val="0"/>
          <dgm:bulletEnabled val="1"/>
        </dgm:presLayoutVars>
      </dgm:prSet>
      <dgm:spPr/>
    </dgm:pt>
    <dgm:pt modelId="{7E4CE82B-0888-E845-97D2-1878DC39C331}" type="pres">
      <dgm:prSet presAssocID="{F825BFA7-1135-4F4D-94A6-CFD9D6BEF86B}" presName="negativeSpace" presStyleCnt="0"/>
      <dgm:spPr/>
    </dgm:pt>
    <dgm:pt modelId="{2DF47423-FE72-6944-A285-055E5DB86F76}" type="pres">
      <dgm:prSet presAssocID="{F825BFA7-1135-4F4D-94A6-CFD9D6BEF86B}" presName="childText" presStyleLbl="conFgAcc1" presStyleIdx="2" presStyleCnt="4">
        <dgm:presLayoutVars>
          <dgm:bulletEnabled val="1"/>
        </dgm:presLayoutVars>
      </dgm:prSet>
      <dgm:spPr>
        <a:ln>
          <a:solidFill>
            <a:schemeClr val="accent2"/>
          </a:solidFill>
        </a:ln>
      </dgm:spPr>
    </dgm:pt>
    <dgm:pt modelId="{F7588B7E-02F7-354F-83A5-747009BC6EC9}" type="pres">
      <dgm:prSet presAssocID="{748657E3-082D-F648-8E76-7FB8F2CD3A59}" presName="spaceBetweenRectangles" presStyleCnt="0"/>
      <dgm:spPr/>
    </dgm:pt>
    <dgm:pt modelId="{F167CF0F-D786-5945-8E56-23C87E59A0AA}" type="pres">
      <dgm:prSet presAssocID="{B5CA4D96-1499-D244-B19A-DE9FCC541C96}" presName="parentLin" presStyleCnt="0"/>
      <dgm:spPr/>
    </dgm:pt>
    <dgm:pt modelId="{5FB127D6-0FBE-F24A-8AE6-74E13C58207D}" type="pres">
      <dgm:prSet presAssocID="{B5CA4D96-1499-D244-B19A-DE9FCC541C96}" presName="parentLeftMargin" presStyleLbl="node1" presStyleIdx="2" presStyleCnt="4"/>
      <dgm:spPr/>
    </dgm:pt>
    <dgm:pt modelId="{3964F930-015B-A64A-9E4A-7D5A29EE77DD}" type="pres">
      <dgm:prSet presAssocID="{B5CA4D96-1499-D244-B19A-DE9FCC541C96}" presName="parentText" presStyleLbl="node1" presStyleIdx="3" presStyleCnt="4">
        <dgm:presLayoutVars>
          <dgm:chMax val="0"/>
          <dgm:bulletEnabled val="1"/>
        </dgm:presLayoutVars>
      </dgm:prSet>
      <dgm:spPr/>
    </dgm:pt>
    <dgm:pt modelId="{06AD1D3C-BEA4-3C41-8622-1FC550E0987D}" type="pres">
      <dgm:prSet presAssocID="{B5CA4D96-1499-D244-B19A-DE9FCC541C96}" presName="negativeSpace" presStyleCnt="0"/>
      <dgm:spPr/>
    </dgm:pt>
    <dgm:pt modelId="{5C687A89-9659-DC4A-B998-7474404D969A}" type="pres">
      <dgm:prSet presAssocID="{B5CA4D96-1499-D244-B19A-DE9FCC541C96}" presName="childText" presStyleLbl="conFgAcc1" presStyleIdx="3" presStyleCnt="4">
        <dgm:presLayoutVars>
          <dgm:bulletEnabled val="1"/>
        </dgm:presLayoutVars>
      </dgm:prSet>
      <dgm:spPr>
        <a:ln>
          <a:solidFill>
            <a:schemeClr val="accent2"/>
          </a:solidFill>
        </a:ln>
      </dgm:spPr>
    </dgm:pt>
  </dgm:ptLst>
  <dgm:cxnLst>
    <dgm:cxn modelId="{33A1C337-45A1-794C-805F-BC06A05077DB}" type="presOf" srcId="{C9F066C9-2ABE-3A4E-9969-ACA07EEEBC34}" destId="{6744C8A1-12EF-7943-B8D8-B68854285FC0}" srcOrd="0" destOrd="0" presId="urn:microsoft.com/office/officeart/2005/8/layout/list1"/>
    <dgm:cxn modelId="{4ED88238-51CE-A845-98E4-6337D5636054}" srcId="{C9F066C9-2ABE-3A4E-9969-ACA07EEEBC34}" destId="{BF8C3D3F-67B3-DE4B-8F31-92EA93BC78CB}" srcOrd="0" destOrd="0" parTransId="{1874F856-6BAD-BE43-BA1B-0D2695C2C6B2}" sibTransId="{699718C1-1EAD-224E-860D-0553AD35A1FC}"/>
    <dgm:cxn modelId="{0571A647-8727-D846-B28D-28666B9C91E6}" type="presOf" srcId="{F825BFA7-1135-4F4D-94A6-CFD9D6BEF86B}" destId="{A9FE73E1-1C9A-A641-AF49-44375E465087}" srcOrd="0" destOrd="0" presId="urn:microsoft.com/office/officeart/2005/8/layout/list1"/>
    <dgm:cxn modelId="{581E2E52-7405-6644-B8FA-B71C39EBD985}" srcId="{C9F066C9-2ABE-3A4E-9969-ACA07EEEBC34}" destId="{5FB2AC1F-A460-F846-AC3B-A404B806A036}" srcOrd="1" destOrd="0" parTransId="{B6F54229-027F-5546-813C-7A49B17BAB68}" sibTransId="{880885BA-623A-C043-B4EE-C4771D7CB322}"/>
    <dgm:cxn modelId="{BB0E506B-90B5-3749-8ED3-87BC5107F94E}" type="presOf" srcId="{F825BFA7-1135-4F4D-94A6-CFD9D6BEF86B}" destId="{173E7E00-7B4B-2B43-AACE-038871601B41}" srcOrd="1" destOrd="0" presId="urn:microsoft.com/office/officeart/2005/8/layout/list1"/>
    <dgm:cxn modelId="{A3BA366D-B4B8-9C42-920C-32791257DD5D}" type="presOf" srcId="{B5CA4D96-1499-D244-B19A-DE9FCC541C96}" destId="{3964F930-015B-A64A-9E4A-7D5A29EE77DD}" srcOrd="1" destOrd="0" presId="urn:microsoft.com/office/officeart/2005/8/layout/list1"/>
    <dgm:cxn modelId="{E71C50C0-B892-6749-9894-54A89A2CB06D}" type="presOf" srcId="{B5CA4D96-1499-D244-B19A-DE9FCC541C96}" destId="{5FB127D6-0FBE-F24A-8AE6-74E13C58207D}" srcOrd="0" destOrd="0" presId="urn:microsoft.com/office/officeart/2005/8/layout/list1"/>
    <dgm:cxn modelId="{7DE221C5-29AE-6F40-BD69-57A70BD0B31C}" type="presOf" srcId="{BF8C3D3F-67B3-DE4B-8F31-92EA93BC78CB}" destId="{FEF9FB13-800C-6A44-847F-7C03201481B2}" srcOrd="1" destOrd="0" presId="urn:microsoft.com/office/officeart/2005/8/layout/list1"/>
    <dgm:cxn modelId="{A4949DD4-D2A0-9743-8AB3-C0F2B2DC3473}" srcId="{C9F066C9-2ABE-3A4E-9969-ACA07EEEBC34}" destId="{F825BFA7-1135-4F4D-94A6-CFD9D6BEF86B}" srcOrd="2" destOrd="0" parTransId="{ABF0E706-F5E1-6D4C-B731-866712FDDF0B}" sibTransId="{748657E3-082D-F648-8E76-7FB8F2CD3A59}"/>
    <dgm:cxn modelId="{706A5BD7-04E1-C346-9E71-D09ECEF06361}" type="presOf" srcId="{5FB2AC1F-A460-F846-AC3B-A404B806A036}" destId="{F25AF7F7-66F6-DB42-B986-B2B26AB1B45B}" srcOrd="1" destOrd="0" presId="urn:microsoft.com/office/officeart/2005/8/layout/list1"/>
    <dgm:cxn modelId="{3A22F8E5-9EE4-9248-ABD2-802342BD5582}" type="presOf" srcId="{BF8C3D3F-67B3-DE4B-8F31-92EA93BC78CB}" destId="{A1E27A23-2788-C44D-ADB5-863CAF7C08C5}" srcOrd="0" destOrd="0" presId="urn:microsoft.com/office/officeart/2005/8/layout/list1"/>
    <dgm:cxn modelId="{57C8B0E6-3943-2847-918C-DB997C3C1C75}" srcId="{C9F066C9-2ABE-3A4E-9969-ACA07EEEBC34}" destId="{B5CA4D96-1499-D244-B19A-DE9FCC541C96}" srcOrd="3" destOrd="0" parTransId="{D4773059-9EEC-B24A-80FA-C494B78DC427}" sibTransId="{D2F78220-A898-4447-8206-513D950F434C}"/>
    <dgm:cxn modelId="{122FF8E6-34CE-A545-9915-89F6529C5753}" type="presOf" srcId="{5FB2AC1F-A460-F846-AC3B-A404B806A036}" destId="{75B79E99-F9D8-5049-B9C9-9A8009E93D17}" srcOrd="0" destOrd="0" presId="urn:microsoft.com/office/officeart/2005/8/layout/list1"/>
    <dgm:cxn modelId="{71D6CD23-8311-7B46-84BF-8061FC5D2E7D}" type="presParOf" srcId="{6744C8A1-12EF-7943-B8D8-B68854285FC0}" destId="{8868802C-7631-A74F-95A6-1A4364908B04}" srcOrd="0" destOrd="0" presId="urn:microsoft.com/office/officeart/2005/8/layout/list1"/>
    <dgm:cxn modelId="{5A9D74C7-B769-C143-94E6-A2285B17E102}" type="presParOf" srcId="{8868802C-7631-A74F-95A6-1A4364908B04}" destId="{A1E27A23-2788-C44D-ADB5-863CAF7C08C5}" srcOrd="0" destOrd="0" presId="urn:microsoft.com/office/officeart/2005/8/layout/list1"/>
    <dgm:cxn modelId="{82457F4D-656C-E042-8341-A924981BDD90}" type="presParOf" srcId="{8868802C-7631-A74F-95A6-1A4364908B04}" destId="{FEF9FB13-800C-6A44-847F-7C03201481B2}" srcOrd="1" destOrd="0" presId="urn:microsoft.com/office/officeart/2005/8/layout/list1"/>
    <dgm:cxn modelId="{6C97DB46-4568-7C48-9F60-54D419B0B66E}" type="presParOf" srcId="{6744C8A1-12EF-7943-B8D8-B68854285FC0}" destId="{8825CF7A-9726-424C-83C0-FE9850853333}" srcOrd="1" destOrd="0" presId="urn:microsoft.com/office/officeart/2005/8/layout/list1"/>
    <dgm:cxn modelId="{50731A92-0365-EE4A-9B5A-313A85FC5F44}" type="presParOf" srcId="{6744C8A1-12EF-7943-B8D8-B68854285FC0}" destId="{AB088007-7C9D-9042-8ADC-A81586EF25FE}" srcOrd="2" destOrd="0" presId="urn:microsoft.com/office/officeart/2005/8/layout/list1"/>
    <dgm:cxn modelId="{A4CDDE1E-316B-1D40-9486-40B57304B599}" type="presParOf" srcId="{6744C8A1-12EF-7943-B8D8-B68854285FC0}" destId="{D00360A9-3FDB-3740-8862-423F8C9B2811}" srcOrd="3" destOrd="0" presId="urn:microsoft.com/office/officeart/2005/8/layout/list1"/>
    <dgm:cxn modelId="{504CDC5E-8031-BD42-90F4-82302875EDFE}" type="presParOf" srcId="{6744C8A1-12EF-7943-B8D8-B68854285FC0}" destId="{59896D83-9F4B-C14E-AB10-7FD306B0A287}" srcOrd="4" destOrd="0" presId="urn:microsoft.com/office/officeart/2005/8/layout/list1"/>
    <dgm:cxn modelId="{A59A2F6E-3411-4D4E-8FEA-7658FF672D34}" type="presParOf" srcId="{59896D83-9F4B-C14E-AB10-7FD306B0A287}" destId="{75B79E99-F9D8-5049-B9C9-9A8009E93D17}" srcOrd="0" destOrd="0" presId="urn:microsoft.com/office/officeart/2005/8/layout/list1"/>
    <dgm:cxn modelId="{EBB1728D-28FE-E742-9010-C1197B479D15}" type="presParOf" srcId="{59896D83-9F4B-C14E-AB10-7FD306B0A287}" destId="{F25AF7F7-66F6-DB42-B986-B2B26AB1B45B}" srcOrd="1" destOrd="0" presId="urn:microsoft.com/office/officeart/2005/8/layout/list1"/>
    <dgm:cxn modelId="{ACCF50BF-F954-7741-8C8D-1A0A8D299224}" type="presParOf" srcId="{6744C8A1-12EF-7943-B8D8-B68854285FC0}" destId="{060534BD-3396-2441-9C87-6DA7D78D1C6A}" srcOrd="5" destOrd="0" presId="urn:microsoft.com/office/officeart/2005/8/layout/list1"/>
    <dgm:cxn modelId="{A8593E55-6B10-B349-89AB-BA33727D4C83}" type="presParOf" srcId="{6744C8A1-12EF-7943-B8D8-B68854285FC0}" destId="{BD0E6AAF-8168-524E-BC55-67E5375E12B7}" srcOrd="6" destOrd="0" presId="urn:microsoft.com/office/officeart/2005/8/layout/list1"/>
    <dgm:cxn modelId="{7F6BA35F-EB78-0049-8042-C0789954CC10}" type="presParOf" srcId="{6744C8A1-12EF-7943-B8D8-B68854285FC0}" destId="{55E56D55-F672-CF44-97B4-4DBA0B9E43B9}" srcOrd="7" destOrd="0" presId="urn:microsoft.com/office/officeart/2005/8/layout/list1"/>
    <dgm:cxn modelId="{34A7AAD3-CF7F-074A-AEC4-AC3B17410C26}" type="presParOf" srcId="{6744C8A1-12EF-7943-B8D8-B68854285FC0}" destId="{D38D4AD7-C96C-4E4F-B578-62D87A732E0D}" srcOrd="8" destOrd="0" presId="urn:microsoft.com/office/officeart/2005/8/layout/list1"/>
    <dgm:cxn modelId="{D21BDCF2-DE4C-1D4C-B610-731255EB9EBE}" type="presParOf" srcId="{D38D4AD7-C96C-4E4F-B578-62D87A732E0D}" destId="{A9FE73E1-1C9A-A641-AF49-44375E465087}" srcOrd="0" destOrd="0" presId="urn:microsoft.com/office/officeart/2005/8/layout/list1"/>
    <dgm:cxn modelId="{EB5F327B-52AB-2D46-AEEE-9ACB5D3A9172}" type="presParOf" srcId="{D38D4AD7-C96C-4E4F-B578-62D87A732E0D}" destId="{173E7E00-7B4B-2B43-AACE-038871601B41}" srcOrd="1" destOrd="0" presId="urn:microsoft.com/office/officeart/2005/8/layout/list1"/>
    <dgm:cxn modelId="{01BCBADB-2089-8142-9297-07E55CE7A81F}" type="presParOf" srcId="{6744C8A1-12EF-7943-B8D8-B68854285FC0}" destId="{7E4CE82B-0888-E845-97D2-1878DC39C331}" srcOrd="9" destOrd="0" presId="urn:microsoft.com/office/officeart/2005/8/layout/list1"/>
    <dgm:cxn modelId="{31287B90-6FF0-6C44-9981-F5D537393F0D}" type="presParOf" srcId="{6744C8A1-12EF-7943-B8D8-B68854285FC0}" destId="{2DF47423-FE72-6944-A285-055E5DB86F76}" srcOrd="10" destOrd="0" presId="urn:microsoft.com/office/officeart/2005/8/layout/list1"/>
    <dgm:cxn modelId="{D4AA524B-DF73-1D4F-BD8F-4A1B5F46955A}" type="presParOf" srcId="{6744C8A1-12EF-7943-B8D8-B68854285FC0}" destId="{F7588B7E-02F7-354F-83A5-747009BC6EC9}" srcOrd="11" destOrd="0" presId="urn:microsoft.com/office/officeart/2005/8/layout/list1"/>
    <dgm:cxn modelId="{D456B0E5-7C2A-6E4B-B289-AE6E3312F6BE}" type="presParOf" srcId="{6744C8A1-12EF-7943-B8D8-B68854285FC0}" destId="{F167CF0F-D786-5945-8E56-23C87E59A0AA}" srcOrd="12" destOrd="0" presId="urn:microsoft.com/office/officeart/2005/8/layout/list1"/>
    <dgm:cxn modelId="{545FDBB6-6CE3-D348-8792-038AF6EBCBBE}" type="presParOf" srcId="{F167CF0F-D786-5945-8E56-23C87E59A0AA}" destId="{5FB127D6-0FBE-F24A-8AE6-74E13C58207D}" srcOrd="0" destOrd="0" presId="urn:microsoft.com/office/officeart/2005/8/layout/list1"/>
    <dgm:cxn modelId="{1511B2FB-144B-424D-8F17-2790B40AAB2A}" type="presParOf" srcId="{F167CF0F-D786-5945-8E56-23C87E59A0AA}" destId="{3964F930-015B-A64A-9E4A-7D5A29EE77DD}" srcOrd="1" destOrd="0" presId="urn:microsoft.com/office/officeart/2005/8/layout/list1"/>
    <dgm:cxn modelId="{654237C1-3E4D-AB45-B51A-AA54158FE74D}" type="presParOf" srcId="{6744C8A1-12EF-7943-B8D8-B68854285FC0}" destId="{06AD1D3C-BEA4-3C41-8622-1FC550E0987D}" srcOrd="13" destOrd="0" presId="urn:microsoft.com/office/officeart/2005/8/layout/list1"/>
    <dgm:cxn modelId="{27AE76B7-621F-4F4E-A1B2-CC2F9FDBC6AE}" type="presParOf" srcId="{6744C8A1-12EF-7943-B8D8-B68854285FC0}" destId="{5C687A89-9659-DC4A-B998-7474404D969A}" srcOrd="14" destOrd="0" presId="urn:microsoft.com/office/officeart/2005/8/layout/list1"/>
  </dgm:cxnLst>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7C868ED-26DA-4434-BE36-1CBC82E51A8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AF4DE9A-63EC-439E-9882-5A9F92C71449}">
      <dgm:prSet custT="1"/>
      <dgm:spPr/>
      <dgm:t>
        <a:bodyPr/>
        <a:lstStyle/>
        <a:p>
          <a:r>
            <a:rPr lang="en-US" sz="2000">
              <a:latin typeface="Arial" panose="020B0604020202020204" pitchFamily="34" charset="0"/>
              <a:cs typeface="Arial" panose="020B0604020202020204" pitchFamily="34" charset="0"/>
            </a:rPr>
            <a:t>Educate yourself</a:t>
          </a:r>
        </a:p>
      </dgm:t>
    </dgm:pt>
    <dgm:pt modelId="{4F8E80B2-326D-4EE0-8E7B-7C1C3E29F3A5}" type="parTrans" cxnId="{3C9D5626-BDAE-4505-9114-D10EE2AE689F}">
      <dgm:prSet/>
      <dgm:spPr/>
      <dgm:t>
        <a:bodyPr/>
        <a:lstStyle/>
        <a:p>
          <a:endParaRPr lang="en-US" sz="2000">
            <a:latin typeface="Arial" panose="020B0604020202020204" pitchFamily="34" charset="0"/>
            <a:cs typeface="Arial" panose="020B0604020202020204" pitchFamily="34" charset="0"/>
          </a:endParaRPr>
        </a:p>
      </dgm:t>
    </dgm:pt>
    <dgm:pt modelId="{5FD250D1-DDE6-449C-9560-F86D1F592E50}" type="sibTrans" cxnId="{3C9D5626-BDAE-4505-9114-D10EE2AE689F}">
      <dgm:prSet/>
      <dgm:spPr/>
      <dgm:t>
        <a:bodyPr/>
        <a:lstStyle/>
        <a:p>
          <a:endParaRPr lang="en-US" sz="2000">
            <a:latin typeface="Arial" panose="020B0604020202020204" pitchFamily="34" charset="0"/>
            <a:cs typeface="Arial" panose="020B0604020202020204" pitchFamily="34" charset="0"/>
          </a:endParaRPr>
        </a:p>
      </dgm:t>
    </dgm:pt>
    <dgm:pt modelId="{94CC6F8C-DDE7-4A04-8F74-0015B04A8DEE}">
      <dgm:prSet custT="1"/>
      <dgm:spPr/>
      <dgm:t>
        <a:bodyPr/>
        <a:lstStyle/>
        <a:p>
          <a:r>
            <a:rPr lang="en-US" sz="2000">
              <a:latin typeface="Arial" panose="020B0604020202020204" pitchFamily="34" charset="0"/>
              <a:cs typeface="Arial" panose="020B0604020202020204" pitchFamily="34" charset="0"/>
            </a:rPr>
            <a:t>Reflect on your own power and privilege (situational)</a:t>
          </a:r>
        </a:p>
      </dgm:t>
    </dgm:pt>
    <dgm:pt modelId="{E4996179-1EAD-44AA-9B21-5508527AE785}" type="parTrans" cxnId="{B5D8021B-FA82-43DA-B107-F02498E82FF7}">
      <dgm:prSet/>
      <dgm:spPr/>
      <dgm:t>
        <a:bodyPr/>
        <a:lstStyle/>
        <a:p>
          <a:endParaRPr lang="en-US" sz="2000">
            <a:latin typeface="Arial" panose="020B0604020202020204" pitchFamily="34" charset="0"/>
            <a:cs typeface="Arial" panose="020B0604020202020204" pitchFamily="34" charset="0"/>
          </a:endParaRPr>
        </a:p>
      </dgm:t>
    </dgm:pt>
    <dgm:pt modelId="{52901048-ADDC-4A58-A8EC-2BC54FCFE79B}" type="sibTrans" cxnId="{B5D8021B-FA82-43DA-B107-F02498E82FF7}">
      <dgm:prSet/>
      <dgm:spPr/>
      <dgm:t>
        <a:bodyPr/>
        <a:lstStyle/>
        <a:p>
          <a:endParaRPr lang="en-US" sz="2000">
            <a:latin typeface="Arial" panose="020B0604020202020204" pitchFamily="34" charset="0"/>
            <a:cs typeface="Arial" panose="020B0604020202020204" pitchFamily="34" charset="0"/>
          </a:endParaRPr>
        </a:p>
      </dgm:t>
    </dgm:pt>
    <dgm:pt modelId="{F0DD0E34-8694-446F-B725-D4FA0BA0898E}">
      <dgm:prSet custT="1"/>
      <dgm:spPr/>
      <dgm:t>
        <a:bodyPr/>
        <a:lstStyle/>
        <a:p>
          <a:r>
            <a:rPr lang="en-US" sz="2000">
              <a:latin typeface="Arial" panose="020B0604020202020204" pitchFamily="34" charset="0"/>
              <a:cs typeface="Arial" panose="020B0604020202020204" pitchFamily="34" charset="0"/>
            </a:rPr>
            <a:t>Amplify voices</a:t>
          </a:r>
        </a:p>
      </dgm:t>
    </dgm:pt>
    <dgm:pt modelId="{B1A46D8F-3EBB-49BB-B90E-19C49ED6DA3A}" type="parTrans" cxnId="{B87EE602-A41E-49BB-9071-B58088141DB3}">
      <dgm:prSet/>
      <dgm:spPr/>
      <dgm:t>
        <a:bodyPr/>
        <a:lstStyle/>
        <a:p>
          <a:endParaRPr lang="en-US" sz="2000">
            <a:latin typeface="Arial" panose="020B0604020202020204" pitchFamily="34" charset="0"/>
            <a:cs typeface="Arial" panose="020B0604020202020204" pitchFamily="34" charset="0"/>
          </a:endParaRPr>
        </a:p>
      </dgm:t>
    </dgm:pt>
    <dgm:pt modelId="{ADF04071-CE6B-4CCC-B7E2-167CEE961B31}" type="sibTrans" cxnId="{B87EE602-A41E-49BB-9071-B58088141DB3}">
      <dgm:prSet/>
      <dgm:spPr/>
      <dgm:t>
        <a:bodyPr/>
        <a:lstStyle/>
        <a:p>
          <a:endParaRPr lang="en-US" sz="2000">
            <a:latin typeface="Arial" panose="020B0604020202020204" pitchFamily="34" charset="0"/>
            <a:cs typeface="Arial" panose="020B0604020202020204" pitchFamily="34" charset="0"/>
          </a:endParaRPr>
        </a:p>
      </dgm:t>
    </dgm:pt>
    <dgm:pt modelId="{6B36DA12-DE2A-4CA9-8DA0-0346FE6876F8}">
      <dgm:prSet custT="1"/>
      <dgm:spPr/>
      <dgm:t>
        <a:bodyPr/>
        <a:lstStyle/>
        <a:p>
          <a:r>
            <a:rPr lang="en-US" sz="2000">
              <a:latin typeface="Arial" panose="020B0604020202020204" pitchFamily="34" charset="0"/>
              <a:cs typeface="Arial" panose="020B0604020202020204" pitchFamily="34" charset="0"/>
            </a:rPr>
            <a:t>Support community-led initiatives</a:t>
          </a:r>
        </a:p>
      </dgm:t>
    </dgm:pt>
    <dgm:pt modelId="{84AB3C90-8C50-49AC-8FD9-CBF1F034BDF7}" type="parTrans" cxnId="{068EAFFD-D74F-41A2-8B06-CC69B48353B2}">
      <dgm:prSet/>
      <dgm:spPr/>
      <dgm:t>
        <a:bodyPr/>
        <a:lstStyle/>
        <a:p>
          <a:endParaRPr lang="en-US" sz="2000">
            <a:latin typeface="Arial" panose="020B0604020202020204" pitchFamily="34" charset="0"/>
            <a:cs typeface="Arial" panose="020B0604020202020204" pitchFamily="34" charset="0"/>
          </a:endParaRPr>
        </a:p>
      </dgm:t>
    </dgm:pt>
    <dgm:pt modelId="{8E17E4B2-09E2-4922-AB50-6424904A41D3}" type="sibTrans" cxnId="{068EAFFD-D74F-41A2-8B06-CC69B48353B2}">
      <dgm:prSet/>
      <dgm:spPr/>
      <dgm:t>
        <a:bodyPr/>
        <a:lstStyle/>
        <a:p>
          <a:endParaRPr lang="en-US" sz="2000">
            <a:latin typeface="Arial" panose="020B0604020202020204" pitchFamily="34" charset="0"/>
            <a:cs typeface="Arial" panose="020B0604020202020204" pitchFamily="34" charset="0"/>
          </a:endParaRPr>
        </a:p>
      </dgm:t>
    </dgm:pt>
    <dgm:pt modelId="{5EE61F46-FB04-4539-88CF-2D40A910ECE8}">
      <dgm:prSet custT="1"/>
      <dgm:spPr/>
      <dgm:t>
        <a:bodyPr/>
        <a:lstStyle/>
        <a:p>
          <a:r>
            <a:rPr lang="en-US" sz="2000">
              <a:latin typeface="Arial" panose="020B0604020202020204" pitchFamily="34" charset="0"/>
              <a:cs typeface="Arial" panose="020B0604020202020204" pitchFamily="34" charset="0"/>
            </a:rPr>
            <a:t>Get involved in policy advocacy</a:t>
          </a:r>
        </a:p>
      </dgm:t>
    </dgm:pt>
    <dgm:pt modelId="{0AAA9ED8-3D15-49CA-9F9E-5B73C619B9A1}" type="parTrans" cxnId="{D3FC1AFB-C11E-40C6-AEEB-AD34231BC1CA}">
      <dgm:prSet/>
      <dgm:spPr/>
      <dgm:t>
        <a:bodyPr/>
        <a:lstStyle/>
        <a:p>
          <a:endParaRPr lang="en-US" sz="2000">
            <a:latin typeface="Arial" panose="020B0604020202020204" pitchFamily="34" charset="0"/>
            <a:cs typeface="Arial" panose="020B0604020202020204" pitchFamily="34" charset="0"/>
          </a:endParaRPr>
        </a:p>
      </dgm:t>
    </dgm:pt>
    <dgm:pt modelId="{1B9BB704-6B39-4B62-AD60-7E818C921560}" type="sibTrans" cxnId="{D3FC1AFB-C11E-40C6-AEEB-AD34231BC1CA}">
      <dgm:prSet/>
      <dgm:spPr/>
      <dgm:t>
        <a:bodyPr/>
        <a:lstStyle/>
        <a:p>
          <a:endParaRPr lang="en-US" sz="2000">
            <a:latin typeface="Arial" panose="020B0604020202020204" pitchFamily="34" charset="0"/>
            <a:cs typeface="Arial" panose="020B0604020202020204" pitchFamily="34" charset="0"/>
          </a:endParaRPr>
        </a:p>
      </dgm:t>
    </dgm:pt>
    <dgm:pt modelId="{71EB2A14-EA02-44C0-B1FA-70619102DF02}">
      <dgm:prSet custT="1"/>
      <dgm:spPr/>
      <dgm:t>
        <a:bodyPr/>
        <a:lstStyle/>
        <a:p>
          <a:r>
            <a:rPr lang="en-US" sz="2000">
              <a:latin typeface="Arial" panose="020B0604020202020204" pitchFamily="34" charset="0"/>
              <a:cs typeface="Arial" panose="020B0604020202020204" pitchFamily="34" charset="0"/>
            </a:rPr>
            <a:t>Practice cultural humility</a:t>
          </a:r>
        </a:p>
      </dgm:t>
    </dgm:pt>
    <dgm:pt modelId="{E7F6117C-D84C-4E5E-9186-56A19F3AB274}" type="parTrans" cxnId="{63AB388A-6D41-4FE8-A065-294F466AA0F0}">
      <dgm:prSet/>
      <dgm:spPr/>
      <dgm:t>
        <a:bodyPr/>
        <a:lstStyle/>
        <a:p>
          <a:endParaRPr lang="en-US" sz="2000">
            <a:latin typeface="Arial" panose="020B0604020202020204" pitchFamily="34" charset="0"/>
            <a:cs typeface="Arial" panose="020B0604020202020204" pitchFamily="34" charset="0"/>
          </a:endParaRPr>
        </a:p>
      </dgm:t>
    </dgm:pt>
    <dgm:pt modelId="{3ED24FF6-1F87-46E7-95D3-14AAAF0ABC01}" type="sibTrans" cxnId="{63AB388A-6D41-4FE8-A065-294F466AA0F0}">
      <dgm:prSet/>
      <dgm:spPr/>
      <dgm:t>
        <a:bodyPr/>
        <a:lstStyle/>
        <a:p>
          <a:endParaRPr lang="en-US" sz="2000">
            <a:latin typeface="Arial" panose="020B0604020202020204" pitchFamily="34" charset="0"/>
            <a:cs typeface="Arial" panose="020B0604020202020204" pitchFamily="34" charset="0"/>
          </a:endParaRPr>
        </a:p>
      </dgm:t>
    </dgm:pt>
    <dgm:pt modelId="{4FB6D4D4-D5B9-420C-82D1-94E7A25BC5FA}" type="pres">
      <dgm:prSet presAssocID="{D7C868ED-26DA-4434-BE36-1CBC82E51A86}" presName="root" presStyleCnt="0">
        <dgm:presLayoutVars>
          <dgm:dir/>
          <dgm:resizeHandles val="exact"/>
        </dgm:presLayoutVars>
      </dgm:prSet>
      <dgm:spPr/>
    </dgm:pt>
    <dgm:pt modelId="{3B6BA42E-CEDC-42AB-82BE-A801ABF3A8EB}" type="pres">
      <dgm:prSet presAssocID="{8AF4DE9A-63EC-439E-9882-5A9F92C71449}" presName="compNode" presStyleCnt="0"/>
      <dgm:spPr/>
    </dgm:pt>
    <dgm:pt modelId="{2BEC6B12-74FE-4C80-8C61-EB1190DD947B}" type="pres">
      <dgm:prSet presAssocID="{8AF4DE9A-63EC-439E-9882-5A9F92C71449}" presName="bgRect" presStyleLbl="bgShp" presStyleIdx="0" presStyleCnt="6"/>
      <dgm:spPr/>
    </dgm:pt>
    <dgm:pt modelId="{EAA51735-B110-4EC2-B957-49FC7CEC8ADB}" type="pres">
      <dgm:prSet presAssocID="{8AF4DE9A-63EC-439E-9882-5A9F92C71449}" presName="iconRect" presStyleLbl="node1" presStyleIdx="0" presStyleCnt="6" custScaleX="200121" custScaleY="17934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2376B1B0-D46D-426A-BD14-AFE00501D3BF}" type="pres">
      <dgm:prSet presAssocID="{8AF4DE9A-63EC-439E-9882-5A9F92C71449}" presName="spaceRect" presStyleCnt="0"/>
      <dgm:spPr/>
    </dgm:pt>
    <dgm:pt modelId="{DD599F56-C696-420E-AF70-2F5A693BFD4E}" type="pres">
      <dgm:prSet presAssocID="{8AF4DE9A-63EC-439E-9882-5A9F92C71449}" presName="parTx" presStyleLbl="revTx" presStyleIdx="0" presStyleCnt="6">
        <dgm:presLayoutVars>
          <dgm:chMax val="0"/>
          <dgm:chPref val="0"/>
        </dgm:presLayoutVars>
      </dgm:prSet>
      <dgm:spPr/>
    </dgm:pt>
    <dgm:pt modelId="{C15853AC-EA13-472F-8CB4-E22B6EA793E0}" type="pres">
      <dgm:prSet presAssocID="{5FD250D1-DDE6-449C-9560-F86D1F592E50}" presName="sibTrans" presStyleCnt="0"/>
      <dgm:spPr/>
    </dgm:pt>
    <dgm:pt modelId="{FC56DB90-6709-430A-80C5-9AFA93575E75}" type="pres">
      <dgm:prSet presAssocID="{94CC6F8C-DDE7-4A04-8F74-0015B04A8DEE}" presName="compNode" presStyleCnt="0"/>
      <dgm:spPr/>
    </dgm:pt>
    <dgm:pt modelId="{51DE92C5-3DEE-4D46-8352-EA2C9F69C963}" type="pres">
      <dgm:prSet presAssocID="{94CC6F8C-DDE7-4A04-8F74-0015B04A8DEE}" presName="bgRect" presStyleLbl="bgShp" presStyleIdx="1" presStyleCnt="6"/>
      <dgm:spPr/>
    </dgm:pt>
    <dgm:pt modelId="{E437D9DF-BCDD-4C30-BB97-54B3744E50E0}" type="pres">
      <dgm:prSet presAssocID="{94CC6F8C-DDE7-4A04-8F74-0015B04A8DEE}" presName="iconRect" presStyleLbl="node1" presStyleIdx="1" presStyleCnt="6" custScaleX="200121" custScaleY="179348"/>
      <dgm:spPr>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dea with solid fill"/>
        </a:ext>
      </dgm:extLst>
    </dgm:pt>
    <dgm:pt modelId="{2B6EF9FC-D206-4577-AE49-5F1A0504926E}" type="pres">
      <dgm:prSet presAssocID="{94CC6F8C-DDE7-4A04-8F74-0015B04A8DEE}" presName="spaceRect" presStyleCnt="0"/>
      <dgm:spPr/>
    </dgm:pt>
    <dgm:pt modelId="{5D1C7563-61A2-4584-B95E-136EAB9BB7ED}" type="pres">
      <dgm:prSet presAssocID="{94CC6F8C-DDE7-4A04-8F74-0015B04A8DEE}" presName="parTx" presStyleLbl="revTx" presStyleIdx="1" presStyleCnt="6">
        <dgm:presLayoutVars>
          <dgm:chMax val="0"/>
          <dgm:chPref val="0"/>
        </dgm:presLayoutVars>
      </dgm:prSet>
      <dgm:spPr/>
    </dgm:pt>
    <dgm:pt modelId="{C190C25E-0764-4742-AB3A-E3B5D852ECD9}" type="pres">
      <dgm:prSet presAssocID="{52901048-ADDC-4A58-A8EC-2BC54FCFE79B}" presName="sibTrans" presStyleCnt="0"/>
      <dgm:spPr/>
    </dgm:pt>
    <dgm:pt modelId="{33C11617-7FB0-4739-81E7-661875ECC3A5}" type="pres">
      <dgm:prSet presAssocID="{F0DD0E34-8694-446F-B725-D4FA0BA0898E}" presName="compNode" presStyleCnt="0"/>
      <dgm:spPr/>
    </dgm:pt>
    <dgm:pt modelId="{16439B5C-1FBF-45FD-8E0B-B6064FB73C73}" type="pres">
      <dgm:prSet presAssocID="{F0DD0E34-8694-446F-B725-D4FA0BA0898E}" presName="bgRect" presStyleLbl="bgShp" presStyleIdx="2" presStyleCnt="6"/>
      <dgm:spPr/>
    </dgm:pt>
    <dgm:pt modelId="{56D479D7-D896-4910-8D9F-E7BC99F879C0}" type="pres">
      <dgm:prSet presAssocID="{F0DD0E34-8694-446F-B725-D4FA0BA0898E}" presName="iconRect" presStyleLbl="node1" presStyleIdx="2" presStyleCnt="6" custScaleX="200121" custScaleY="17934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46A84638-BDA6-4E25-B64D-CBC769F23D66}" type="pres">
      <dgm:prSet presAssocID="{F0DD0E34-8694-446F-B725-D4FA0BA0898E}" presName="spaceRect" presStyleCnt="0"/>
      <dgm:spPr/>
    </dgm:pt>
    <dgm:pt modelId="{6C051ABE-3BE2-438E-B6BB-2B6545FD9EBB}" type="pres">
      <dgm:prSet presAssocID="{F0DD0E34-8694-446F-B725-D4FA0BA0898E}" presName="parTx" presStyleLbl="revTx" presStyleIdx="2" presStyleCnt="6">
        <dgm:presLayoutVars>
          <dgm:chMax val="0"/>
          <dgm:chPref val="0"/>
        </dgm:presLayoutVars>
      </dgm:prSet>
      <dgm:spPr/>
    </dgm:pt>
    <dgm:pt modelId="{490FA08D-F017-4D5A-B3CF-047B1760FDCD}" type="pres">
      <dgm:prSet presAssocID="{ADF04071-CE6B-4CCC-B7E2-167CEE961B31}" presName="sibTrans" presStyleCnt="0"/>
      <dgm:spPr/>
    </dgm:pt>
    <dgm:pt modelId="{97192A0A-E2C5-4C74-9C1D-040A72DFC9E7}" type="pres">
      <dgm:prSet presAssocID="{6B36DA12-DE2A-4CA9-8DA0-0346FE6876F8}" presName="compNode" presStyleCnt="0"/>
      <dgm:spPr/>
    </dgm:pt>
    <dgm:pt modelId="{D30FB1D8-B55C-4BBA-A396-95F9CF3E611C}" type="pres">
      <dgm:prSet presAssocID="{6B36DA12-DE2A-4CA9-8DA0-0346FE6876F8}" presName="bgRect" presStyleLbl="bgShp" presStyleIdx="3" presStyleCnt="6"/>
      <dgm:spPr/>
    </dgm:pt>
    <dgm:pt modelId="{84C0A412-49E3-48B6-A354-00833B52250A}" type="pres">
      <dgm:prSet presAssocID="{6B36DA12-DE2A-4CA9-8DA0-0346FE6876F8}" presName="iconRect" presStyleLbl="node1" presStyleIdx="3" presStyleCnt="6" custScaleX="200121" custScaleY="17934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0140D42F-2724-4658-BC18-F9A699FF0AAE}" type="pres">
      <dgm:prSet presAssocID="{6B36DA12-DE2A-4CA9-8DA0-0346FE6876F8}" presName="spaceRect" presStyleCnt="0"/>
      <dgm:spPr/>
    </dgm:pt>
    <dgm:pt modelId="{B762ECE4-8DC2-4FF7-BE11-C13A55EFE6B7}" type="pres">
      <dgm:prSet presAssocID="{6B36DA12-DE2A-4CA9-8DA0-0346FE6876F8}" presName="parTx" presStyleLbl="revTx" presStyleIdx="3" presStyleCnt="6">
        <dgm:presLayoutVars>
          <dgm:chMax val="0"/>
          <dgm:chPref val="0"/>
        </dgm:presLayoutVars>
      </dgm:prSet>
      <dgm:spPr/>
    </dgm:pt>
    <dgm:pt modelId="{E87D76C2-4428-4485-B33D-CC9361DB5185}" type="pres">
      <dgm:prSet presAssocID="{8E17E4B2-09E2-4922-AB50-6424904A41D3}" presName="sibTrans" presStyleCnt="0"/>
      <dgm:spPr/>
    </dgm:pt>
    <dgm:pt modelId="{D8B15859-50B4-4354-96ED-71914E67E6B4}" type="pres">
      <dgm:prSet presAssocID="{5EE61F46-FB04-4539-88CF-2D40A910ECE8}" presName="compNode" presStyleCnt="0"/>
      <dgm:spPr/>
    </dgm:pt>
    <dgm:pt modelId="{6C586472-078B-48CC-A8D4-D6E52CF82E8B}" type="pres">
      <dgm:prSet presAssocID="{5EE61F46-FB04-4539-88CF-2D40A910ECE8}" presName="bgRect" presStyleLbl="bgShp" presStyleIdx="4" presStyleCnt="6"/>
      <dgm:spPr/>
    </dgm:pt>
    <dgm:pt modelId="{5B510EB6-8C74-4938-A390-BD431DA63E45}" type="pres">
      <dgm:prSet presAssocID="{5EE61F46-FB04-4539-88CF-2D40A910ECE8}" presName="iconRect" presStyleLbl="node1" presStyleIdx="4" presStyleCnt="6" custScaleX="200121" custScaleY="17934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ecturer"/>
        </a:ext>
      </dgm:extLst>
    </dgm:pt>
    <dgm:pt modelId="{E2179004-F46D-49BA-8583-BD74D78C825B}" type="pres">
      <dgm:prSet presAssocID="{5EE61F46-FB04-4539-88CF-2D40A910ECE8}" presName="spaceRect" presStyleCnt="0"/>
      <dgm:spPr/>
    </dgm:pt>
    <dgm:pt modelId="{660170F9-2123-486E-8FCC-0E8740DF4958}" type="pres">
      <dgm:prSet presAssocID="{5EE61F46-FB04-4539-88CF-2D40A910ECE8}" presName="parTx" presStyleLbl="revTx" presStyleIdx="4" presStyleCnt="6">
        <dgm:presLayoutVars>
          <dgm:chMax val="0"/>
          <dgm:chPref val="0"/>
        </dgm:presLayoutVars>
      </dgm:prSet>
      <dgm:spPr/>
    </dgm:pt>
    <dgm:pt modelId="{DB179FF7-6ED1-4C6A-8127-E6FE63363199}" type="pres">
      <dgm:prSet presAssocID="{1B9BB704-6B39-4B62-AD60-7E818C921560}" presName="sibTrans" presStyleCnt="0"/>
      <dgm:spPr/>
    </dgm:pt>
    <dgm:pt modelId="{6FA2E1FC-FDBD-40EF-9DA6-CC139816D075}" type="pres">
      <dgm:prSet presAssocID="{71EB2A14-EA02-44C0-B1FA-70619102DF02}" presName="compNode" presStyleCnt="0"/>
      <dgm:spPr/>
    </dgm:pt>
    <dgm:pt modelId="{7D765F1B-04CD-4F4F-A15B-33C6D3E24B43}" type="pres">
      <dgm:prSet presAssocID="{71EB2A14-EA02-44C0-B1FA-70619102DF02}" presName="bgRect" presStyleLbl="bgShp" presStyleIdx="5" presStyleCnt="6"/>
      <dgm:spPr/>
    </dgm:pt>
    <dgm:pt modelId="{FDFF1736-F1D7-4BC1-9756-6D5E81122285}" type="pres">
      <dgm:prSet presAssocID="{71EB2A14-EA02-44C0-B1FA-70619102DF02}" presName="iconRect" presStyleLbl="node1" presStyleIdx="5" presStyleCnt="6" custScaleX="200121" custScaleY="17934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a:ext>
      </dgm:extLst>
    </dgm:pt>
    <dgm:pt modelId="{640A374C-6794-48F8-84F1-9968ACF2CFEA}" type="pres">
      <dgm:prSet presAssocID="{71EB2A14-EA02-44C0-B1FA-70619102DF02}" presName="spaceRect" presStyleCnt="0"/>
      <dgm:spPr/>
    </dgm:pt>
    <dgm:pt modelId="{FD9394E0-95B8-48C2-AD79-326BCF4DB8E8}" type="pres">
      <dgm:prSet presAssocID="{71EB2A14-EA02-44C0-B1FA-70619102DF02}" presName="parTx" presStyleLbl="revTx" presStyleIdx="5" presStyleCnt="6">
        <dgm:presLayoutVars>
          <dgm:chMax val="0"/>
          <dgm:chPref val="0"/>
        </dgm:presLayoutVars>
      </dgm:prSet>
      <dgm:spPr/>
    </dgm:pt>
  </dgm:ptLst>
  <dgm:cxnLst>
    <dgm:cxn modelId="{B87EE602-A41E-49BB-9071-B58088141DB3}" srcId="{D7C868ED-26DA-4434-BE36-1CBC82E51A86}" destId="{F0DD0E34-8694-446F-B725-D4FA0BA0898E}" srcOrd="2" destOrd="0" parTransId="{B1A46D8F-3EBB-49BB-B90E-19C49ED6DA3A}" sibTransId="{ADF04071-CE6B-4CCC-B7E2-167CEE961B31}"/>
    <dgm:cxn modelId="{C7DA0516-8E3A-417A-92C4-9EF6F24D69CB}" type="presOf" srcId="{F0DD0E34-8694-446F-B725-D4FA0BA0898E}" destId="{6C051ABE-3BE2-438E-B6BB-2B6545FD9EBB}" srcOrd="0" destOrd="0" presId="urn:microsoft.com/office/officeart/2018/2/layout/IconVerticalSolidList"/>
    <dgm:cxn modelId="{B5D8021B-FA82-43DA-B107-F02498E82FF7}" srcId="{D7C868ED-26DA-4434-BE36-1CBC82E51A86}" destId="{94CC6F8C-DDE7-4A04-8F74-0015B04A8DEE}" srcOrd="1" destOrd="0" parTransId="{E4996179-1EAD-44AA-9B21-5508527AE785}" sibTransId="{52901048-ADDC-4A58-A8EC-2BC54FCFE79B}"/>
    <dgm:cxn modelId="{3C9D5626-BDAE-4505-9114-D10EE2AE689F}" srcId="{D7C868ED-26DA-4434-BE36-1CBC82E51A86}" destId="{8AF4DE9A-63EC-439E-9882-5A9F92C71449}" srcOrd="0" destOrd="0" parTransId="{4F8E80B2-326D-4EE0-8E7B-7C1C3E29F3A5}" sibTransId="{5FD250D1-DDE6-449C-9560-F86D1F592E50}"/>
    <dgm:cxn modelId="{B09E0162-3AAC-41CF-9F11-7513B6269B44}" type="presOf" srcId="{6B36DA12-DE2A-4CA9-8DA0-0346FE6876F8}" destId="{B762ECE4-8DC2-4FF7-BE11-C13A55EFE6B7}" srcOrd="0" destOrd="0" presId="urn:microsoft.com/office/officeart/2018/2/layout/IconVerticalSolidList"/>
    <dgm:cxn modelId="{EEFADD66-23CA-43C7-B7B1-9A3742E48AC0}" type="presOf" srcId="{D7C868ED-26DA-4434-BE36-1CBC82E51A86}" destId="{4FB6D4D4-D5B9-420C-82D1-94E7A25BC5FA}" srcOrd="0" destOrd="0" presId="urn:microsoft.com/office/officeart/2018/2/layout/IconVerticalSolidList"/>
    <dgm:cxn modelId="{63AB388A-6D41-4FE8-A065-294F466AA0F0}" srcId="{D7C868ED-26DA-4434-BE36-1CBC82E51A86}" destId="{71EB2A14-EA02-44C0-B1FA-70619102DF02}" srcOrd="5" destOrd="0" parTransId="{E7F6117C-D84C-4E5E-9186-56A19F3AB274}" sibTransId="{3ED24FF6-1F87-46E7-95D3-14AAAF0ABC01}"/>
    <dgm:cxn modelId="{3F84E8A7-570D-48B0-905B-01047718C698}" type="presOf" srcId="{71EB2A14-EA02-44C0-B1FA-70619102DF02}" destId="{FD9394E0-95B8-48C2-AD79-326BCF4DB8E8}" srcOrd="0" destOrd="0" presId="urn:microsoft.com/office/officeart/2018/2/layout/IconVerticalSolidList"/>
    <dgm:cxn modelId="{FD2528ED-6BE3-4502-B7F9-3A7DDB2B7687}" type="presOf" srcId="{8AF4DE9A-63EC-439E-9882-5A9F92C71449}" destId="{DD599F56-C696-420E-AF70-2F5A693BFD4E}" srcOrd="0" destOrd="0" presId="urn:microsoft.com/office/officeart/2018/2/layout/IconVerticalSolidList"/>
    <dgm:cxn modelId="{A0FE56EF-12C7-4572-B0EF-409C920C591A}" type="presOf" srcId="{94CC6F8C-DDE7-4A04-8F74-0015B04A8DEE}" destId="{5D1C7563-61A2-4584-B95E-136EAB9BB7ED}" srcOrd="0" destOrd="0" presId="urn:microsoft.com/office/officeart/2018/2/layout/IconVerticalSolidList"/>
    <dgm:cxn modelId="{D896C1F8-8CC8-45C1-BC59-8C5B4C9188AF}" type="presOf" srcId="{5EE61F46-FB04-4539-88CF-2D40A910ECE8}" destId="{660170F9-2123-486E-8FCC-0E8740DF4958}" srcOrd="0" destOrd="0" presId="urn:microsoft.com/office/officeart/2018/2/layout/IconVerticalSolidList"/>
    <dgm:cxn modelId="{D3FC1AFB-C11E-40C6-AEEB-AD34231BC1CA}" srcId="{D7C868ED-26DA-4434-BE36-1CBC82E51A86}" destId="{5EE61F46-FB04-4539-88CF-2D40A910ECE8}" srcOrd="4" destOrd="0" parTransId="{0AAA9ED8-3D15-49CA-9F9E-5B73C619B9A1}" sibTransId="{1B9BB704-6B39-4B62-AD60-7E818C921560}"/>
    <dgm:cxn modelId="{068EAFFD-D74F-41A2-8B06-CC69B48353B2}" srcId="{D7C868ED-26DA-4434-BE36-1CBC82E51A86}" destId="{6B36DA12-DE2A-4CA9-8DA0-0346FE6876F8}" srcOrd="3" destOrd="0" parTransId="{84AB3C90-8C50-49AC-8FD9-CBF1F034BDF7}" sibTransId="{8E17E4B2-09E2-4922-AB50-6424904A41D3}"/>
    <dgm:cxn modelId="{6DA2C1BE-66D5-4C1E-AE4A-5915BB283FB6}" type="presParOf" srcId="{4FB6D4D4-D5B9-420C-82D1-94E7A25BC5FA}" destId="{3B6BA42E-CEDC-42AB-82BE-A801ABF3A8EB}" srcOrd="0" destOrd="0" presId="urn:microsoft.com/office/officeart/2018/2/layout/IconVerticalSolidList"/>
    <dgm:cxn modelId="{E98B5166-6FE8-4754-A753-5C53BBDC0E7A}" type="presParOf" srcId="{3B6BA42E-CEDC-42AB-82BE-A801ABF3A8EB}" destId="{2BEC6B12-74FE-4C80-8C61-EB1190DD947B}" srcOrd="0" destOrd="0" presId="urn:microsoft.com/office/officeart/2018/2/layout/IconVerticalSolidList"/>
    <dgm:cxn modelId="{480DA43A-EF8E-4CBA-B2F7-DE8810EC2DAD}" type="presParOf" srcId="{3B6BA42E-CEDC-42AB-82BE-A801ABF3A8EB}" destId="{EAA51735-B110-4EC2-B957-49FC7CEC8ADB}" srcOrd="1" destOrd="0" presId="urn:microsoft.com/office/officeart/2018/2/layout/IconVerticalSolidList"/>
    <dgm:cxn modelId="{F6C8512F-889B-43A2-B93E-067AD45B1803}" type="presParOf" srcId="{3B6BA42E-CEDC-42AB-82BE-A801ABF3A8EB}" destId="{2376B1B0-D46D-426A-BD14-AFE00501D3BF}" srcOrd="2" destOrd="0" presId="urn:microsoft.com/office/officeart/2018/2/layout/IconVerticalSolidList"/>
    <dgm:cxn modelId="{30C9E189-018C-4F14-9DE3-7D394CDA59B4}" type="presParOf" srcId="{3B6BA42E-CEDC-42AB-82BE-A801ABF3A8EB}" destId="{DD599F56-C696-420E-AF70-2F5A693BFD4E}" srcOrd="3" destOrd="0" presId="urn:microsoft.com/office/officeart/2018/2/layout/IconVerticalSolidList"/>
    <dgm:cxn modelId="{6D07B8BC-C0C5-4EE7-9D31-3D19B3E6B9C9}" type="presParOf" srcId="{4FB6D4D4-D5B9-420C-82D1-94E7A25BC5FA}" destId="{C15853AC-EA13-472F-8CB4-E22B6EA793E0}" srcOrd="1" destOrd="0" presId="urn:microsoft.com/office/officeart/2018/2/layout/IconVerticalSolidList"/>
    <dgm:cxn modelId="{94C1D154-C0CC-49E1-922F-0205020E14A4}" type="presParOf" srcId="{4FB6D4D4-D5B9-420C-82D1-94E7A25BC5FA}" destId="{FC56DB90-6709-430A-80C5-9AFA93575E75}" srcOrd="2" destOrd="0" presId="urn:microsoft.com/office/officeart/2018/2/layout/IconVerticalSolidList"/>
    <dgm:cxn modelId="{FBE1BF46-B564-4BF7-A493-6C0259FD5739}" type="presParOf" srcId="{FC56DB90-6709-430A-80C5-9AFA93575E75}" destId="{51DE92C5-3DEE-4D46-8352-EA2C9F69C963}" srcOrd="0" destOrd="0" presId="urn:microsoft.com/office/officeart/2018/2/layout/IconVerticalSolidList"/>
    <dgm:cxn modelId="{2FA5F8A2-04E7-4F36-A9F8-14B5F395773F}" type="presParOf" srcId="{FC56DB90-6709-430A-80C5-9AFA93575E75}" destId="{E437D9DF-BCDD-4C30-BB97-54B3744E50E0}" srcOrd="1" destOrd="0" presId="urn:microsoft.com/office/officeart/2018/2/layout/IconVerticalSolidList"/>
    <dgm:cxn modelId="{2D12448E-F5E3-4025-B803-82C324C0F839}" type="presParOf" srcId="{FC56DB90-6709-430A-80C5-9AFA93575E75}" destId="{2B6EF9FC-D206-4577-AE49-5F1A0504926E}" srcOrd="2" destOrd="0" presId="urn:microsoft.com/office/officeart/2018/2/layout/IconVerticalSolidList"/>
    <dgm:cxn modelId="{51956607-9D22-4576-BA15-62F289AA4FC1}" type="presParOf" srcId="{FC56DB90-6709-430A-80C5-9AFA93575E75}" destId="{5D1C7563-61A2-4584-B95E-136EAB9BB7ED}" srcOrd="3" destOrd="0" presId="urn:microsoft.com/office/officeart/2018/2/layout/IconVerticalSolidList"/>
    <dgm:cxn modelId="{0CD7D345-E48A-44F7-8001-6910569D4ED7}" type="presParOf" srcId="{4FB6D4D4-D5B9-420C-82D1-94E7A25BC5FA}" destId="{C190C25E-0764-4742-AB3A-E3B5D852ECD9}" srcOrd="3" destOrd="0" presId="urn:microsoft.com/office/officeart/2018/2/layout/IconVerticalSolidList"/>
    <dgm:cxn modelId="{E2325D4D-6077-4B11-9B3E-803FA549E5E2}" type="presParOf" srcId="{4FB6D4D4-D5B9-420C-82D1-94E7A25BC5FA}" destId="{33C11617-7FB0-4739-81E7-661875ECC3A5}" srcOrd="4" destOrd="0" presId="urn:microsoft.com/office/officeart/2018/2/layout/IconVerticalSolidList"/>
    <dgm:cxn modelId="{9FC782FD-E197-4797-85F0-2494BADC93B4}" type="presParOf" srcId="{33C11617-7FB0-4739-81E7-661875ECC3A5}" destId="{16439B5C-1FBF-45FD-8E0B-B6064FB73C73}" srcOrd="0" destOrd="0" presId="urn:microsoft.com/office/officeart/2018/2/layout/IconVerticalSolidList"/>
    <dgm:cxn modelId="{AA97AAC5-A08E-45D0-B4C2-95E86280C4DC}" type="presParOf" srcId="{33C11617-7FB0-4739-81E7-661875ECC3A5}" destId="{56D479D7-D896-4910-8D9F-E7BC99F879C0}" srcOrd="1" destOrd="0" presId="urn:microsoft.com/office/officeart/2018/2/layout/IconVerticalSolidList"/>
    <dgm:cxn modelId="{40DF236F-EC37-4D38-876E-C8CDEFBDC5C5}" type="presParOf" srcId="{33C11617-7FB0-4739-81E7-661875ECC3A5}" destId="{46A84638-BDA6-4E25-B64D-CBC769F23D66}" srcOrd="2" destOrd="0" presId="urn:microsoft.com/office/officeart/2018/2/layout/IconVerticalSolidList"/>
    <dgm:cxn modelId="{B7CD5333-0629-4D30-8737-75A31A65A1BA}" type="presParOf" srcId="{33C11617-7FB0-4739-81E7-661875ECC3A5}" destId="{6C051ABE-3BE2-438E-B6BB-2B6545FD9EBB}" srcOrd="3" destOrd="0" presId="urn:microsoft.com/office/officeart/2018/2/layout/IconVerticalSolidList"/>
    <dgm:cxn modelId="{26DAE91E-DAB4-4935-8C72-66E39EDB4FAD}" type="presParOf" srcId="{4FB6D4D4-D5B9-420C-82D1-94E7A25BC5FA}" destId="{490FA08D-F017-4D5A-B3CF-047B1760FDCD}" srcOrd="5" destOrd="0" presId="urn:microsoft.com/office/officeart/2018/2/layout/IconVerticalSolidList"/>
    <dgm:cxn modelId="{CE27D4EA-45AA-4C3E-A9B5-7B982E05A42B}" type="presParOf" srcId="{4FB6D4D4-D5B9-420C-82D1-94E7A25BC5FA}" destId="{97192A0A-E2C5-4C74-9C1D-040A72DFC9E7}" srcOrd="6" destOrd="0" presId="urn:microsoft.com/office/officeart/2018/2/layout/IconVerticalSolidList"/>
    <dgm:cxn modelId="{E6CB3A3B-AC2F-4305-AB15-B9444D81F52A}" type="presParOf" srcId="{97192A0A-E2C5-4C74-9C1D-040A72DFC9E7}" destId="{D30FB1D8-B55C-4BBA-A396-95F9CF3E611C}" srcOrd="0" destOrd="0" presId="urn:microsoft.com/office/officeart/2018/2/layout/IconVerticalSolidList"/>
    <dgm:cxn modelId="{4E6BEECB-52F7-4E66-93D6-057C570B453E}" type="presParOf" srcId="{97192A0A-E2C5-4C74-9C1D-040A72DFC9E7}" destId="{84C0A412-49E3-48B6-A354-00833B52250A}" srcOrd="1" destOrd="0" presId="urn:microsoft.com/office/officeart/2018/2/layout/IconVerticalSolidList"/>
    <dgm:cxn modelId="{DA9700F3-85D6-49D2-BBE1-7C7F7406CC3D}" type="presParOf" srcId="{97192A0A-E2C5-4C74-9C1D-040A72DFC9E7}" destId="{0140D42F-2724-4658-BC18-F9A699FF0AAE}" srcOrd="2" destOrd="0" presId="urn:microsoft.com/office/officeart/2018/2/layout/IconVerticalSolidList"/>
    <dgm:cxn modelId="{D0BFF3FC-4CFB-4B16-A5C8-DF6F756EA166}" type="presParOf" srcId="{97192A0A-E2C5-4C74-9C1D-040A72DFC9E7}" destId="{B762ECE4-8DC2-4FF7-BE11-C13A55EFE6B7}" srcOrd="3" destOrd="0" presId="urn:microsoft.com/office/officeart/2018/2/layout/IconVerticalSolidList"/>
    <dgm:cxn modelId="{EBF6980D-5C23-4DE9-96DF-42EF6DF4BA23}" type="presParOf" srcId="{4FB6D4D4-D5B9-420C-82D1-94E7A25BC5FA}" destId="{E87D76C2-4428-4485-B33D-CC9361DB5185}" srcOrd="7" destOrd="0" presId="urn:microsoft.com/office/officeart/2018/2/layout/IconVerticalSolidList"/>
    <dgm:cxn modelId="{06284926-7490-43AF-9914-BBFECFF749DF}" type="presParOf" srcId="{4FB6D4D4-D5B9-420C-82D1-94E7A25BC5FA}" destId="{D8B15859-50B4-4354-96ED-71914E67E6B4}" srcOrd="8" destOrd="0" presId="urn:microsoft.com/office/officeart/2018/2/layout/IconVerticalSolidList"/>
    <dgm:cxn modelId="{89A3C267-6A09-4F0B-B42D-EC37C67CF27D}" type="presParOf" srcId="{D8B15859-50B4-4354-96ED-71914E67E6B4}" destId="{6C586472-078B-48CC-A8D4-D6E52CF82E8B}" srcOrd="0" destOrd="0" presId="urn:microsoft.com/office/officeart/2018/2/layout/IconVerticalSolidList"/>
    <dgm:cxn modelId="{E1235223-BDDC-4C02-AB0C-835D0372677A}" type="presParOf" srcId="{D8B15859-50B4-4354-96ED-71914E67E6B4}" destId="{5B510EB6-8C74-4938-A390-BD431DA63E45}" srcOrd="1" destOrd="0" presId="urn:microsoft.com/office/officeart/2018/2/layout/IconVerticalSolidList"/>
    <dgm:cxn modelId="{7CC3B893-38FD-4594-8630-3ECFF212E088}" type="presParOf" srcId="{D8B15859-50B4-4354-96ED-71914E67E6B4}" destId="{E2179004-F46D-49BA-8583-BD74D78C825B}" srcOrd="2" destOrd="0" presId="urn:microsoft.com/office/officeart/2018/2/layout/IconVerticalSolidList"/>
    <dgm:cxn modelId="{15FA896C-D40D-4CFF-95EE-9456F43D6E4F}" type="presParOf" srcId="{D8B15859-50B4-4354-96ED-71914E67E6B4}" destId="{660170F9-2123-486E-8FCC-0E8740DF4958}" srcOrd="3" destOrd="0" presId="urn:microsoft.com/office/officeart/2018/2/layout/IconVerticalSolidList"/>
    <dgm:cxn modelId="{6B5DADE0-852B-4AB9-B3DF-EE0D5F2017F9}" type="presParOf" srcId="{4FB6D4D4-D5B9-420C-82D1-94E7A25BC5FA}" destId="{DB179FF7-6ED1-4C6A-8127-E6FE63363199}" srcOrd="9" destOrd="0" presId="urn:microsoft.com/office/officeart/2018/2/layout/IconVerticalSolidList"/>
    <dgm:cxn modelId="{B8AF43BD-3660-465D-B14E-BAE543A8BCCE}" type="presParOf" srcId="{4FB6D4D4-D5B9-420C-82D1-94E7A25BC5FA}" destId="{6FA2E1FC-FDBD-40EF-9DA6-CC139816D075}" srcOrd="10" destOrd="0" presId="urn:microsoft.com/office/officeart/2018/2/layout/IconVerticalSolidList"/>
    <dgm:cxn modelId="{176DC9D9-34BA-4BAD-AC6B-D923931C80EA}" type="presParOf" srcId="{6FA2E1FC-FDBD-40EF-9DA6-CC139816D075}" destId="{7D765F1B-04CD-4F4F-A15B-33C6D3E24B43}" srcOrd="0" destOrd="0" presId="urn:microsoft.com/office/officeart/2018/2/layout/IconVerticalSolidList"/>
    <dgm:cxn modelId="{109E5779-9C24-4BEC-BC7B-197973D3A075}" type="presParOf" srcId="{6FA2E1FC-FDBD-40EF-9DA6-CC139816D075}" destId="{FDFF1736-F1D7-4BC1-9756-6D5E81122285}" srcOrd="1" destOrd="0" presId="urn:microsoft.com/office/officeart/2018/2/layout/IconVerticalSolidList"/>
    <dgm:cxn modelId="{ED37E73D-F841-4614-91BC-3A61E671C8A2}" type="presParOf" srcId="{6FA2E1FC-FDBD-40EF-9DA6-CC139816D075}" destId="{640A374C-6794-48F8-84F1-9968ACF2CFEA}" srcOrd="2" destOrd="0" presId="urn:microsoft.com/office/officeart/2018/2/layout/IconVerticalSolidList"/>
    <dgm:cxn modelId="{94842584-8BF4-41AB-8CF9-2FC08B2AD3FF}" type="presParOf" srcId="{6FA2E1FC-FDBD-40EF-9DA6-CC139816D075}" destId="{FD9394E0-95B8-48C2-AD79-326BCF4DB8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2A3AC3-EB90-4331-B704-C23E3872F51D}" type="doc">
      <dgm:prSet loTypeId="urn:microsoft.com/office/officeart/2005/8/layout/arrow3" loCatId="hierarchy" qsTypeId="urn:microsoft.com/office/officeart/2005/8/quickstyle/simple1" qsCatId="simple" csTypeId="urn:microsoft.com/office/officeart/2005/8/colors/accent1_2" csCatId="accent1" phldr="1"/>
      <dgm:spPr/>
      <dgm:t>
        <a:bodyPr/>
        <a:lstStyle/>
        <a:p>
          <a:endParaRPr lang="en-US"/>
        </a:p>
      </dgm:t>
    </dgm:pt>
    <dgm:pt modelId="{EA0C43D9-C0C8-4B96-B0B9-75FB7B074EDD}">
      <dgm:prSet custT="1"/>
      <dgm:spPr/>
      <dgm:t>
        <a:bodyPr/>
        <a:lstStyle/>
        <a:p>
          <a:r>
            <a:rPr lang="en-US" sz="2400">
              <a:latin typeface="Arial" panose="020B0604020202020204" pitchFamily="34" charset="0"/>
              <a:cs typeface="Arial" panose="020B0604020202020204" pitchFamily="34" charset="0"/>
            </a:rPr>
            <a:t>Power, or lack thereof, has a notable impact on health</a:t>
          </a:r>
        </a:p>
      </dgm:t>
    </dgm:pt>
    <dgm:pt modelId="{70ADE9E3-A21E-4A30-9DF1-AAD223632C1A}" type="parTrans" cxnId="{054D8562-1F65-4CD3-83D7-2D980AD6E2B3}">
      <dgm:prSet/>
      <dgm:spPr/>
      <dgm:t>
        <a:bodyPr/>
        <a:lstStyle/>
        <a:p>
          <a:endParaRPr lang="en-US" sz="2800">
            <a:latin typeface="Arial" panose="020B0604020202020204" pitchFamily="34" charset="0"/>
            <a:cs typeface="Arial" panose="020B0604020202020204" pitchFamily="34" charset="0"/>
          </a:endParaRPr>
        </a:p>
      </dgm:t>
    </dgm:pt>
    <dgm:pt modelId="{B7CBC09C-E1D0-43DF-B8D4-8061D0C41A96}" type="sibTrans" cxnId="{054D8562-1F65-4CD3-83D7-2D980AD6E2B3}">
      <dgm:prSet/>
      <dgm:spPr/>
      <dgm:t>
        <a:bodyPr/>
        <a:lstStyle/>
        <a:p>
          <a:endParaRPr lang="en-US" sz="2800">
            <a:latin typeface="Arial" panose="020B0604020202020204" pitchFamily="34" charset="0"/>
            <a:cs typeface="Arial" panose="020B0604020202020204" pitchFamily="34" charset="0"/>
          </a:endParaRPr>
        </a:p>
      </dgm:t>
    </dgm:pt>
    <dgm:pt modelId="{46D671FC-8202-43D4-9003-62E4929270E7}">
      <dgm:prSet custT="1"/>
      <dgm:spPr/>
      <dgm:t>
        <a:bodyPr/>
        <a:lstStyle/>
        <a:p>
          <a:r>
            <a:rPr lang="en-US" sz="2400">
              <a:latin typeface="Arial" panose="020B0604020202020204" pitchFamily="34" charset="0"/>
              <a:cs typeface="Arial" panose="020B0604020202020204" pitchFamily="34" charset="0"/>
            </a:rPr>
            <a:t>Power structures are socially and historically perpetuated</a:t>
          </a:r>
        </a:p>
      </dgm:t>
    </dgm:pt>
    <dgm:pt modelId="{63C4E40B-D52B-497D-9281-8A2E80E0D91D}" type="parTrans" cxnId="{DC080FD1-24E2-4160-BA0A-311F564C567D}">
      <dgm:prSet/>
      <dgm:spPr/>
      <dgm:t>
        <a:bodyPr/>
        <a:lstStyle/>
        <a:p>
          <a:endParaRPr lang="en-US" sz="2800">
            <a:latin typeface="Arial" panose="020B0604020202020204" pitchFamily="34" charset="0"/>
            <a:cs typeface="Arial" panose="020B0604020202020204" pitchFamily="34" charset="0"/>
          </a:endParaRPr>
        </a:p>
      </dgm:t>
    </dgm:pt>
    <dgm:pt modelId="{09FF50D6-E5EC-4E49-8976-BE3751EA3BF9}" type="sibTrans" cxnId="{DC080FD1-24E2-4160-BA0A-311F564C567D}">
      <dgm:prSet/>
      <dgm:spPr/>
      <dgm:t>
        <a:bodyPr/>
        <a:lstStyle/>
        <a:p>
          <a:endParaRPr lang="en-US" sz="2800">
            <a:latin typeface="Arial" panose="020B0604020202020204" pitchFamily="34" charset="0"/>
            <a:cs typeface="Arial" panose="020B0604020202020204" pitchFamily="34" charset="0"/>
          </a:endParaRPr>
        </a:p>
      </dgm:t>
    </dgm:pt>
    <dgm:pt modelId="{9DF2A045-53E6-AC4A-970A-52154AC5C59B}" type="pres">
      <dgm:prSet presAssocID="{552A3AC3-EB90-4331-B704-C23E3872F51D}" presName="compositeShape" presStyleCnt="0">
        <dgm:presLayoutVars>
          <dgm:chMax val="2"/>
          <dgm:dir/>
          <dgm:resizeHandles val="exact"/>
        </dgm:presLayoutVars>
      </dgm:prSet>
      <dgm:spPr/>
    </dgm:pt>
    <dgm:pt modelId="{BFAFE24D-6617-1B49-AD1E-8F2651D02DB5}" type="pres">
      <dgm:prSet presAssocID="{552A3AC3-EB90-4331-B704-C23E3872F51D}" presName="divider" presStyleLbl="fgShp" presStyleIdx="0" presStyleCnt="1"/>
      <dgm:spPr>
        <a:solidFill>
          <a:schemeClr val="accent2">
            <a:lumMod val="40000"/>
            <a:lumOff val="60000"/>
          </a:schemeClr>
        </a:solidFill>
      </dgm:spPr>
    </dgm:pt>
    <dgm:pt modelId="{E3486DEE-4935-B94B-BE6A-C35621CCEA6F}" type="pres">
      <dgm:prSet presAssocID="{EA0C43D9-C0C8-4B96-B0B9-75FB7B074EDD}" presName="downArrow" presStyleLbl="node1" presStyleIdx="0" presStyleCnt="2"/>
      <dgm:spPr>
        <a:solidFill>
          <a:schemeClr val="accent2"/>
        </a:solidFill>
      </dgm:spPr>
    </dgm:pt>
    <dgm:pt modelId="{82649817-9F37-564C-A825-BC2BCA7D5B88}" type="pres">
      <dgm:prSet presAssocID="{EA0C43D9-C0C8-4B96-B0B9-75FB7B074EDD}" presName="downArrowText" presStyleLbl="revTx" presStyleIdx="0" presStyleCnt="2" custScaleX="192726">
        <dgm:presLayoutVars>
          <dgm:bulletEnabled val="1"/>
        </dgm:presLayoutVars>
      </dgm:prSet>
      <dgm:spPr/>
    </dgm:pt>
    <dgm:pt modelId="{73EB18B7-F9FE-FC4B-81C4-A549977A17AA}" type="pres">
      <dgm:prSet presAssocID="{46D671FC-8202-43D4-9003-62E4929270E7}" presName="upArrow" presStyleLbl="node1" presStyleIdx="1" presStyleCnt="2"/>
      <dgm:spPr>
        <a:solidFill>
          <a:schemeClr val="accent2"/>
        </a:solidFill>
      </dgm:spPr>
    </dgm:pt>
    <dgm:pt modelId="{311B63BF-2BFE-234C-AE0B-16EA4B0A2562}" type="pres">
      <dgm:prSet presAssocID="{46D671FC-8202-43D4-9003-62E4929270E7}" presName="upArrowText" presStyleLbl="revTx" presStyleIdx="1" presStyleCnt="2" custScaleX="198051">
        <dgm:presLayoutVars>
          <dgm:bulletEnabled val="1"/>
        </dgm:presLayoutVars>
      </dgm:prSet>
      <dgm:spPr/>
    </dgm:pt>
  </dgm:ptLst>
  <dgm:cxnLst>
    <dgm:cxn modelId="{219AA71B-83A5-204F-9FF0-6C3F7CA6BE24}" type="presOf" srcId="{552A3AC3-EB90-4331-B704-C23E3872F51D}" destId="{9DF2A045-53E6-AC4A-970A-52154AC5C59B}" srcOrd="0" destOrd="0" presId="urn:microsoft.com/office/officeart/2005/8/layout/arrow3"/>
    <dgm:cxn modelId="{D2B1D643-6AA1-6A49-B589-408EAE7BB7B3}" type="presOf" srcId="{46D671FC-8202-43D4-9003-62E4929270E7}" destId="{311B63BF-2BFE-234C-AE0B-16EA4B0A2562}" srcOrd="0" destOrd="0" presId="urn:microsoft.com/office/officeart/2005/8/layout/arrow3"/>
    <dgm:cxn modelId="{054D8562-1F65-4CD3-83D7-2D980AD6E2B3}" srcId="{552A3AC3-EB90-4331-B704-C23E3872F51D}" destId="{EA0C43D9-C0C8-4B96-B0B9-75FB7B074EDD}" srcOrd="0" destOrd="0" parTransId="{70ADE9E3-A21E-4A30-9DF1-AAD223632C1A}" sibTransId="{B7CBC09C-E1D0-43DF-B8D4-8061D0C41A96}"/>
    <dgm:cxn modelId="{16B629A3-571A-7047-B2BC-9CCE2117DE9D}" type="presOf" srcId="{EA0C43D9-C0C8-4B96-B0B9-75FB7B074EDD}" destId="{82649817-9F37-564C-A825-BC2BCA7D5B88}" srcOrd="0" destOrd="0" presId="urn:microsoft.com/office/officeart/2005/8/layout/arrow3"/>
    <dgm:cxn modelId="{DC080FD1-24E2-4160-BA0A-311F564C567D}" srcId="{552A3AC3-EB90-4331-B704-C23E3872F51D}" destId="{46D671FC-8202-43D4-9003-62E4929270E7}" srcOrd="1" destOrd="0" parTransId="{63C4E40B-D52B-497D-9281-8A2E80E0D91D}" sibTransId="{09FF50D6-E5EC-4E49-8976-BE3751EA3BF9}"/>
    <dgm:cxn modelId="{82DE0315-DC3E-8D41-A81C-08B98EA76032}" type="presParOf" srcId="{9DF2A045-53E6-AC4A-970A-52154AC5C59B}" destId="{BFAFE24D-6617-1B49-AD1E-8F2651D02DB5}" srcOrd="0" destOrd="0" presId="urn:microsoft.com/office/officeart/2005/8/layout/arrow3"/>
    <dgm:cxn modelId="{3614423B-C3B3-9149-A2FA-DB56D24C11D6}" type="presParOf" srcId="{9DF2A045-53E6-AC4A-970A-52154AC5C59B}" destId="{E3486DEE-4935-B94B-BE6A-C35621CCEA6F}" srcOrd="1" destOrd="0" presId="urn:microsoft.com/office/officeart/2005/8/layout/arrow3"/>
    <dgm:cxn modelId="{0003D4F3-C7D9-F04F-9334-1A2035FCAC3F}" type="presParOf" srcId="{9DF2A045-53E6-AC4A-970A-52154AC5C59B}" destId="{82649817-9F37-564C-A825-BC2BCA7D5B88}" srcOrd="2" destOrd="0" presId="urn:microsoft.com/office/officeart/2005/8/layout/arrow3"/>
    <dgm:cxn modelId="{071946C4-8686-104D-A51E-2FC70CC0098C}" type="presParOf" srcId="{9DF2A045-53E6-AC4A-970A-52154AC5C59B}" destId="{73EB18B7-F9FE-FC4B-81C4-A549977A17AA}" srcOrd="3" destOrd="0" presId="urn:microsoft.com/office/officeart/2005/8/layout/arrow3"/>
    <dgm:cxn modelId="{964A5E07-CDD4-2A49-B368-0BA492219FB6}" type="presParOf" srcId="{9DF2A045-53E6-AC4A-970A-52154AC5C59B}" destId="{311B63BF-2BFE-234C-AE0B-16EA4B0A2562}"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095E8C-F659-416D-9317-AF6C6E000FB0}" type="doc">
      <dgm:prSet loTypeId="urn:microsoft.com/office/officeart/2005/8/layout/default" loCatId="hierarchy" qsTypeId="urn:microsoft.com/office/officeart/2005/8/quickstyle/simple1" qsCatId="simple" csTypeId="urn:microsoft.com/office/officeart/2005/8/colors/accent1_2" csCatId="accent1" phldr="1"/>
      <dgm:spPr/>
      <dgm:t>
        <a:bodyPr/>
        <a:lstStyle/>
        <a:p>
          <a:endParaRPr lang="en-US"/>
        </a:p>
      </dgm:t>
    </dgm:pt>
    <dgm:pt modelId="{FF91C593-77A5-425D-90ED-D517EC07A9E3}">
      <dgm:prSet custT="1"/>
      <dgm:spPr>
        <a:noFill/>
        <a:ln w="57150">
          <a:solidFill>
            <a:schemeClr val="accent2"/>
          </a:solidFill>
        </a:ln>
      </dgm:spPr>
      <dgm:t>
        <a:bodyPr/>
        <a:lstStyle/>
        <a:p>
          <a:r>
            <a:rPr lang="en-US" sz="3200" b="0" i="0">
              <a:solidFill>
                <a:schemeClr val="tx1"/>
              </a:solidFill>
              <a:latin typeface="Helvetica Neue Light" panose="02000403000000020004" pitchFamily="2" charset="0"/>
              <a:ea typeface="Helvetica Neue Light" panose="02000403000000020004" pitchFamily="2" charset="0"/>
            </a:rPr>
            <a:t>How were you socialized around health?</a:t>
          </a:r>
        </a:p>
      </dgm:t>
    </dgm:pt>
    <dgm:pt modelId="{100753A7-1F91-4FBF-826B-88ACD755CDB3}" type="parTrans" cxnId="{D6642067-9AB2-445F-960B-EB17A20989E9}">
      <dgm:prSet/>
      <dgm:spPr/>
      <dgm:t>
        <a:bodyPr/>
        <a:lstStyle/>
        <a:p>
          <a:endParaRPr lang="en-US"/>
        </a:p>
      </dgm:t>
    </dgm:pt>
    <dgm:pt modelId="{8431B2AA-D2DE-4035-A05C-6B6B0821E17A}" type="sibTrans" cxnId="{D6642067-9AB2-445F-960B-EB17A20989E9}">
      <dgm:prSet/>
      <dgm:spPr/>
      <dgm:t>
        <a:bodyPr/>
        <a:lstStyle/>
        <a:p>
          <a:endParaRPr lang="en-US"/>
        </a:p>
      </dgm:t>
    </dgm:pt>
    <dgm:pt modelId="{9A284E27-0EFF-4353-9300-90C1256E631D}">
      <dgm:prSet custT="1"/>
      <dgm:spPr>
        <a:noFill/>
        <a:ln w="57150">
          <a:solidFill>
            <a:schemeClr val="accent2"/>
          </a:solidFill>
        </a:ln>
      </dgm:spPr>
      <dgm:t>
        <a:bodyPr/>
        <a:lstStyle/>
        <a:p>
          <a:r>
            <a:rPr lang="en-US" sz="2800" b="0" i="0">
              <a:solidFill>
                <a:schemeClr val="tx1"/>
              </a:solidFill>
              <a:latin typeface="Helvetica Neue Light" panose="02000403000000020004" pitchFamily="2" charset="0"/>
              <a:ea typeface="Helvetica Neue Light" panose="02000403000000020004" pitchFamily="2" charset="0"/>
            </a:rPr>
            <a:t>How were you socialized around people / communities / systems from higher or lower income countries than yours?</a:t>
          </a:r>
        </a:p>
      </dgm:t>
    </dgm:pt>
    <dgm:pt modelId="{55B5B7B1-F502-4AB4-9014-437158620537}" type="parTrans" cxnId="{65ECCDDA-11BE-44C3-B63E-15E40F65C010}">
      <dgm:prSet/>
      <dgm:spPr/>
      <dgm:t>
        <a:bodyPr/>
        <a:lstStyle/>
        <a:p>
          <a:endParaRPr lang="en-US"/>
        </a:p>
      </dgm:t>
    </dgm:pt>
    <dgm:pt modelId="{AA1D6275-921D-49CE-8D8A-47AC2E9BA548}" type="sibTrans" cxnId="{65ECCDDA-11BE-44C3-B63E-15E40F65C010}">
      <dgm:prSet/>
      <dgm:spPr/>
      <dgm:t>
        <a:bodyPr/>
        <a:lstStyle/>
        <a:p>
          <a:endParaRPr lang="en-US"/>
        </a:p>
      </dgm:t>
    </dgm:pt>
    <dgm:pt modelId="{918DC6AE-77BB-584D-A499-65FEAA58CF6B}" type="pres">
      <dgm:prSet presAssocID="{DE095E8C-F659-416D-9317-AF6C6E000FB0}" presName="diagram" presStyleCnt="0">
        <dgm:presLayoutVars>
          <dgm:dir/>
          <dgm:resizeHandles val="exact"/>
        </dgm:presLayoutVars>
      </dgm:prSet>
      <dgm:spPr/>
    </dgm:pt>
    <dgm:pt modelId="{D0D2F011-8EBD-F948-A123-2BEA34F5D798}" type="pres">
      <dgm:prSet presAssocID="{FF91C593-77A5-425D-90ED-D517EC07A9E3}" presName="node" presStyleLbl="node1" presStyleIdx="0" presStyleCnt="2">
        <dgm:presLayoutVars>
          <dgm:bulletEnabled val="1"/>
        </dgm:presLayoutVars>
      </dgm:prSet>
      <dgm:spPr/>
    </dgm:pt>
    <dgm:pt modelId="{C2CA1506-CDEF-0541-8B21-D4B7709BAA29}" type="pres">
      <dgm:prSet presAssocID="{8431B2AA-D2DE-4035-A05C-6B6B0821E17A}" presName="sibTrans" presStyleCnt="0"/>
      <dgm:spPr/>
    </dgm:pt>
    <dgm:pt modelId="{7BCFF4E7-F2C9-1F4B-8C9A-84A8D7F6451C}" type="pres">
      <dgm:prSet presAssocID="{9A284E27-0EFF-4353-9300-90C1256E631D}" presName="node" presStyleLbl="node1" presStyleIdx="1" presStyleCnt="2">
        <dgm:presLayoutVars>
          <dgm:bulletEnabled val="1"/>
        </dgm:presLayoutVars>
      </dgm:prSet>
      <dgm:spPr/>
    </dgm:pt>
  </dgm:ptLst>
  <dgm:cxnLst>
    <dgm:cxn modelId="{21B23D4E-EEA7-3742-B9C0-2FA6D6E5FA16}" type="presOf" srcId="{FF91C593-77A5-425D-90ED-D517EC07A9E3}" destId="{D0D2F011-8EBD-F948-A123-2BEA34F5D798}" srcOrd="0" destOrd="0" presId="urn:microsoft.com/office/officeart/2005/8/layout/default"/>
    <dgm:cxn modelId="{D6642067-9AB2-445F-960B-EB17A20989E9}" srcId="{DE095E8C-F659-416D-9317-AF6C6E000FB0}" destId="{FF91C593-77A5-425D-90ED-D517EC07A9E3}" srcOrd="0" destOrd="0" parTransId="{100753A7-1F91-4FBF-826B-88ACD755CDB3}" sibTransId="{8431B2AA-D2DE-4035-A05C-6B6B0821E17A}"/>
    <dgm:cxn modelId="{A9836A80-3F00-C142-9ABC-04FB4DC7B107}" type="presOf" srcId="{DE095E8C-F659-416D-9317-AF6C6E000FB0}" destId="{918DC6AE-77BB-584D-A499-65FEAA58CF6B}" srcOrd="0" destOrd="0" presId="urn:microsoft.com/office/officeart/2005/8/layout/default"/>
    <dgm:cxn modelId="{3C2846D7-1CB0-A74A-83AF-127416F43339}" type="presOf" srcId="{9A284E27-0EFF-4353-9300-90C1256E631D}" destId="{7BCFF4E7-F2C9-1F4B-8C9A-84A8D7F6451C}" srcOrd="0" destOrd="0" presId="urn:microsoft.com/office/officeart/2005/8/layout/default"/>
    <dgm:cxn modelId="{65ECCDDA-11BE-44C3-B63E-15E40F65C010}" srcId="{DE095E8C-F659-416D-9317-AF6C6E000FB0}" destId="{9A284E27-0EFF-4353-9300-90C1256E631D}" srcOrd="1" destOrd="0" parTransId="{55B5B7B1-F502-4AB4-9014-437158620537}" sibTransId="{AA1D6275-921D-49CE-8D8A-47AC2E9BA548}"/>
    <dgm:cxn modelId="{BFCFCC68-12F5-5F47-9C81-B401AFA50C26}" type="presParOf" srcId="{918DC6AE-77BB-584D-A499-65FEAA58CF6B}" destId="{D0D2F011-8EBD-F948-A123-2BEA34F5D798}" srcOrd="0" destOrd="0" presId="urn:microsoft.com/office/officeart/2005/8/layout/default"/>
    <dgm:cxn modelId="{59DA1296-13A3-A04F-8918-6994F57B9FF4}" type="presParOf" srcId="{918DC6AE-77BB-584D-A499-65FEAA58CF6B}" destId="{C2CA1506-CDEF-0541-8B21-D4B7709BAA29}" srcOrd="1" destOrd="0" presId="urn:microsoft.com/office/officeart/2005/8/layout/default"/>
    <dgm:cxn modelId="{EE138DB9-CFE7-E24B-B674-6E04EC4BA825}" type="presParOf" srcId="{918DC6AE-77BB-584D-A499-65FEAA58CF6B}" destId="{7BCFF4E7-F2C9-1F4B-8C9A-84A8D7F6451C}"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37B8C4-B4A4-406C-AE33-DA6572E60C20}"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8E15CC0-BE59-4539-866B-3EAE62F9AE9C}">
      <dgm:prSet custT="1"/>
      <dgm:spPr/>
      <dgm:t>
        <a:bodyPr/>
        <a:lstStyle/>
        <a:p>
          <a:pPr>
            <a:lnSpc>
              <a:spcPct val="100000"/>
            </a:lnSpc>
          </a:pPr>
          <a:r>
            <a:rPr lang="en-US" sz="2400">
              <a:latin typeface="Arial" panose="020B0604020202020204" pitchFamily="34" charset="0"/>
              <a:cs typeface="Arial" panose="020B0604020202020204" pitchFamily="34" charset="0"/>
            </a:rPr>
            <a:t>May influence information and resources that are offered</a:t>
          </a:r>
        </a:p>
      </dgm:t>
    </dgm:pt>
    <dgm:pt modelId="{E6889C21-A39E-4B6D-8922-34FC9779D025}" type="parTrans" cxnId="{3A5AA2E8-E5F3-4E53-BD67-7E9FBF2DDE9D}">
      <dgm:prSet/>
      <dgm:spPr/>
      <dgm:t>
        <a:bodyPr/>
        <a:lstStyle/>
        <a:p>
          <a:endParaRPr lang="en-US" sz="2400">
            <a:latin typeface="Arial" panose="020B0604020202020204" pitchFamily="34" charset="0"/>
            <a:cs typeface="Arial" panose="020B0604020202020204" pitchFamily="34" charset="0"/>
          </a:endParaRPr>
        </a:p>
      </dgm:t>
    </dgm:pt>
    <dgm:pt modelId="{127F0A5E-A632-4610-A02F-03B4468E8F16}" type="sibTrans" cxnId="{3A5AA2E8-E5F3-4E53-BD67-7E9FBF2DDE9D}">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F590DDFC-E201-49B7-97B3-73C7EF8F9D02}">
      <dgm:prSet custT="1"/>
      <dgm:spPr/>
      <dgm:t>
        <a:bodyPr/>
        <a:lstStyle/>
        <a:p>
          <a:pPr>
            <a:lnSpc>
              <a:spcPct val="100000"/>
            </a:lnSpc>
          </a:pPr>
          <a:r>
            <a:rPr lang="en-US" sz="2400">
              <a:latin typeface="Arial" panose="020B0604020202020204" pitchFamily="34" charset="0"/>
              <a:cs typeface="Arial" panose="020B0604020202020204" pitchFamily="34" charset="0"/>
            </a:rPr>
            <a:t>Verbal/nonverbal communication</a:t>
          </a:r>
        </a:p>
      </dgm:t>
    </dgm:pt>
    <dgm:pt modelId="{E2476CC9-3110-44DA-A791-FE8994C324A3}" type="parTrans" cxnId="{7B28187C-441A-4130-BFD6-911799FC9992}">
      <dgm:prSet/>
      <dgm:spPr/>
      <dgm:t>
        <a:bodyPr/>
        <a:lstStyle/>
        <a:p>
          <a:endParaRPr lang="en-US" sz="2400">
            <a:latin typeface="Arial" panose="020B0604020202020204" pitchFamily="34" charset="0"/>
            <a:cs typeface="Arial" panose="020B0604020202020204" pitchFamily="34" charset="0"/>
          </a:endParaRPr>
        </a:p>
      </dgm:t>
    </dgm:pt>
    <dgm:pt modelId="{88D3F13F-1EF7-4D2C-BF31-714B5D482F4C}" type="sibTrans" cxnId="{7B28187C-441A-4130-BFD6-911799FC9992}">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D7FA5DA2-6771-44FB-A7A8-3519F8520289}">
      <dgm:prSet custT="1"/>
      <dgm:spPr/>
      <dgm:t>
        <a:bodyPr/>
        <a:lstStyle/>
        <a:p>
          <a:pPr>
            <a:lnSpc>
              <a:spcPct val="100000"/>
            </a:lnSpc>
          </a:pPr>
          <a:r>
            <a:rPr lang="en-US" sz="2400">
              <a:latin typeface="Arial" panose="020B0604020202020204" pitchFamily="34" charset="0"/>
              <a:cs typeface="Arial" panose="020B0604020202020204" pitchFamily="34" charset="0"/>
            </a:rPr>
            <a:t>Building rapport</a:t>
          </a:r>
        </a:p>
      </dgm:t>
    </dgm:pt>
    <dgm:pt modelId="{BA4DA1A4-2E7B-4353-9072-91717451D424}" type="parTrans" cxnId="{7F614355-7DFC-45A8-8AF2-C2589C068F8A}">
      <dgm:prSet/>
      <dgm:spPr/>
      <dgm:t>
        <a:bodyPr/>
        <a:lstStyle/>
        <a:p>
          <a:endParaRPr lang="en-US" sz="2400">
            <a:latin typeface="Arial" panose="020B0604020202020204" pitchFamily="34" charset="0"/>
            <a:cs typeface="Arial" panose="020B0604020202020204" pitchFamily="34" charset="0"/>
          </a:endParaRPr>
        </a:p>
      </dgm:t>
    </dgm:pt>
    <dgm:pt modelId="{4C9AB922-91AF-461E-9263-9A818B8CF6EB}" type="sibTrans" cxnId="{7F614355-7DFC-45A8-8AF2-C2589C068F8A}">
      <dgm:prSet/>
      <dgm:spPr/>
      <dgm:t>
        <a:bodyPr/>
        <a:lstStyle/>
        <a:p>
          <a:pPr>
            <a:lnSpc>
              <a:spcPct val="100000"/>
            </a:lnSpc>
          </a:pPr>
          <a:endParaRPr lang="en-US" sz="2400">
            <a:latin typeface="Arial" panose="020B0604020202020204" pitchFamily="34" charset="0"/>
            <a:cs typeface="Arial" panose="020B0604020202020204" pitchFamily="34" charset="0"/>
          </a:endParaRPr>
        </a:p>
      </dgm:t>
    </dgm:pt>
    <dgm:pt modelId="{74713C32-6E6B-4784-9956-275349B0B0E6}">
      <dgm:prSet custT="1"/>
      <dgm:spPr/>
      <dgm:t>
        <a:bodyPr/>
        <a:lstStyle/>
        <a:p>
          <a:pPr>
            <a:lnSpc>
              <a:spcPct val="100000"/>
            </a:lnSpc>
          </a:pPr>
          <a:r>
            <a:rPr lang="en-US" sz="2400">
              <a:latin typeface="Arial" panose="020B0604020202020204" pitchFamily="34" charset="0"/>
              <a:cs typeface="Arial" panose="020B0604020202020204" pitchFamily="34" charset="0"/>
            </a:rPr>
            <a:t>Resistance to recommendations and bidirectional learning</a:t>
          </a:r>
        </a:p>
      </dgm:t>
    </dgm:pt>
    <dgm:pt modelId="{9C50A201-B5AD-4E2E-9B5E-C83F98B2CA93}" type="parTrans" cxnId="{E8A95DC2-5571-4A3B-841C-ADC56118C271}">
      <dgm:prSet/>
      <dgm:spPr/>
      <dgm:t>
        <a:bodyPr/>
        <a:lstStyle/>
        <a:p>
          <a:endParaRPr lang="en-US" sz="2400">
            <a:latin typeface="Arial" panose="020B0604020202020204" pitchFamily="34" charset="0"/>
            <a:cs typeface="Arial" panose="020B0604020202020204" pitchFamily="34" charset="0"/>
          </a:endParaRPr>
        </a:p>
      </dgm:t>
    </dgm:pt>
    <dgm:pt modelId="{37DA8D93-F32C-4FA1-8BD8-D7FB58F394A7}" type="sibTrans" cxnId="{E8A95DC2-5571-4A3B-841C-ADC56118C271}">
      <dgm:prSet/>
      <dgm:spPr/>
      <dgm:t>
        <a:bodyPr/>
        <a:lstStyle/>
        <a:p>
          <a:endParaRPr lang="en-US" sz="2400">
            <a:latin typeface="Arial" panose="020B0604020202020204" pitchFamily="34" charset="0"/>
            <a:cs typeface="Arial" panose="020B0604020202020204" pitchFamily="34" charset="0"/>
          </a:endParaRPr>
        </a:p>
      </dgm:t>
    </dgm:pt>
    <dgm:pt modelId="{1D9F107E-2B2F-4136-9816-53FE5E0C9A3F}" type="pres">
      <dgm:prSet presAssocID="{7A37B8C4-B4A4-406C-AE33-DA6572E60C20}" presName="root" presStyleCnt="0">
        <dgm:presLayoutVars>
          <dgm:dir/>
          <dgm:resizeHandles val="exact"/>
        </dgm:presLayoutVars>
      </dgm:prSet>
      <dgm:spPr/>
    </dgm:pt>
    <dgm:pt modelId="{720091FD-06D8-400F-B4F9-A795AB54820D}" type="pres">
      <dgm:prSet presAssocID="{7A37B8C4-B4A4-406C-AE33-DA6572E60C20}" presName="container" presStyleCnt="0">
        <dgm:presLayoutVars>
          <dgm:dir/>
          <dgm:resizeHandles val="exact"/>
        </dgm:presLayoutVars>
      </dgm:prSet>
      <dgm:spPr/>
    </dgm:pt>
    <dgm:pt modelId="{48B9CE06-3CB6-4314-91DD-8183527A4866}" type="pres">
      <dgm:prSet presAssocID="{08E15CC0-BE59-4539-866B-3EAE62F9AE9C}" presName="compNode" presStyleCnt="0"/>
      <dgm:spPr/>
    </dgm:pt>
    <dgm:pt modelId="{1A4903F2-F859-4C4D-A934-A2F3A119058F}" type="pres">
      <dgm:prSet presAssocID="{08E15CC0-BE59-4539-866B-3EAE62F9AE9C}" presName="iconBgRect" presStyleLbl="bgShp" presStyleIdx="0" presStyleCnt="4"/>
      <dgm:spPr/>
    </dgm:pt>
    <dgm:pt modelId="{CCD1EE7B-90DE-4132-B7E9-7A38DAA90BCD}" type="pres">
      <dgm:prSet presAssocID="{08E15CC0-BE59-4539-866B-3EAE62F9AE9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876B891-007D-4A10-89C9-8055DB4DDD1B}" type="pres">
      <dgm:prSet presAssocID="{08E15CC0-BE59-4539-866B-3EAE62F9AE9C}" presName="spaceRect" presStyleCnt="0"/>
      <dgm:spPr/>
    </dgm:pt>
    <dgm:pt modelId="{AE075B91-8E96-4688-8DE4-1F0EB0AA44CF}" type="pres">
      <dgm:prSet presAssocID="{08E15CC0-BE59-4539-866B-3EAE62F9AE9C}" presName="textRect" presStyleLbl="revTx" presStyleIdx="0" presStyleCnt="4">
        <dgm:presLayoutVars>
          <dgm:chMax val="1"/>
          <dgm:chPref val="1"/>
        </dgm:presLayoutVars>
      </dgm:prSet>
      <dgm:spPr/>
    </dgm:pt>
    <dgm:pt modelId="{C193307E-BF33-42B2-9F21-FB76E65161B9}" type="pres">
      <dgm:prSet presAssocID="{127F0A5E-A632-4610-A02F-03B4468E8F16}" presName="sibTrans" presStyleLbl="sibTrans2D1" presStyleIdx="0" presStyleCnt="0"/>
      <dgm:spPr/>
    </dgm:pt>
    <dgm:pt modelId="{6B2C7578-96EA-4D91-8054-5AF5A2E8C828}" type="pres">
      <dgm:prSet presAssocID="{F590DDFC-E201-49B7-97B3-73C7EF8F9D02}" presName="compNode" presStyleCnt="0"/>
      <dgm:spPr/>
    </dgm:pt>
    <dgm:pt modelId="{CB8B7D1B-0807-4679-94DF-AE14BCD541E2}" type="pres">
      <dgm:prSet presAssocID="{F590DDFC-E201-49B7-97B3-73C7EF8F9D02}" presName="iconBgRect" presStyleLbl="bgShp" presStyleIdx="1" presStyleCnt="4"/>
      <dgm:spPr/>
    </dgm:pt>
    <dgm:pt modelId="{DD9C4D21-054C-411D-9D64-DFD3C6D21215}" type="pres">
      <dgm:prSet presAssocID="{F590DDFC-E201-49B7-97B3-73C7EF8F9D02}" presName="iconRect" presStyleLbl="node1" presStyleIdx="1" presStyleCnt="4"/>
      <dgm:spPr>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F8519485-AB75-49E1-BE24-3D7A155602ED}" type="pres">
      <dgm:prSet presAssocID="{F590DDFC-E201-49B7-97B3-73C7EF8F9D02}" presName="spaceRect" presStyleCnt="0"/>
      <dgm:spPr/>
    </dgm:pt>
    <dgm:pt modelId="{8008DD7D-EF7F-409D-9439-DC8D33D95B6D}" type="pres">
      <dgm:prSet presAssocID="{F590DDFC-E201-49B7-97B3-73C7EF8F9D02}" presName="textRect" presStyleLbl="revTx" presStyleIdx="1" presStyleCnt="4">
        <dgm:presLayoutVars>
          <dgm:chMax val="1"/>
          <dgm:chPref val="1"/>
        </dgm:presLayoutVars>
      </dgm:prSet>
      <dgm:spPr/>
    </dgm:pt>
    <dgm:pt modelId="{5C1D9577-A90F-4F87-85B7-9866BA89DCD4}" type="pres">
      <dgm:prSet presAssocID="{88D3F13F-1EF7-4D2C-BF31-714B5D482F4C}" presName="sibTrans" presStyleLbl="sibTrans2D1" presStyleIdx="0" presStyleCnt="0"/>
      <dgm:spPr/>
    </dgm:pt>
    <dgm:pt modelId="{8A28C1F9-A88A-4B30-8779-A77E871FB4CF}" type="pres">
      <dgm:prSet presAssocID="{D7FA5DA2-6771-44FB-A7A8-3519F8520289}" presName="compNode" presStyleCnt="0"/>
      <dgm:spPr/>
    </dgm:pt>
    <dgm:pt modelId="{A3910A95-B6B3-42F1-97F3-A05D18F5BAAF}" type="pres">
      <dgm:prSet presAssocID="{D7FA5DA2-6771-44FB-A7A8-3519F8520289}" presName="iconBgRect" presStyleLbl="bgShp" presStyleIdx="2" presStyleCnt="4"/>
      <dgm:spPr/>
    </dgm:pt>
    <dgm:pt modelId="{B943D270-D854-431E-B4E2-3BFAE680C243}" type="pres">
      <dgm:prSet presAssocID="{D7FA5DA2-6771-44FB-A7A8-3519F8520289}" presName="iconRect" presStyleLbl="node1" presStyleIdx="2" presStyleCnt="4"/>
      <dgm:spPr>
        <a:blipFill>
          <a:blip xmlns:r="http://schemas.openxmlformats.org/officeDocument/2006/relationships"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B297DA33-8F1C-4477-B162-411BBC950878}" type="pres">
      <dgm:prSet presAssocID="{D7FA5DA2-6771-44FB-A7A8-3519F8520289}" presName="spaceRect" presStyleCnt="0"/>
      <dgm:spPr/>
    </dgm:pt>
    <dgm:pt modelId="{B173844F-11A8-4E23-8E22-83C1FF11554B}" type="pres">
      <dgm:prSet presAssocID="{D7FA5DA2-6771-44FB-A7A8-3519F8520289}" presName="textRect" presStyleLbl="revTx" presStyleIdx="2" presStyleCnt="4">
        <dgm:presLayoutVars>
          <dgm:chMax val="1"/>
          <dgm:chPref val="1"/>
        </dgm:presLayoutVars>
      </dgm:prSet>
      <dgm:spPr/>
    </dgm:pt>
    <dgm:pt modelId="{D31CBF5C-B099-4906-A8F0-88B6E53AD692}" type="pres">
      <dgm:prSet presAssocID="{4C9AB922-91AF-461E-9263-9A818B8CF6EB}" presName="sibTrans" presStyleLbl="sibTrans2D1" presStyleIdx="0" presStyleCnt="0"/>
      <dgm:spPr/>
    </dgm:pt>
    <dgm:pt modelId="{C6C6B511-2743-435D-8253-A0110B3A4DCC}" type="pres">
      <dgm:prSet presAssocID="{74713C32-6E6B-4784-9956-275349B0B0E6}" presName="compNode" presStyleCnt="0"/>
      <dgm:spPr/>
    </dgm:pt>
    <dgm:pt modelId="{D1F62309-8917-43EA-8769-332564867A6F}" type="pres">
      <dgm:prSet presAssocID="{74713C32-6E6B-4784-9956-275349B0B0E6}" presName="iconBgRect" presStyleLbl="bgShp" presStyleIdx="3" presStyleCnt="4"/>
      <dgm:spPr/>
    </dgm:pt>
    <dgm:pt modelId="{5CAF649E-75C2-4756-8F24-E9F3D1C1CB17}" type="pres">
      <dgm:prSet presAssocID="{74713C32-6E6B-4784-9956-275349B0B0E6}" presName="iconRect" presStyleLbl="node1" presStyleIdx="3" presStyleCnt="4"/>
      <dgm:spPr>
        <a:blipFill>
          <a:blip xmlns:r="http://schemas.openxmlformats.org/officeDocument/2006/relationships" r:embed="rId7">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16585C25-B111-4670-99F5-8ED94FF43549}" type="pres">
      <dgm:prSet presAssocID="{74713C32-6E6B-4784-9956-275349B0B0E6}" presName="spaceRect" presStyleCnt="0"/>
      <dgm:spPr/>
    </dgm:pt>
    <dgm:pt modelId="{C19DD82B-AEF7-4B44-9E05-C4AB2F240A24}" type="pres">
      <dgm:prSet presAssocID="{74713C32-6E6B-4784-9956-275349B0B0E6}" presName="textRect" presStyleLbl="revTx" presStyleIdx="3" presStyleCnt="4" custScaleX="116603" custLinFactNeighborX="8049" custLinFactNeighborY="1240">
        <dgm:presLayoutVars>
          <dgm:chMax val="1"/>
          <dgm:chPref val="1"/>
        </dgm:presLayoutVars>
      </dgm:prSet>
      <dgm:spPr/>
    </dgm:pt>
  </dgm:ptLst>
  <dgm:cxnLst>
    <dgm:cxn modelId="{B7B1CE14-1EAF-4E12-A878-F663E209E9C5}" type="presOf" srcId="{08E15CC0-BE59-4539-866B-3EAE62F9AE9C}" destId="{AE075B91-8E96-4688-8DE4-1F0EB0AA44CF}" srcOrd="0" destOrd="0" presId="urn:microsoft.com/office/officeart/2018/2/layout/IconCircleList"/>
    <dgm:cxn modelId="{194BDA39-AAD9-4784-9AE9-DB619A77DEE0}" type="presOf" srcId="{7A37B8C4-B4A4-406C-AE33-DA6572E60C20}" destId="{1D9F107E-2B2F-4136-9816-53FE5E0C9A3F}" srcOrd="0" destOrd="0" presId="urn:microsoft.com/office/officeart/2018/2/layout/IconCircleList"/>
    <dgm:cxn modelId="{B3D5233A-B258-4509-8D49-2B1C3DAD1B2B}" type="presOf" srcId="{74713C32-6E6B-4784-9956-275349B0B0E6}" destId="{C19DD82B-AEF7-4B44-9E05-C4AB2F240A24}" srcOrd="0" destOrd="0" presId="urn:microsoft.com/office/officeart/2018/2/layout/IconCircleList"/>
    <dgm:cxn modelId="{7157B53E-20D3-45FC-911C-F3CFA92135FC}" type="presOf" srcId="{D7FA5DA2-6771-44FB-A7A8-3519F8520289}" destId="{B173844F-11A8-4E23-8E22-83C1FF11554B}" srcOrd="0" destOrd="0" presId="urn:microsoft.com/office/officeart/2018/2/layout/IconCircleList"/>
    <dgm:cxn modelId="{7F614355-7DFC-45A8-8AF2-C2589C068F8A}" srcId="{7A37B8C4-B4A4-406C-AE33-DA6572E60C20}" destId="{D7FA5DA2-6771-44FB-A7A8-3519F8520289}" srcOrd="2" destOrd="0" parTransId="{BA4DA1A4-2E7B-4353-9072-91717451D424}" sibTransId="{4C9AB922-91AF-461E-9263-9A818B8CF6EB}"/>
    <dgm:cxn modelId="{549E3470-7B51-488B-9E6F-C84FC31ED914}" type="presOf" srcId="{4C9AB922-91AF-461E-9263-9A818B8CF6EB}" destId="{D31CBF5C-B099-4906-A8F0-88B6E53AD692}" srcOrd="0" destOrd="0" presId="urn:microsoft.com/office/officeart/2018/2/layout/IconCircleList"/>
    <dgm:cxn modelId="{7B28187C-441A-4130-BFD6-911799FC9992}" srcId="{7A37B8C4-B4A4-406C-AE33-DA6572E60C20}" destId="{F590DDFC-E201-49B7-97B3-73C7EF8F9D02}" srcOrd="1" destOrd="0" parTransId="{E2476CC9-3110-44DA-A791-FE8994C324A3}" sibTransId="{88D3F13F-1EF7-4D2C-BF31-714B5D482F4C}"/>
    <dgm:cxn modelId="{2F107F84-A4A8-460A-8014-CA492D616B1E}" type="presOf" srcId="{F590DDFC-E201-49B7-97B3-73C7EF8F9D02}" destId="{8008DD7D-EF7F-409D-9439-DC8D33D95B6D}" srcOrd="0" destOrd="0" presId="urn:microsoft.com/office/officeart/2018/2/layout/IconCircleList"/>
    <dgm:cxn modelId="{FE9A50A9-B174-4258-9E0F-F30AA863250A}" type="presOf" srcId="{88D3F13F-1EF7-4D2C-BF31-714B5D482F4C}" destId="{5C1D9577-A90F-4F87-85B7-9866BA89DCD4}" srcOrd="0" destOrd="0" presId="urn:microsoft.com/office/officeart/2018/2/layout/IconCircleList"/>
    <dgm:cxn modelId="{E8A95DC2-5571-4A3B-841C-ADC56118C271}" srcId="{7A37B8C4-B4A4-406C-AE33-DA6572E60C20}" destId="{74713C32-6E6B-4784-9956-275349B0B0E6}" srcOrd="3" destOrd="0" parTransId="{9C50A201-B5AD-4E2E-9B5E-C83F98B2CA93}" sibTransId="{37DA8D93-F32C-4FA1-8BD8-D7FB58F394A7}"/>
    <dgm:cxn modelId="{3A5AA2E8-E5F3-4E53-BD67-7E9FBF2DDE9D}" srcId="{7A37B8C4-B4A4-406C-AE33-DA6572E60C20}" destId="{08E15CC0-BE59-4539-866B-3EAE62F9AE9C}" srcOrd="0" destOrd="0" parTransId="{E6889C21-A39E-4B6D-8922-34FC9779D025}" sibTransId="{127F0A5E-A632-4610-A02F-03B4468E8F16}"/>
    <dgm:cxn modelId="{BF9F19F3-880B-4537-A496-DB7864D5AA9A}" type="presOf" srcId="{127F0A5E-A632-4610-A02F-03B4468E8F16}" destId="{C193307E-BF33-42B2-9F21-FB76E65161B9}" srcOrd="0" destOrd="0" presId="urn:microsoft.com/office/officeart/2018/2/layout/IconCircleList"/>
    <dgm:cxn modelId="{590CF746-F245-4275-9EC7-E85380001651}" type="presParOf" srcId="{1D9F107E-2B2F-4136-9816-53FE5E0C9A3F}" destId="{720091FD-06D8-400F-B4F9-A795AB54820D}" srcOrd="0" destOrd="0" presId="urn:microsoft.com/office/officeart/2018/2/layout/IconCircleList"/>
    <dgm:cxn modelId="{177BCBFE-CADC-4AF9-BFF1-E9DD62065290}" type="presParOf" srcId="{720091FD-06D8-400F-B4F9-A795AB54820D}" destId="{48B9CE06-3CB6-4314-91DD-8183527A4866}" srcOrd="0" destOrd="0" presId="urn:microsoft.com/office/officeart/2018/2/layout/IconCircleList"/>
    <dgm:cxn modelId="{59B8BF6D-3371-46E6-9A05-6AE180362329}" type="presParOf" srcId="{48B9CE06-3CB6-4314-91DD-8183527A4866}" destId="{1A4903F2-F859-4C4D-A934-A2F3A119058F}" srcOrd="0" destOrd="0" presId="urn:microsoft.com/office/officeart/2018/2/layout/IconCircleList"/>
    <dgm:cxn modelId="{9DBC4017-5110-4C5A-9681-6144774F9EF7}" type="presParOf" srcId="{48B9CE06-3CB6-4314-91DD-8183527A4866}" destId="{CCD1EE7B-90DE-4132-B7E9-7A38DAA90BCD}" srcOrd="1" destOrd="0" presId="urn:microsoft.com/office/officeart/2018/2/layout/IconCircleList"/>
    <dgm:cxn modelId="{DA6635C1-4832-4D34-BC16-2A6BDD80E5FF}" type="presParOf" srcId="{48B9CE06-3CB6-4314-91DD-8183527A4866}" destId="{E876B891-007D-4A10-89C9-8055DB4DDD1B}" srcOrd="2" destOrd="0" presId="urn:microsoft.com/office/officeart/2018/2/layout/IconCircleList"/>
    <dgm:cxn modelId="{733D084C-0043-46A9-BF3F-2437C9F849D1}" type="presParOf" srcId="{48B9CE06-3CB6-4314-91DD-8183527A4866}" destId="{AE075B91-8E96-4688-8DE4-1F0EB0AA44CF}" srcOrd="3" destOrd="0" presId="urn:microsoft.com/office/officeart/2018/2/layout/IconCircleList"/>
    <dgm:cxn modelId="{E2389D85-0554-4DE7-B7BE-F6F14958EE7E}" type="presParOf" srcId="{720091FD-06D8-400F-B4F9-A795AB54820D}" destId="{C193307E-BF33-42B2-9F21-FB76E65161B9}" srcOrd="1" destOrd="0" presId="urn:microsoft.com/office/officeart/2018/2/layout/IconCircleList"/>
    <dgm:cxn modelId="{6B224C1E-7E1C-4ED7-AB00-A73B740E6809}" type="presParOf" srcId="{720091FD-06D8-400F-B4F9-A795AB54820D}" destId="{6B2C7578-96EA-4D91-8054-5AF5A2E8C828}" srcOrd="2" destOrd="0" presId="urn:microsoft.com/office/officeart/2018/2/layout/IconCircleList"/>
    <dgm:cxn modelId="{C9E44340-F127-43EE-B17C-A330AA0C4216}" type="presParOf" srcId="{6B2C7578-96EA-4D91-8054-5AF5A2E8C828}" destId="{CB8B7D1B-0807-4679-94DF-AE14BCD541E2}" srcOrd="0" destOrd="0" presId="urn:microsoft.com/office/officeart/2018/2/layout/IconCircleList"/>
    <dgm:cxn modelId="{94890A06-4AAE-4072-A709-3C75A3EF47B2}" type="presParOf" srcId="{6B2C7578-96EA-4D91-8054-5AF5A2E8C828}" destId="{DD9C4D21-054C-411D-9D64-DFD3C6D21215}" srcOrd="1" destOrd="0" presId="urn:microsoft.com/office/officeart/2018/2/layout/IconCircleList"/>
    <dgm:cxn modelId="{750D6CE5-CF8E-432F-BA71-31192B02FE86}" type="presParOf" srcId="{6B2C7578-96EA-4D91-8054-5AF5A2E8C828}" destId="{F8519485-AB75-49E1-BE24-3D7A155602ED}" srcOrd="2" destOrd="0" presId="urn:microsoft.com/office/officeart/2018/2/layout/IconCircleList"/>
    <dgm:cxn modelId="{B9C55281-11A3-4B6B-9845-BE9B97228FE0}" type="presParOf" srcId="{6B2C7578-96EA-4D91-8054-5AF5A2E8C828}" destId="{8008DD7D-EF7F-409D-9439-DC8D33D95B6D}" srcOrd="3" destOrd="0" presId="urn:microsoft.com/office/officeart/2018/2/layout/IconCircleList"/>
    <dgm:cxn modelId="{71880B77-242F-41F1-8E1D-BC4DE925ABC2}" type="presParOf" srcId="{720091FD-06D8-400F-B4F9-A795AB54820D}" destId="{5C1D9577-A90F-4F87-85B7-9866BA89DCD4}" srcOrd="3" destOrd="0" presId="urn:microsoft.com/office/officeart/2018/2/layout/IconCircleList"/>
    <dgm:cxn modelId="{96128437-AB82-4484-BAC1-1809FF97DA3C}" type="presParOf" srcId="{720091FD-06D8-400F-B4F9-A795AB54820D}" destId="{8A28C1F9-A88A-4B30-8779-A77E871FB4CF}" srcOrd="4" destOrd="0" presId="urn:microsoft.com/office/officeart/2018/2/layout/IconCircleList"/>
    <dgm:cxn modelId="{D4C55FB9-60EB-4619-915E-710DABB85925}" type="presParOf" srcId="{8A28C1F9-A88A-4B30-8779-A77E871FB4CF}" destId="{A3910A95-B6B3-42F1-97F3-A05D18F5BAAF}" srcOrd="0" destOrd="0" presId="urn:microsoft.com/office/officeart/2018/2/layout/IconCircleList"/>
    <dgm:cxn modelId="{C16F2090-EE1B-42D3-9661-CF3273143BA7}" type="presParOf" srcId="{8A28C1F9-A88A-4B30-8779-A77E871FB4CF}" destId="{B943D270-D854-431E-B4E2-3BFAE680C243}" srcOrd="1" destOrd="0" presId="urn:microsoft.com/office/officeart/2018/2/layout/IconCircleList"/>
    <dgm:cxn modelId="{4E737DBD-A10C-4A7A-BA80-CFCAB0B272A6}" type="presParOf" srcId="{8A28C1F9-A88A-4B30-8779-A77E871FB4CF}" destId="{B297DA33-8F1C-4477-B162-411BBC950878}" srcOrd="2" destOrd="0" presId="urn:microsoft.com/office/officeart/2018/2/layout/IconCircleList"/>
    <dgm:cxn modelId="{1F35C6CB-8CA3-43CB-9F36-84977B90ECA0}" type="presParOf" srcId="{8A28C1F9-A88A-4B30-8779-A77E871FB4CF}" destId="{B173844F-11A8-4E23-8E22-83C1FF11554B}" srcOrd="3" destOrd="0" presId="urn:microsoft.com/office/officeart/2018/2/layout/IconCircleList"/>
    <dgm:cxn modelId="{734FAE23-D8B7-4D99-923B-2DF5FC675FA9}" type="presParOf" srcId="{720091FD-06D8-400F-B4F9-A795AB54820D}" destId="{D31CBF5C-B099-4906-A8F0-88B6E53AD692}" srcOrd="5" destOrd="0" presId="urn:microsoft.com/office/officeart/2018/2/layout/IconCircleList"/>
    <dgm:cxn modelId="{A7720BF0-9D5F-4F08-81B5-ED01097855D3}" type="presParOf" srcId="{720091FD-06D8-400F-B4F9-A795AB54820D}" destId="{C6C6B511-2743-435D-8253-A0110B3A4DCC}" srcOrd="6" destOrd="0" presId="urn:microsoft.com/office/officeart/2018/2/layout/IconCircleList"/>
    <dgm:cxn modelId="{9AE6D379-64E0-49EC-ABDF-60A027DC154B}" type="presParOf" srcId="{C6C6B511-2743-435D-8253-A0110B3A4DCC}" destId="{D1F62309-8917-43EA-8769-332564867A6F}" srcOrd="0" destOrd="0" presId="urn:microsoft.com/office/officeart/2018/2/layout/IconCircleList"/>
    <dgm:cxn modelId="{648874CE-AE14-4425-B41E-332E0AAE5FD7}" type="presParOf" srcId="{C6C6B511-2743-435D-8253-A0110B3A4DCC}" destId="{5CAF649E-75C2-4756-8F24-E9F3D1C1CB17}" srcOrd="1" destOrd="0" presId="urn:microsoft.com/office/officeart/2018/2/layout/IconCircleList"/>
    <dgm:cxn modelId="{4CDC1D9D-284A-4B3B-8290-83B5905857D8}" type="presParOf" srcId="{C6C6B511-2743-435D-8253-A0110B3A4DCC}" destId="{16585C25-B111-4670-99F5-8ED94FF43549}" srcOrd="2" destOrd="0" presId="urn:microsoft.com/office/officeart/2018/2/layout/IconCircleList"/>
    <dgm:cxn modelId="{DD852E7E-3F8B-4938-B046-7A5D6D6128E3}" type="presParOf" srcId="{C6C6B511-2743-435D-8253-A0110B3A4DCC}" destId="{C19DD82B-AEF7-4B44-9E05-C4AB2F240A2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87F3CA-C504-46D9-B0B9-902B07CD0F94}" type="doc">
      <dgm:prSet loTypeId="urn:microsoft.com/office/officeart/2005/8/layout/vList5" loCatId="list" qsTypeId="urn:microsoft.com/office/officeart/2005/8/quickstyle/simple4" qsCatId="simple" csTypeId="urn:microsoft.com/office/officeart/2005/8/colors/colorful5" csCatId="colorful" phldr="1"/>
      <dgm:spPr/>
      <dgm:t>
        <a:bodyPr/>
        <a:lstStyle/>
        <a:p>
          <a:endParaRPr lang="en-US"/>
        </a:p>
      </dgm:t>
    </dgm:pt>
    <dgm:pt modelId="{6ED7DA23-E17E-4040-A25C-8FF745530D31}">
      <dgm:prSet/>
      <dgm:spPr>
        <a:solidFill>
          <a:schemeClr val="accent1"/>
        </a:solidFill>
      </dgm:spPr>
      <dgm:t>
        <a:bodyPr/>
        <a:lstStyle/>
        <a:p>
          <a:r>
            <a:rPr lang="en-US">
              <a:latin typeface="Arial" panose="020B0604020202020204" pitchFamily="34" charset="0"/>
              <a:cs typeface="Arial" panose="020B0604020202020204" pitchFamily="34" charset="0"/>
            </a:rPr>
            <a:t>Lifelong learning and critical self-reflection</a:t>
          </a:r>
        </a:p>
      </dgm:t>
    </dgm:pt>
    <dgm:pt modelId="{A8FFC78F-1964-4159-A7D9-67E8BFBD6F9C}" type="parTrans" cxnId="{498C8AB6-5804-4720-AE22-109774D2DCB3}">
      <dgm:prSet/>
      <dgm:spPr/>
      <dgm:t>
        <a:bodyPr/>
        <a:lstStyle/>
        <a:p>
          <a:endParaRPr lang="en-US" sz="1800">
            <a:latin typeface="Arial" panose="020B0604020202020204" pitchFamily="34" charset="0"/>
            <a:cs typeface="Arial" panose="020B0604020202020204" pitchFamily="34" charset="0"/>
          </a:endParaRPr>
        </a:p>
      </dgm:t>
    </dgm:pt>
    <dgm:pt modelId="{68D19CB2-FAE5-47E2-BD5D-7A798CCFD140}" type="sibTrans" cxnId="{498C8AB6-5804-4720-AE22-109774D2DCB3}">
      <dgm:prSet/>
      <dgm:spPr/>
      <dgm:t>
        <a:bodyPr/>
        <a:lstStyle/>
        <a:p>
          <a:endParaRPr lang="en-US">
            <a:latin typeface="Arial" panose="020B0604020202020204" pitchFamily="34" charset="0"/>
            <a:cs typeface="Arial" panose="020B0604020202020204" pitchFamily="34" charset="0"/>
          </a:endParaRPr>
        </a:p>
      </dgm:t>
    </dgm:pt>
    <dgm:pt modelId="{0824C074-71A4-4DAB-9DEA-5003F28CE83B}">
      <dgm:prSet/>
      <dgm:spPr>
        <a:solidFill>
          <a:schemeClr val="accent1"/>
        </a:solidFill>
      </dgm:spPr>
      <dgm:t>
        <a:bodyPr/>
        <a:lstStyle/>
        <a:p>
          <a:r>
            <a:rPr lang="en-US">
              <a:latin typeface="Arial" panose="020B0604020202020204" pitchFamily="34" charset="0"/>
              <a:cs typeface="Arial" panose="020B0604020202020204" pitchFamily="34" charset="0"/>
            </a:rPr>
            <a:t>Recognize and challenge power imbalances for respectful partnerships</a:t>
          </a:r>
        </a:p>
      </dgm:t>
    </dgm:pt>
    <dgm:pt modelId="{871B224D-5765-4243-9AAD-964B524D36BD}" type="parTrans" cxnId="{5CC9130D-F325-4576-9959-1B4FD640140C}">
      <dgm:prSet/>
      <dgm:spPr/>
      <dgm:t>
        <a:bodyPr/>
        <a:lstStyle/>
        <a:p>
          <a:endParaRPr lang="en-US" sz="1800">
            <a:latin typeface="Arial" panose="020B0604020202020204" pitchFamily="34" charset="0"/>
            <a:cs typeface="Arial" panose="020B0604020202020204" pitchFamily="34" charset="0"/>
          </a:endParaRPr>
        </a:p>
      </dgm:t>
    </dgm:pt>
    <dgm:pt modelId="{EF898031-A270-4D1F-9751-D5D850235753}" type="sibTrans" cxnId="{5CC9130D-F325-4576-9959-1B4FD640140C}">
      <dgm:prSet/>
      <dgm:spPr/>
      <dgm:t>
        <a:bodyPr/>
        <a:lstStyle/>
        <a:p>
          <a:endParaRPr lang="en-US">
            <a:latin typeface="Arial" panose="020B0604020202020204" pitchFamily="34" charset="0"/>
            <a:cs typeface="Arial" panose="020B0604020202020204" pitchFamily="34" charset="0"/>
          </a:endParaRPr>
        </a:p>
      </dgm:t>
    </dgm:pt>
    <dgm:pt modelId="{E78A7E7B-7C50-4146-8602-B912A8A76CDE}">
      <dgm:prSet/>
      <dgm:spPr>
        <a:solidFill>
          <a:schemeClr val="accent1"/>
        </a:solidFill>
      </dgm:spPr>
      <dgm:t>
        <a:bodyPr/>
        <a:lstStyle/>
        <a:p>
          <a:r>
            <a:rPr lang="en-US">
              <a:latin typeface="Arial" panose="020B0604020202020204" pitchFamily="34" charset="0"/>
              <a:cs typeface="Arial" panose="020B0604020202020204" pitchFamily="34" charset="0"/>
            </a:rPr>
            <a:t>Urge institutional accountability</a:t>
          </a:r>
        </a:p>
      </dgm:t>
    </dgm:pt>
    <dgm:pt modelId="{9A5C4341-9A8A-4064-A3FF-EC43495E03C5}" type="parTrans" cxnId="{0E8D1214-8146-4DA9-B16F-92F78488BBAC}">
      <dgm:prSet/>
      <dgm:spPr/>
      <dgm:t>
        <a:bodyPr/>
        <a:lstStyle/>
        <a:p>
          <a:endParaRPr lang="en-US" sz="1800">
            <a:latin typeface="Arial" panose="020B0604020202020204" pitchFamily="34" charset="0"/>
            <a:cs typeface="Arial" panose="020B0604020202020204" pitchFamily="34" charset="0"/>
          </a:endParaRPr>
        </a:p>
      </dgm:t>
    </dgm:pt>
    <dgm:pt modelId="{94D327B0-9B0D-4F46-B4C2-FD160149FA99}" type="sibTrans" cxnId="{0E8D1214-8146-4DA9-B16F-92F78488BBAC}">
      <dgm:prSet/>
      <dgm:spPr/>
      <dgm:t>
        <a:bodyPr/>
        <a:lstStyle/>
        <a:p>
          <a:endParaRPr lang="en-US">
            <a:latin typeface="Arial" panose="020B0604020202020204" pitchFamily="34" charset="0"/>
            <a:cs typeface="Arial" panose="020B0604020202020204" pitchFamily="34" charset="0"/>
          </a:endParaRPr>
        </a:p>
      </dgm:t>
    </dgm:pt>
    <dgm:pt modelId="{E6E14B93-7A95-7642-AE7E-17D17B3BA939}" type="pres">
      <dgm:prSet presAssocID="{E987F3CA-C504-46D9-B0B9-902B07CD0F94}" presName="Name0" presStyleCnt="0">
        <dgm:presLayoutVars>
          <dgm:dir/>
          <dgm:animLvl val="lvl"/>
          <dgm:resizeHandles val="exact"/>
        </dgm:presLayoutVars>
      </dgm:prSet>
      <dgm:spPr/>
    </dgm:pt>
    <dgm:pt modelId="{0364D14C-DEA8-3F4F-BE5C-4311D06CEB06}" type="pres">
      <dgm:prSet presAssocID="{6ED7DA23-E17E-4040-A25C-8FF745530D31}" presName="linNode" presStyleCnt="0"/>
      <dgm:spPr/>
    </dgm:pt>
    <dgm:pt modelId="{2EE65815-2C36-4B42-951F-7C28EF36D3D4}" type="pres">
      <dgm:prSet presAssocID="{6ED7DA23-E17E-4040-A25C-8FF745530D31}" presName="parentText" presStyleLbl="node1" presStyleIdx="0" presStyleCnt="3" custScaleX="139872">
        <dgm:presLayoutVars>
          <dgm:chMax val="1"/>
          <dgm:bulletEnabled val="1"/>
        </dgm:presLayoutVars>
      </dgm:prSet>
      <dgm:spPr/>
    </dgm:pt>
    <dgm:pt modelId="{EEAB43DF-88AB-674A-A40E-77AAA7E16858}" type="pres">
      <dgm:prSet presAssocID="{68D19CB2-FAE5-47E2-BD5D-7A798CCFD140}" presName="sp" presStyleCnt="0"/>
      <dgm:spPr/>
    </dgm:pt>
    <dgm:pt modelId="{0EFDFBDA-36BA-1645-BFFF-64EC5D4C70B1}" type="pres">
      <dgm:prSet presAssocID="{0824C074-71A4-4DAB-9DEA-5003F28CE83B}" presName="linNode" presStyleCnt="0"/>
      <dgm:spPr/>
    </dgm:pt>
    <dgm:pt modelId="{AEFB1470-9C25-F147-9D91-3C02763769C1}" type="pres">
      <dgm:prSet presAssocID="{0824C074-71A4-4DAB-9DEA-5003F28CE83B}" presName="parentText" presStyleLbl="node1" presStyleIdx="1" presStyleCnt="3" custScaleX="138442">
        <dgm:presLayoutVars>
          <dgm:chMax val="1"/>
          <dgm:bulletEnabled val="1"/>
        </dgm:presLayoutVars>
      </dgm:prSet>
      <dgm:spPr/>
    </dgm:pt>
    <dgm:pt modelId="{2D638672-40C2-044B-9669-9B5BC551D266}" type="pres">
      <dgm:prSet presAssocID="{EF898031-A270-4D1F-9751-D5D850235753}" presName="sp" presStyleCnt="0"/>
      <dgm:spPr/>
    </dgm:pt>
    <dgm:pt modelId="{FA00BDD7-38B5-8342-A8ED-C2EF3741F7F6}" type="pres">
      <dgm:prSet presAssocID="{E78A7E7B-7C50-4146-8602-B912A8A76CDE}" presName="linNode" presStyleCnt="0"/>
      <dgm:spPr/>
    </dgm:pt>
    <dgm:pt modelId="{65DF9A96-4961-6740-AA3F-0045095FA80E}" type="pres">
      <dgm:prSet presAssocID="{E78A7E7B-7C50-4146-8602-B912A8A76CDE}" presName="parentText" presStyleLbl="node1" presStyleIdx="2" presStyleCnt="3" custScaleX="138442">
        <dgm:presLayoutVars>
          <dgm:chMax val="1"/>
          <dgm:bulletEnabled val="1"/>
        </dgm:presLayoutVars>
      </dgm:prSet>
      <dgm:spPr/>
    </dgm:pt>
  </dgm:ptLst>
  <dgm:cxnLst>
    <dgm:cxn modelId="{5CC9130D-F325-4576-9959-1B4FD640140C}" srcId="{E987F3CA-C504-46D9-B0B9-902B07CD0F94}" destId="{0824C074-71A4-4DAB-9DEA-5003F28CE83B}" srcOrd="1" destOrd="0" parTransId="{871B224D-5765-4243-9AAD-964B524D36BD}" sibTransId="{EF898031-A270-4D1F-9751-D5D850235753}"/>
    <dgm:cxn modelId="{A8015713-8B25-3648-A43B-47AD7AC2C079}" type="presOf" srcId="{6ED7DA23-E17E-4040-A25C-8FF745530D31}" destId="{2EE65815-2C36-4B42-951F-7C28EF36D3D4}" srcOrd="0" destOrd="0" presId="urn:microsoft.com/office/officeart/2005/8/layout/vList5"/>
    <dgm:cxn modelId="{0E8D1214-8146-4DA9-B16F-92F78488BBAC}" srcId="{E987F3CA-C504-46D9-B0B9-902B07CD0F94}" destId="{E78A7E7B-7C50-4146-8602-B912A8A76CDE}" srcOrd="2" destOrd="0" parTransId="{9A5C4341-9A8A-4064-A3FF-EC43495E03C5}" sibTransId="{94D327B0-9B0D-4F46-B4C2-FD160149FA99}"/>
    <dgm:cxn modelId="{3DD3302F-8D59-A34C-BEB3-66F198FFCAFA}" type="presOf" srcId="{E987F3CA-C504-46D9-B0B9-902B07CD0F94}" destId="{E6E14B93-7A95-7642-AE7E-17D17B3BA939}" srcOrd="0" destOrd="0" presId="urn:microsoft.com/office/officeart/2005/8/layout/vList5"/>
    <dgm:cxn modelId="{B9252E3F-F7CD-1C43-9278-CA9362095686}" type="presOf" srcId="{0824C074-71A4-4DAB-9DEA-5003F28CE83B}" destId="{AEFB1470-9C25-F147-9D91-3C02763769C1}" srcOrd="0" destOrd="0" presId="urn:microsoft.com/office/officeart/2005/8/layout/vList5"/>
    <dgm:cxn modelId="{A015DFA7-BDAA-D948-9DCF-868616109E24}" type="presOf" srcId="{E78A7E7B-7C50-4146-8602-B912A8A76CDE}" destId="{65DF9A96-4961-6740-AA3F-0045095FA80E}" srcOrd="0" destOrd="0" presId="urn:microsoft.com/office/officeart/2005/8/layout/vList5"/>
    <dgm:cxn modelId="{498C8AB6-5804-4720-AE22-109774D2DCB3}" srcId="{E987F3CA-C504-46D9-B0B9-902B07CD0F94}" destId="{6ED7DA23-E17E-4040-A25C-8FF745530D31}" srcOrd="0" destOrd="0" parTransId="{A8FFC78F-1964-4159-A7D9-67E8BFBD6F9C}" sibTransId="{68D19CB2-FAE5-47E2-BD5D-7A798CCFD140}"/>
    <dgm:cxn modelId="{738FA26B-D6A9-584C-A68E-1D3DE9D6CA4C}" type="presParOf" srcId="{E6E14B93-7A95-7642-AE7E-17D17B3BA939}" destId="{0364D14C-DEA8-3F4F-BE5C-4311D06CEB06}" srcOrd="0" destOrd="0" presId="urn:microsoft.com/office/officeart/2005/8/layout/vList5"/>
    <dgm:cxn modelId="{70D11C90-0D87-6F4F-8E0B-14B2BF1C1870}" type="presParOf" srcId="{0364D14C-DEA8-3F4F-BE5C-4311D06CEB06}" destId="{2EE65815-2C36-4B42-951F-7C28EF36D3D4}" srcOrd="0" destOrd="0" presId="urn:microsoft.com/office/officeart/2005/8/layout/vList5"/>
    <dgm:cxn modelId="{A7B8AB76-4761-ED4F-8762-032668005E13}" type="presParOf" srcId="{E6E14B93-7A95-7642-AE7E-17D17B3BA939}" destId="{EEAB43DF-88AB-674A-A40E-77AAA7E16858}" srcOrd="1" destOrd="0" presId="urn:microsoft.com/office/officeart/2005/8/layout/vList5"/>
    <dgm:cxn modelId="{D2C11F04-D833-284E-84E8-510386524A1F}" type="presParOf" srcId="{E6E14B93-7A95-7642-AE7E-17D17B3BA939}" destId="{0EFDFBDA-36BA-1645-BFFF-64EC5D4C70B1}" srcOrd="2" destOrd="0" presId="urn:microsoft.com/office/officeart/2005/8/layout/vList5"/>
    <dgm:cxn modelId="{A391A33C-5F3E-364B-82D2-A627FCDBFAD6}" type="presParOf" srcId="{0EFDFBDA-36BA-1645-BFFF-64EC5D4C70B1}" destId="{AEFB1470-9C25-F147-9D91-3C02763769C1}" srcOrd="0" destOrd="0" presId="urn:microsoft.com/office/officeart/2005/8/layout/vList5"/>
    <dgm:cxn modelId="{43F29453-BFD5-A341-A238-69D017B3535C}" type="presParOf" srcId="{E6E14B93-7A95-7642-AE7E-17D17B3BA939}" destId="{2D638672-40C2-044B-9669-9B5BC551D266}" srcOrd="3" destOrd="0" presId="urn:microsoft.com/office/officeart/2005/8/layout/vList5"/>
    <dgm:cxn modelId="{D53E29B5-5F1F-134F-8EB3-65557B2FDAF2}" type="presParOf" srcId="{E6E14B93-7A95-7642-AE7E-17D17B3BA939}" destId="{FA00BDD7-38B5-8342-A8ED-C2EF3741F7F6}" srcOrd="4" destOrd="0" presId="urn:microsoft.com/office/officeart/2005/8/layout/vList5"/>
    <dgm:cxn modelId="{13E05091-9378-5D44-9E69-C9B188C6426F}" type="presParOf" srcId="{FA00BDD7-38B5-8342-A8ED-C2EF3741F7F6}" destId="{65DF9A96-4961-6740-AA3F-0045095FA80E}" srcOrd="0" destOrd="0" presId="urn:microsoft.com/office/officeart/2005/8/layout/vList5"/>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FF1516-C90F-4E60-9892-D26739302FE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8CCDFA8-1BB4-4848-9746-B49723E62506}">
      <dgm:prSet custT="1"/>
      <dgm:spPr/>
      <dgm:t>
        <a:bodyPr/>
        <a:lstStyle/>
        <a:p>
          <a:pPr>
            <a:lnSpc>
              <a:spcPct val="150000"/>
            </a:lnSpc>
          </a:pPr>
          <a:r>
            <a:rPr lang="en-US" sz="2400">
              <a:latin typeface="Arial" panose="020B0604020202020204" pitchFamily="34" charset="0"/>
              <a:cs typeface="Arial" panose="020B0604020202020204" pitchFamily="34" charset="0"/>
            </a:rPr>
            <a:t>A continuous, lifelong process where the individual </a:t>
          </a:r>
          <a:r>
            <a:rPr lang="en-US" sz="2400" b="1">
              <a:latin typeface="Arial" panose="020B0604020202020204" pitchFamily="34" charset="0"/>
              <a:cs typeface="Arial" panose="020B0604020202020204" pitchFamily="34" charset="0"/>
            </a:rPr>
            <a:t>examines their own beliefs, cultural identities, biases, and values </a:t>
          </a:r>
          <a:r>
            <a:rPr lang="en-US" sz="2400">
              <a:latin typeface="Arial" panose="020B0604020202020204" pitchFamily="34" charset="0"/>
              <a:cs typeface="Arial" panose="020B0604020202020204" pitchFamily="34" charset="0"/>
            </a:rPr>
            <a:t>as well as the beliefs and cultures of others</a:t>
          </a:r>
        </a:p>
      </dgm:t>
    </dgm:pt>
    <dgm:pt modelId="{3762AF9C-FFD2-47C0-B0ED-6B2EDF2F94EA}" type="parTrans" cxnId="{F9183F17-8FD0-4C88-8A92-49C78DC70529}">
      <dgm:prSet/>
      <dgm:spPr/>
      <dgm:t>
        <a:bodyPr/>
        <a:lstStyle/>
        <a:p>
          <a:pPr>
            <a:lnSpc>
              <a:spcPct val="150000"/>
            </a:lnSpc>
          </a:pPr>
          <a:endParaRPr lang="en-US" sz="2400">
            <a:latin typeface="Arial" panose="020B0604020202020204" pitchFamily="34" charset="0"/>
            <a:cs typeface="Arial" panose="020B0604020202020204" pitchFamily="34" charset="0"/>
          </a:endParaRPr>
        </a:p>
      </dgm:t>
    </dgm:pt>
    <dgm:pt modelId="{4EDA413E-933B-4CEC-9861-8C9F34ECF3DD}" type="sibTrans" cxnId="{F9183F17-8FD0-4C88-8A92-49C78DC70529}">
      <dgm:prSet/>
      <dgm:spPr/>
      <dgm:t>
        <a:bodyPr/>
        <a:lstStyle/>
        <a:p>
          <a:pPr>
            <a:lnSpc>
              <a:spcPct val="150000"/>
            </a:lnSpc>
          </a:pPr>
          <a:endParaRPr lang="en-US" sz="2400">
            <a:latin typeface="Arial" panose="020B0604020202020204" pitchFamily="34" charset="0"/>
            <a:cs typeface="Arial" panose="020B0604020202020204" pitchFamily="34" charset="0"/>
          </a:endParaRPr>
        </a:p>
      </dgm:t>
    </dgm:pt>
    <dgm:pt modelId="{61741369-476A-445A-BAFE-60D2FF3697D4}">
      <dgm:prSet custT="1"/>
      <dgm:spPr/>
      <dgm:t>
        <a:bodyPr/>
        <a:lstStyle/>
        <a:p>
          <a:pPr>
            <a:lnSpc>
              <a:spcPct val="150000"/>
            </a:lnSpc>
          </a:pPr>
          <a:r>
            <a:rPr lang="en-US" sz="2400">
              <a:latin typeface="Arial" panose="020B0604020202020204" pitchFamily="34" charset="0"/>
              <a:cs typeface="Arial" panose="020B0604020202020204" pitchFamily="34" charset="0"/>
            </a:rPr>
            <a:t>“Relinquishing the role of expert to </a:t>
          </a:r>
          <a:r>
            <a:rPr lang="en-US" sz="2400" b="1">
              <a:latin typeface="Arial" panose="020B0604020202020204" pitchFamily="34" charset="0"/>
              <a:cs typeface="Arial" panose="020B0604020202020204" pitchFamily="34" charset="0"/>
            </a:rPr>
            <a:t>becoming the student of the patient </a:t>
          </a:r>
          <a:r>
            <a:rPr lang="en-US" sz="2400">
              <a:latin typeface="Arial" panose="020B0604020202020204" pitchFamily="34" charset="0"/>
              <a:cs typeface="Arial" panose="020B0604020202020204" pitchFamily="34" charset="0"/>
            </a:rPr>
            <a:t>with a conviction and explicit expression of the patient’s potential to be a capable and full partner” (Tervalon, 1998)</a:t>
          </a:r>
        </a:p>
      </dgm:t>
    </dgm:pt>
    <dgm:pt modelId="{A798D634-3B0A-4567-A581-FD7BB81261BE}" type="parTrans" cxnId="{B1084E6E-F23F-47C1-A48E-3CA2E64D0EC8}">
      <dgm:prSet/>
      <dgm:spPr/>
      <dgm:t>
        <a:bodyPr/>
        <a:lstStyle/>
        <a:p>
          <a:pPr>
            <a:lnSpc>
              <a:spcPct val="150000"/>
            </a:lnSpc>
          </a:pPr>
          <a:endParaRPr lang="en-US" sz="2400">
            <a:latin typeface="Arial" panose="020B0604020202020204" pitchFamily="34" charset="0"/>
            <a:cs typeface="Arial" panose="020B0604020202020204" pitchFamily="34" charset="0"/>
          </a:endParaRPr>
        </a:p>
      </dgm:t>
    </dgm:pt>
    <dgm:pt modelId="{86979D26-0115-4627-B963-EA7C3FF1EBD4}" type="sibTrans" cxnId="{B1084E6E-F23F-47C1-A48E-3CA2E64D0EC8}">
      <dgm:prSet/>
      <dgm:spPr/>
      <dgm:t>
        <a:bodyPr/>
        <a:lstStyle/>
        <a:p>
          <a:pPr>
            <a:lnSpc>
              <a:spcPct val="150000"/>
            </a:lnSpc>
          </a:pPr>
          <a:endParaRPr lang="en-US" sz="2400">
            <a:latin typeface="Arial" panose="020B0604020202020204" pitchFamily="34" charset="0"/>
            <a:cs typeface="Arial" panose="020B0604020202020204" pitchFamily="34" charset="0"/>
          </a:endParaRPr>
        </a:p>
      </dgm:t>
    </dgm:pt>
    <dgm:pt modelId="{91713775-05F8-3C49-9A0C-022C660C7B75}" type="pres">
      <dgm:prSet presAssocID="{F9FF1516-C90F-4E60-9892-D26739302FEC}" presName="vert0" presStyleCnt="0">
        <dgm:presLayoutVars>
          <dgm:dir/>
          <dgm:animOne val="branch"/>
          <dgm:animLvl val="lvl"/>
        </dgm:presLayoutVars>
      </dgm:prSet>
      <dgm:spPr/>
    </dgm:pt>
    <dgm:pt modelId="{BFD58DC4-28A8-2348-B5AD-F74C43333246}" type="pres">
      <dgm:prSet presAssocID="{A8CCDFA8-1BB4-4848-9746-B49723E62506}" presName="thickLine" presStyleLbl="alignNode1" presStyleIdx="0" presStyleCnt="2"/>
      <dgm:spPr/>
    </dgm:pt>
    <dgm:pt modelId="{CE982DE8-AB15-804C-B0DB-994ACBB3A2A4}" type="pres">
      <dgm:prSet presAssocID="{A8CCDFA8-1BB4-4848-9746-B49723E62506}" presName="horz1" presStyleCnt="0"/>
      <dgm:spPr/>
    </dgm:pt>
    <dgm:pt modelId="{C89F7D30-CC3E-5F4A-8044-CFB17E3EC428}" type="pres">
      <dgm:prSet presAssocID="{A8CCDFA8-1BB4-4848-9746-B49723E62506}" presName="tx1" presStyleLbl="revTx" presStyleIdx="0" presStyleCnt="2"/>
      <dgm:spPr/>
    </dgm:pt>
    <dgm:pt modelId="{0D7ADF66-BA52-FA42-94F3-B06824DAD44C}" type="pres">
      <dgm:prSet presAssocID="{A8CCDFA8-1BB4-4848-9746-B49723E62506}" presName="vert1" presStyleCnt="0"/>
      <dgm:spPr/>
    </dgm:pt>
    <dgm:pt modelId="{75B9A4B1-3DD4-E249-B476-227EC2555D3A}" type="pres">
      <dgm:prSet presAssocID="{61741369-476A-445A-BAFE-60D2FF3697D4}" presName="thickLine" presStyleLbl="alignNode1" presStyleIdx="1" presStyleCnt="2"/>
      <dgm:spPr/>
    </dgm:pt>
    <dgm:pt modelId="{6642F6F9-B3DA-D842-BDD0-ECD8D6735732}" type="pres">
      <dgm:prSet presAssocID="{61741369-476A-445A-BAFE-60D2FF3697D4}" presName="horz1" presStyleCnt="0"/>
      <dgm:spPr/>
    </dgm:pt>
    <dgm:pt modelId="{DA1B1E8C-8ECE-7C4D-9011-EB48294F2B25}" type="pres">
      <dgm:prSet presAssocID="{61741369-476A-445A-BAFE-60D2FF3697D4}" presName="tx1" presStyleLbl="revTx" presStyleIdx="1" presStyleCnt="2"/>
      <dgm:spPr/>
    </dgm:pt>
    <dgm:pt modelId="{49656247-9642-F747-97A5-1ECC66648B40}" type="pres">
      <dgm:prSet presAssocID="{61741369-476A-445A-BAFE-60D2FF3697D4}" presName="vert1" presStyleCnt="0"/>
      <dgm:spPr/>
    </dgm:pt>
  </dgm:ptLst>
  <dgm:cxnLst>
    <dgm:cxn modelId="{E49ACE16-8F8F-FF43-8336-A6A2E85EAFD9}" type="presOf" srcId="{A8CCDFA8-1BB4-4848-9746-B49723E62506}" destId="{C89F7D30-CC3E-5F4A-8044-CFB17E3EC428}" srcOrd="0" destOrd="0" presId="urn:microsoft.com/office/officeart/2008/layout/LinedList"/>
    <dgm:cxn modelId="{F9183F17-8FD0-4C88-8A92-49C78DC70529}" srcId="{F9FF1516-C90F-4E60-9892-D26739302FEC}" destId="{A8CCDFA8-1BB4-4848-9746-B49723E62506}" srcOrd="0" destOrd="0" parTransId="{3762AF9C-FFD2-47C0-B0ED-6B2EDF2F94EA}" sibTransId="{4EDA413E-933B-4CEC-9861-8C9F34ECF3DD}"/>
    <dgm:cxn modelId="{F6F30B1C-BCB8-A642-B5DF-88A86F59568B}" type="presOf" srcId="{61741369-476A-445A-BAFE-60D2FF3697D4}" destId="{DA1B1E8C-8ECE-7C4D-9011-EB48294F2B25}" srcOrd="0" destOrd="0" presId="urn:microsoft.com/office/officeart/2008/layout/LinedList"/>
    <dgm:cxn modelId="{B1084E6E-F23F-47C1-A48E-3CA2E64D0EC8}" srcId="{F9FF1516-C90F-4E60-9892-D26739302FEC}" destId="{61741369-476A-445A-BAFE-60D2FF3697D4}" srcOrd="1" destOrd="0" parTransId="{A798D634-3B0A-4567-A581-FD7BB81261BE}" sibTransId="{86979D26-0115-4627-B963-EA7C3FF1EBD4}"/>
    <dgm:cxn modelId="{1B3FC6DB-7A45-8A4A-852D-1F90AF69ED0A}" type="presOf" srcId="{F9FF1516-C90F-4E60-9892-D26739302FEC}" destId="{91713775-05F8-3C49-9A0C-022C660C7B75}" srcOrd="0" destOrd="0" presId="urn:microsoft.com/office/officeart/2008/layout/LinedList"/>
    <dgm:cxn modelId="{CF249A3B-0F61-6D42-A0B1-B2143C0F4B1E}" type="presParOf" srcId="{91713775-05F8-3C49-9A0C-022C660C7B75}" destId="{BFD58DC4-28A8-2348-B5AD-F74C43333246}" srcOrd="0" destOrd="0" presId="urn:microsoft.com/office/officeart/2008/layout/LinedList"/>
    <dgm:cxn modelId="{A4A2DF57-1AB0-FB44-A35F-69DD263EDF6A}" type="presParOf" srcId="{91713775-05F8-3C49-9A0C-022C660C7B75}" destId="{CE982DE8-AB15-804C-B0DB-994ACBB3A2A4}" srcOrd="1" destOrd="0" presId="urn:microsoft.com/office/officeart/2008/layout/LinedList"/>
    <dgm:cxn modelId="{AFCE35C2-641A-1E41-BBD3-669162DA22C1}" type="presParOf" srcId="{CE982DE8-AB15-804C-B0DB-994ACBB3A2A4}" destId="{C89F7D30-CC3E-5F4A-8044-CFB17E3EC428}" srcOrd="0" destOrd="0" presId="urn:microsoft.com/office/officeart/2008/layout/LinedList"/>
    <dgm:cxn modelId="{01951CB9-7910-4F44-B321-8481E381A034}" type="presParOf" srcId="{CE982DE8-AB15-804C-B0DB-994ACBB3A2A4}" destId="{0D7ADF66-BA52-FA42-94F3-B06824DAD44C}" srcOrd="1" destOrd="0" presId="urn:microsoft.com/office/officeart/2008/layout/LinedList"/>
    <dgm:cxn modelId="{4BBD4912-2FA4-4145-B6F1-A0E1B165459E}" type="presParOf" srcId="{91713775-05F8-3C49-9A0C-022C660C7B75}" destId="{75B9A4B1-3DD4-E249-B476-227EC2555D3A}" srcOrd="2" destOrd="0" presId="urn:microsoft.com/office/officeart/2008/layout/LinedList"/>
    <dgm:cxn modelId="{D0ED2453-461A-7548-BF90-987AD961EBC7}" type="presParOf" srcId="{91713775-05F8-3C49-9A0C-022C660C7B75}" destId="{6642F6F9-B3DA-D842-BDD0-ECD8D6735732}" srcOrd="3" destOrd="0" presId="urn:microsoft.com/office/officeart/2008/layout/LinedList"/>
    <dgm:cxn modelId="{789BA799-5640-2A4C-B306-C6A3A5B62A06}" type="presParOf" srcId="{6642F6F9-B3DA-D842-BDD0-ECD8D6735732}" destId="{DA1B1E8C-8ECE-7C4D-9011-EB48294F2B25}" srcOrd="0" destOrd="0" presId="urn:microsoft.com/office/officeart/2008/layout/LinedList"/>
    <dgm:cxn modelId="{FDD5634B-4F41-D041-A6F5-2BDA6F2EAF8B}" type="presParOf" srcId="{6642F6F9-B3DA-D842-BDD0-ECD8D6735732}" destId="{49656247-9642-F747-97A5-1ECC66648B4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86583E-ECCD-428C-9649-9DF4BDAD01AF}" type="doc">
      <dgm:prSet loTypeId="urn:microsoft.com/office/officeart/2016/7/layout/VerticalHollowActionList" loCatId="List" qsTypeId="urn:microsoft.com/office/officeart/2005/8/quickstyle/simple1" qsCatId="simple" csTypeId="urn:microsoft.com/office/officeart/2005/8/colors/colorful1" csCatId="colorful" phldr="1"/>
      <dgm:spPr/>
      <dgm:t>
        <a:bodyPr/>
        <a:lstStyle/>
        <a:p>
          <a:endParaRPr lang="en-US"/>
        </a:p>
      </dgm:t>
    </dgm:pt>
    <dgm:pt modelId="{CF38CEC0-931C-4423-B94A-0676495A09BB}">
      <dgm:prSet custT="1"/>
      <dgm:spPr>
        <a:ln>
          <a:solidFill>
            <a:schemeClr val="accent1"/>
          </a:solidFill>
        </a:ln>
      </dgm:spPr>
      <dgm:t>
        <a:bodyPr/>
        <a:lstStyle/>
        <a:p>
          <a:r>
            <a:rPr lang="en-US" sz="2800" b="1">
              <a:latin typeface="Arial" panose="020B0604020202020204" pitchFamily="34" charset="0"/>
              <a:cs typeface="Arial" panose="020B0604020202020204" pitchFamily="34" charset="0"/>
            </a:rPr>
            <a:t>Challenge</a:t>
          </a:r>
        </a:p>
      </dgm:t>
    </dgm:pt>
    <dgm:pt modelId="{8AA140F6-67C3-40C5-BD43-272EAE2B6CCA}" type="parTrans" cxnId="{4E114373-1055-4D06-900A-FA8C84F2690C}">
      <dgm:prSet/>
      <dgm:spPr/>
      <dgm:t>
        <a:bodyPr/>
        <a:lstStyle/>
        <a:p>
          <a:endParaRPr lang="en-US"/>
        </a:p>
      </dgm:t>
    </dgm:pt>
    <dgm:pt modelId="{51D3CF74-8AFF-4B34-9055-C543CB176E15}" type="sibTrans" cxnId="{4E114373-1055-4D06-900A-FA8C84F2690C}">
      <dgm:prSet/>
      <dgm:spPr/>
      <dgm:t>
        <a:bodyPr/>
        <a:lstStyle/>
        <a:p>
          <a:endParaRPr lang="en-US"/>
        </a:p>
      </dgm:t>
    </dgm:pt>
    <dgm:pt modelId="{403FD05C-E0DD-433D-A9F2-13743C9964C0}">
      <dgm:prSet custT="1"/>
      <dgm:spPr>
        <a:solidFill>
          <a:schemeClr val="accent1"/>
        </a:solidFill>
        <a:ln>
          <a:noFill/>
        </a:ln>
      </dgm:spPr>
      <dgm:t>
        <a:bodyPr/>
        <a:lstStyle/>
        <a:p>
          <a:r>
            <a:rPr lang="en-US" sz="2400">
              <a:latin typeface="Arial" panose="020B0604020202020204" pitchFamily="34" charset="0"/>
              <a:cs typeface="Arial" panose="020B0604020202020204" pitchFamily="34" charset="0"/>
            </a:rPr>
            <a:t>Challenge neocolonial influences </a:t>
          </a:r>
        </a:p>
      </dgm:t>
    </dgm:pt>
    <dgm:pt modelId="{70E4AA26-F3DD-43DD-AA63-D41004BB7B36}" type="parTrans" cxnId="{438972EF-2709-46D5-A0D8-AE698A8C4F40}">
      <dgm:prSet/>
      <dgm:spPr/>
      <dgm:t>
        <a:bodyPr/>
        <a:lstStyle/>
        <a:p>
          <a:endParaRPr lang="en-US"/>
        </a:p>
      </dgm:t>
    </dgm:pt>
    <dgm:pt modelId="{D382AC7C-339E-4605-8A1F-59A1341A0CE3}" type="sibTrans" cxnId="{438972EF-2709-46D5-A0D8-AE698A8C4F40}">
      <dgm:prSet/>
      <dgm:spPr/>
      <dgm:t>
        <a:bodyPr/>
        <a:lstStyle/>
        <a:p>
          <a:endParaRPr lang="en-US"/>
        </a:p>
      </dgm:t>
    </dgm:pt>
    <dgm:pt modelId="{6C9F07C3-0FEB-4D75-8B04-A1C36E481022}">
      <dgm:prSet custT="1"/>
      <dgm:spPr>
        <a:ln>
          <a:solidFill>
            <a:schemeClr val="accent1"/>
          </a:solidFill>
        </a:ln>
      </dgm:spPr>
      <dgm:t>
        <a:bodyPr/>
        <a:lstStyle/>
        <a:p>
          <a:r>
            <a:rPr lang="en-US" sz="2800" b="1">
              <a:latin typeface="Arial" panose="020B0604020202020204" pitchFamily="34" charset="0"/>
              <a:cs typeface="Arial" panose="020B0604020202020204" pitchFamily="34" charset="0"/>
            </a:rPr>
            <a:t>Prioritize</a:t>
          </a:r>
        </a:p>
      </dgm:t>
    </dgm:pt>
    <dgm:pt modelId="{82ACDF65-40C1-4F59-ABAE-710CC910741F}" type="parTrans" cxnId="{2A4F4653-75D2-4D7A-AE07-EE1EAAE33992}">
      <dgm:prSet/>
      <dgm:spPr/>
      <dgm:t>
        <a:bodyPr/>
        <a:lstStyle/>
        <a:p>
          <a:endParaRPr lang="en-US"/>
        </a:p>
      </dgm:t>
    </dgm:pt>
    <dgm:pt modelId="{B01B96AD-F18F-435A-AC98-649096A20479}" type="sibTrans" cxnId="{2A4F4653-75D2-4D7A-AE07-EE1EAAE33992}">
      <dgm:prSet/>
      <dgm:spPr/>
      <dgm:t>
        <a:bodyPr/>
        <a:lstStyle/>
        <a:p>
          <a:endParaRPr lang="en-US"/>
        </a:p>
      </dgm:t>
    </dgm:pt>
    <dgm:pt modelId="{377F92F4-5A92-41C2-B148-5993FCA5DB14}">
      <dgm:prSet custT="1"/>
      <dgm:spPr>
        <a:solidFill>
          <a:schemeClr val="accent1"/>
        </a:solidFill>
        <a:ln>
          <a:noFill/>
        </a:ln>
      </dgm:spPr>
      <dgm:t>
        <a:bodyPr/>
        <a:lstStyle/>
        <a:p>
          <a:r>
            <a:rPr lang="en-US" sz="2400">
              <a:latin typeface="Arial" panose="020B0604020202020204" pitchFamily="34" charset="0"/>
              <a:cs typeface="Arial" panose="020B0604020202020204" pitchFamily="34" charset="0"/>
            </a:rPr>
            <a:t>Prioritize the needs of marginalized populations</a:t>
          </a:r>
        </a:p>
      </dgm:t>
    </dgm:pt>
    <dgm:pt modelId="{A49F6C7D-AD06-4FBA-A2CC-EC6FABF9683F}" type="parTrans" cxnId="{5B580352-2B6E-45A8-A142-DEE185662C88}">
      <dgm:prSet/>
      <dgm:spPr/>
      <dgm:t>
        <a:bodyPr/>
        <a:lstStyle/>
        <a:p>
          <a:endParaRPr lang="en-US"/>
        </a:p>
      </dgm:t>
    </dgm:pt>
    <dgm:pt modelId="{484B7FCE-8AC9-4695-AA11-53021209E408}" type="sibTrans" cxnId="{5B580352-2B6E-45A8-A142-DEE185662C88}">
      <dgm:prSet/>
      <dgm:spPr/>
      <dgm:t>
        <a:bodyPr/>
        <a:lstStyle/>
        <a:p>
          <a:endParaRPr lang="en-US"/>
        </a:p>
      </dgm:t>
    </dgm:pt>
    <dgm:pt modelId="{5CD49F73-2DE0-4020-8128-DC3412F87CC0}">
      <dgm:prSet custT="1"/>
      <dgm:spPr>
        <a:ln>
          <a:solidFill>
            <a:schemeClr val="accent1"/>
          </a:solidFill>
        </a:ln>
      </dgm:spPr>
      <dgm:t>
        <a:bodyPr/>
        <a:lstStyle/>
        <a:p>
          <a:r>
            <a:rPr lang="en-US" sz="2800" b="1">
              <a:latin typeface="Arial" panose="020B0604020202020204" pitchFamily="34" charset="0"/>
              <a:cs typeface="Arial" panose="020B0604020202020204" pitchFamily="34" charset="0"/>
            </a:rPr>
            <a:t>Aim</a:t>
          </a:r>
        </a:p>
      </dgm:t>
    </dgm:pt>
    <dgm:pt modelId="{BDC6FCC2-F402-4DEC-9F10-A66AEA9D1389}" type="parTrans" cxnId="{5C2B8F21-2EEF-4B36-8A5C-B9B2E706FA15}">
      <dgm:prSet/>
      <dgm:spPr/>
      <dgm:t>
        <a:bodyPr/>
        <a:lstStyle/>
        <a:p>
          <a:endParaRPr lang="en-US"/>
        </a:p>
      </dgm:t>
    </dgm:pt>
    <dgm:pt modelId="{4E55DB4D-B430-4246-87A9-FBF59E271B25}" type="sibTrans" cxnId="{5C2B8F21-2EEF-4B36-8A5C-B9B2E706FA15}">
      <dgm:prSet/>
      <dgm:spPr/>
      <dgm:t>
        <a:bodyPr/>
        <a:lstStyle/>
        <a:p>
          <a:endParaRPr lang="en-US"/>
        </a:p>
      </dgm:t>
    </dgm:pt>
    <dgm:pt modelId="{F6BDB61C-3F61-4C57-81D6-0DAAAE3FDA98}">
      <dgm:prSet custT="1"/>
      <dgm:spPr>
        <a:solidFill>
          <a:schemeClr val="accent1"/>
        </a:solidFill>
        <a:ln>
          <a:noFill/>
        </a:ln>
      </dgm:spPr>
      <dgm:t>
        <a:bodyPr/>
        <a:lstStyle/>
        <a:p>
          <a:r>
            <a:rPr lang="en-US" sz="2400">
              <a:latin typeface="Arial" panose="020B0604020202020204" pitchFamily="34" charset="0"/>
              <a:cs typeface="Arial" panose="020B0604020202020204" pitchFamily="34" charset="0"/>
            </a:rPr>
            <a:t>Aim to address the root causes of global health inequalities</a:t>
          </a:r>
        </a:p>
      </dgm:t>
    </dgm:pt>
    <dgm:pt modelId="{5402E3B1-01B7-48CB-B4B0-D0EF66607A61}" type="parTrans" cxnId="{1B819B94-7076-4694-A6A5-0CE0753C3D95}">
      <dgm:prSet/>
      <dgm:spPr/>
      <dgm:t>
        <a:bodyPr/>
        <a:lstStyle/>
        <a:p>
          <a:endParaRPr lang="en-US"/>
        </a:p>
      </dgm:t>
    </dgm:pt>
    <dgm:pt modelId="{4C3265CB-7FFD-4C73-97CA-EA53E44EB1BA}" type="sibTrans" cxnId="{1B819B94-7076-4694-A6A5-0CE0753C3D95}">
      <dgm:prSet/>
      <dgm:spPr/>
      <dgm:t>
        <a:bodyPr/>
        <a:lstStyle/>
        <a:p>
          <a:endParaRPr lang="en-US"/>
        </a:p>
      </dgm:t>
    </dgm:pt>
    <dgm:pt modelId="{B26F2C0A-6038-B741-ABBC-40F3E3D961AA}" type="pres">
      <dgm:prSet presAssocID="{0286583E-ECCD-428C-9649-9DF4BDAD01AF}" presName="Name0" presStyleCnt="0">
        <dgm:presLayoutVars>
          <dgm:dir/>
          <dgm:animLvl val="lvl"/>
          <dgm:resizeHandles val="exact"/>
        </dgm:presLayoutVars>
      </dgm:prSet>
      <dgm:spPr/>
    </dgm:pt>
    <dgm:pt modelId="{34D11DD9-8ECC-0349-A219-D23FCCE00CA5}" type="pres">
      <dgm:prSet presAssocID="{CF38CEC0-931C-4423-B94A-0676495A09BB}" presName="linNode" presStyleCnt="0"/>
      <dgm:spPr/>
    </dgm:pt>
    <dgm:pt modelId="{BF1E91C8-629A-294F-A58B-DEA51B23B0EA}" type="pres">
      <dgm:prSet presAssocID="{CF38CEC0-931C-4423-B94A-0676495A09BB}" presName="parentText" presStyleLbl="solidFgAcc1" presStyleIdx="0" presStyleCnt="3">
        <dgm:presLayoutVars>
          <dgm:chMax val="1"/>
          <dgm:bulletEnabled/>
        </dgm:presLayoutVars>
      </dgm:prSet>
      <dgm:spPr/>
    </dgm:pt>
    <dgm:pt modelId="{0A6E78CF-3B5E-5049-AF89-004567477A26}" type="pres">
      <dgm:prSet presAssocID="{CF38CEC0-931C-4423-B94A-0676495A09BB}" presName="descendantText" presStyleLbl="alignNode1" presStyleIdx="0" presStyleCnt="3">
        <dgm:presLayoutVars>
          <dgm:bulletEnabled/>
        </dgm:presLayoutVars>
      </dgm:prSet>
      <dgm:spPr/>
    </dgm:pt>
    <dgm:pt modelId="{F27B28BB-2FBE-574D-B9E3-0A8AE62F841F}" type="pres">
      <dgm:prSet presAssocID="{51D3CF74-8AFF-4B34-9055-C543CB176E15}" presName="sp" presStyleCnt="0"/>
      <dgm:spPr/>
    </dgm:pt>
    <dgm:pt modelId="{4292C7AD-DA6B-CC45-8354-569890885B55}" type="pres">
      <dgm:prSet presAssocID="{6C9F07C3-0FEB-4D75-8B04-A1C36E481022}" presName="linNode" presStyleCnt="0"/>
      <dgm:spPr/>
    </dgm:pt>
    <dgm:pt modelId="{4BFF5C39-3922-134F-8D10-52303CB1A71C}" type="pres">
      <dgm:prSet presAssocID="{6C9F07C3-0FEB-4D75-8B04-A1C36E481022}" presName="parentText" presStyleLbl="solidFgAcc1" presStyleIdx="1" presStyleCnt="3">
        <dgm:presLayoutVars>
          <dgm:chMax val="1"/>
          <dgm:bulletEnabled/>
        </dgm:presLayoutVars>
      </dgm:prSet>
      <dgm:spPr/>
    </dgm:pt>
    <dgm:pt modelId="{E1BE4BAF-42A0-654D-9FDE-1B6DE6B3C38D}" type="pres">
      <dgm:prSet presAssocID="{6C9F07C3-0FEB-4D75-8B04-A1C36E481022}" presName="descendantText" presStyleLbl="alignNode1" presStyleIdx="1" presStyleCnt="3">
        <dgm:presLayoutVars>
          <dgm:bulletEnabled/>
        </dgm:presLayoutVars>
      </dgm:prSet>
      <dgm:spPr/>
    </dgm:pt>
    <dgm:pt modelId="{2CCE8D9F-6ACB-8F45-8E43-09209435ACBA}" type="pres">
      <dgm:prSet presAssocID="{B01B96AD-F18F-435A-AC98-649096A20479}" presName="sp" presStyleCnt="0"/>
      <dgm:spPr/>
    </dgm:pt>
    <dgm:pt modelId="{F23B8B9A-2729-0F45-B14E-7A60B8525445}" type="pres">
      <dgm:prSet presAssocID="{5CD49F73-2DE0-4020-8128-DC3412F87CC0}" presName="linNode" presStyleCnt="0"/>
      <dgm:spPr/>
    </dgm:pt>
    <dgm:pt modelId="{1F275B80-7742-364F-A79D-F93CCD1EB4F6}" type="pres">
      <dgm:prSet presAssocID="{5CD49F73-2DE0-4020-8128-DC3412F87CC0}" presName="parentText" presStyleLbl="solidFgAcc1" presStyleIdx="2" presStyleCnt="3">
        <dgm:presLayoutVars>
          <dgm:chMax val="1"/>
          <dgm:bulletEnabled/>
        </dgm:presLayoutVars>
      </dgm:prSet>
      <dgm:spPr/>
    </dgm:pt>
    <dgm:pt modelId="{C6468C4F-8701-8A4D-91D2-5155E50E43E4}" type="pres">
      <dgm:prSet presAssocID="{5CD49F73-2DE0-4020-8128-DC3412F87CC0}" presName="descendantText" presStyleLbl="alignNode1" presStyleIdx="2" presStyleCnt="3">
        <dgm:presLayoutVars>
          <dgm:bulletEnabled/>
        </dgm:presLayoutVars>
      </dgm:prSet>
      <dgm:spPr/>
    </dgm:pt>
  </dgm:ptLst>
  <dgm:cxnLst>
    <dgm:cxn modelId="{6330A50D-D197-8541-9483-C6DA3CAF145A}" type="presOf" srcId="{0286583E-ECCD-428C-9649-9DF4BDAD01AF}" destId="{B26F2C0A-6038-B741-ABBC-40F3E3D961AA}" srcOrd="0" destOrd="0" presId="urn:microsoft.com/office/officeart/2016/7/layout/VerticalHollowActionList"/>
    <dgm:cxn modelId="{BC26251D-C9C3-EF48-B92B-BF388E70C97B}" type="presOf" srcId="{F6BDB61C-3F61-4C57-81D6-0DAAAE3FDA98}" destId="{C6468C4F-8701-8A4D-91D2-5155E50E43E4}" srcOrd="0" destOrd="0" presId="urn:microsoft.com/office/officeart/2016/7/layout/VerticalHollowActionList"/>
    <dgm:cxn modelId="{5C2B8F21-2EEF-4B36-8A5C-B9B2E706FA15}" srcId="{0286583E-ECCD-428C-9649-9DF4BDAD01AF}" destId="{5CD49F73-2DE0-4020-8128-DC3412F87CC0}" srcOrd="2" destOrd="0" parTransId="{BDC6FCC2-F402-4DEC-9F10-A66AEA9D1389}" sibTransId="{4E55DB4D-B430-4246-87A9-FBF59E271B25}"/>
    <dgm:cxn modelId="{5B580352-2B6E-45A8-A142-DEE185662C88}" srcId="{6C9F07C3-0FEB-4D75-8B04-A1C36E481022}" destId="{377F92F4-5A92-41C2-B148-5993FCA5DB14}" srcOrd="0" destOrd="0" parTransId="{A49F6C7D-AD06-4FBA-A2CC-EC6FABF9683F}" sibTransId="{484B7FCE-8AC9-4695-AA11-53021209E408}"/>
    <dgm:cxn modelId="{2A4F4653-75D2-4D7A-AE07-EE1EAAE33992}" srcId="{0286583E-ECCD-428C-9649-9DF4BDAD01AF}" destId="{6C9F07C3-0FEB-4D75-8B04-A1C36E481022}" srcOrd="1" destOrd="0" parTransId="{82ACDF65-40C1-4F59-ABAE-710CC910741F}" sibTransId="{B01B96AD-F18F-435A-AC98-649096A20479}"/>
    <dgm:cxn modelId="{9C4A785D-2A24-FF41-BE0C-C0A2FC9255CA}" type="presOf" srcId="{CF38CEC0-931C-4423-B94A-0676495A09BB}" destId="{BF1E91C8-629A-294F-A58B-DEA51B23B0EA}" srcOrd="0" destOrd="0" presId="urn:microsoft.com/office/officeart/2016/7/layout/VerticalHollowActionList"/>
    <dgm:cxn modelId="{B612E670-5DED-0D40-BF88-F6120108CD09}" type="presOf" srcId="{5CD49F73-2DE0-4020-8128-DC3412F87CC0}" destId="{1F275B80-7742-364F-A79D-F93CCD1EB4F6}" srcOrd="0" destOrd="0" presId="urn:microsoft.com/office/officeart/2016/7/layout/VerticalHollowActionList"/>
    <dgm:cxn modelId="{4E114373-1055-4D06-900A-FA8C84F2690C}" srcId="{0286583E-ECCD-428C-9649-9DF4BDAD01AF}" destId="{CF38CEC0-931C-4423-B94A-0676495A09BB}" srcOrd="0" destOrd="0" parTransId="{8AA140F6-67C3-40C5-BD43-272EAE2B6CCA}" sibTransId="{51D3CF74-8AFF-4B34-9055-C543CB176E15}"/>
    <dgm:cxn modelId="{9EE77278-9F0F-EE4E-A6FD-31C79B05BCBF}" type="presOf" srcId="{403FD05C-E0DD-433D-A9F2-13743C9964C0}" destId="{0A6E78CF-3B5E-5049-AF89-004567477A26}" srcOrd="0" destOrd="0" presId="urn:microsoft.com/office/officeart/2016/7/layout/VerticalHollowActionList"/>
    <dgm:cxn modelId="{1B819B94-7076-4694-A6A5-0CE0753C3D95}" srcId="{5CD49F73-2DE0-4020-8128-DC3412F87CC0}" destId="{F6BDB61C-3F61-4C57-81D6-0DAAAE3FDA98}" srcOrd="0" destOrd="0" parTransId="{5402E3B1-01B7-48CB-B4B0-D0EF66607A61}" sibTransId="{4C3265CB-7FFD-4C73-97CA-EA53E44EB1BA}"/>
    <dgm:cxn modelId="{37F38BB8-2852-B342-914F-8F3A2922252A}" type="presOf" srcId="{377F92F4-5A92-41C2-B148-5993FCA5DB14}" destId="{E1BE4BAF-42A0-654D-9FDE-1B6DE6B3C38D}" srcOrd="0" destOrd="0" presId="urn:microsoft.com/office/officeart/2016/7/layout/VerticalHollowActionList"/>
    <dgm:cxn modelId="{92E33CEB-DB78-C641-AC24-AD15AB9ED161}" type="presOf" srcId="{6C9F07C3-0FEB-4D75-8B04-A1C36E481022}" destId="{4BFF5C39-3922-134F-8D10-52303CB1A71C}" srcOrd="0" destOrd="0" presId="urn:microsoft.com/office/officeart/2016/7/layout/VerticalHollowActionList"/>
    <dgm:cxn modelId="{438972EF-2709-46D5-A0D8-AE698A8C4F40}" srcId="{CF38CEC0-931C-4423-B94A-0676495A09BB}" destId="{403FD05C-E0DD-433D-A9F2-13743C9964C0}" srcOrd="0" destOrd="0" parTransId="{70E4AA26-F3DD-43DD-AA63-D41004BB7B36}" sibTransId="{D382AC7C-339E-4605-8A1F-59A1341A0CE3}"/>
    <dgm:cxn modelId="{D886C1D6-8BAC-3641-A053-598F5F914565}" type="presParOf" srcId="{B26F2C0A-6038-B741-ABBC-40F3E3D961AA}" destId="{34D11DD9-8ECC-0349-A219-D23FCCE00CA5}" srcOrd="0" destOrd="0" presId="urn:microsoft.com/office/officeart/2016/7/layout/VerticalHollowActionList"/>
    <dgm:cxn modelId="{D35F697C-22C7-3345-91BC-C1E2009FE404}" type="presParOf" srcId="{34D11DD9-8ECC-0349-A219-D23FCCE00CA5}" destId="{BF1E91C8-629A-294F-A58B-DEA51B23B0EA}" srcOrd="0" destOrd="0" presId="urn:microsoft.com/office/officeart/2016/7/layout/VerticalHollowActionList"/>
    <dgm:cxn modelId="{5D548B1B-40DB-6446-8F18-CECAC19D8541}" type="presParOf" srcId="{34D11DD9-8ECC-0349-A219-D23FCCE00CA5}" destId="{0A6E78CF-3B5E-5049-AF89-004567477A26}" srcOrd="1" destOrd="0" presId="urn:microsoft.com/office/officeart/2016/7/layout/VerticalHollowActionList"/>
    <dgm:cxn modelId="{DF00B882-F40C-4C46-B3B9-F5C241BE20CF}" type="presParOf" srcId="{B26F2C0A-6038-B741-ABBC-40F3E3D961AA}" destId="{F27B28BB-2FBE-574D-B9E3-0A8AE62F841F}" srcOrd="1" destOrd="0" presId="urn:microsoft.com/office/officeart/2016/7/layout/VerticalHollowActionList"/>
    <dgm:cxn modelId="{0BAE07E4-B6B3-F040-9DB5-43783EF8746D}" type="presParOf" srcId="{B26F2C0A-6038-B741-ABBC-40F3E3D961AA}" destId="{4292C7AD-DA6B-CC45-8354-569890885B55}" srcOrd="2" destOrd="0" presId="urn:microsoft.com/office/officeart/2016/7/layout/VerticalHollowActionList"/>
    <dgm:cxn modelId="{38DC5CAE-F683-1946-9E17-9BDCBBFFD443}" type="presParOf" srcId="{4292C7AD-DA6B-CC45-8354-569890885B55}" destId="{4BFF5C39-3922-134F-8D10-52303CB1A71C}" srcOrd="0" destOrd="0" presId="urn:microsoft.com/office/officeart/2016/7/layout/VerticalHollowActionList"/>
    <dgm:cxn modelId="{C77D77EA-C89F-7548-B3F2-8C450F093E42}" type="presParOf" srcId="{4292C7AD-DA6B-CC45-8354-569890885B55}" destId="{E1BE4BAF-42A0-654D-9FDE-1B6DE6B3C38D}" srcOrd="1" destOrd="0" presId="urn:microsoft.com/office/officeart/2016/7/layout/VerticalHollowActionList"/>
    <dgm:cxn modelId="{01519C6A-35EE-4348-91F0-8E5061EF9F2F}" type="presParOf" srcId="{B26F2C0A-6038-B741-ABBC-40F3E3D961AA}" destId="{2CCE8D9F-6ACB-8F45-8E43-09209435ACBA}" srcOrd="3" destOrd="0" presId="urn:microsoft.com/office/officeart/2016/7/layout/VerticalHollowActionList"/>
    <dgm:cxn modelId="{BB845B98-B738-BD49-805B-DF953F61B9C2}" type="presParOf" srcId="{B26F2C0A-6038-B741-ABBC-40F3E3D961AA}" destId="{F23B8B9A-2729-0F45-B14E-7A60B8525445}" srcOrd="4" destOrd="0" presId="urn:microsoft.com/office/officeart/2016/7/layout/VerticalHollowActionList"/>
    <dgm:cxn modelId="{4CF3386E-2FF4-AD4C-A5EA-FA619C8C8B16}" type="presParOf" srcId="{F23B8B9A-2729-0F45-B14E-7A60B8525445}" destId="{1F275B80-7742-364F-A79D-F93CCD1EB4F6}" srcOrd="0" destOrd="0" presId="urn:microsoft.com/office/officeart/2016/7/layout/VerticalHollowActionList"/>
    <dgm:cxn modelId="{D0C21AE8-D6C3-B346-9905-786D68A5EA12}" type="presParOf" srcId="{F23B8B9A-2729-0F45-B14E-7A60B8525445}" destId="{C6468C4F-8701-8A4D-91D2-5155E50E43E4}"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13D712-E34D-47B9-8AE0-0D93A246DC9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82A934F-E92C-4821-844A-6B007A483313}">
      <dgm:prSet/>
      <dgm:spPr/>
      <dgm:t>
        <a:bodyPr/>
        <a:lstStyle/>
        <a:p>
          <a:pPr rtl="0"/>
          <a:r>
            <a:rPr lang="en-US" b="1" dirty="0">
              <a:latin typeface="Arial"/>
              <a:cs typeface="Arial"/>
            </a:rPr>
            <a:t>Global Health Equity </a:t>
          </a:r>
          <a:endParaRPr lang="en-US" dirty="0">
            <a:latin typeface="Arial" panose="020B0604020202020204" pitchFamily="34" charset="0"/>
            <a:cs typeface="Arial" panose="020B0604020202020204" pitchFamily="34" charset="0"/>
          </a:endParaRPr>
        </a:p>
      </dgm:t>
    </dgm:pt>
    <dgm:pt modelId="{F7CCDED8-EBF6-4DF5-A9AF-E1E107F81F6E}" type="parTrans" cxnId="{9DE9051D-96A4-43FB-8682-B7BD0B410273}">
      <dgm:prSet/>
      <dgm:spPr/>
      <dgm:t>
        <a:bodyPr/>
        <a:lstStyle/>
        <a:p>
          <a:endParaRPr lang="en-US"/>
        </a:p>
      </dgm:t>
    </dgm:pt>
    <dgm:pt modelId="{A1EDE1AE-DEED-4AF0-B291-8416BC308AD0}" type="sibTrans" cxnId="{9DE9051D-96A4-43FB-8682-B7BD0B410273}">
      <dgm:prSet/>
      <dgm:spPr/>
      <dgm:t>
        <a:bodyPr/>
        <a:lstStyle/>
        <a:p>
          <a:endParaRPr lang="en-US"/>
        </a:p>
      </dgm:t>
    </dgm:pt>
    <dgm:pt modelId="{0636783A-7335-4A54-AF25-60ADDF4CCC99}">
      <dgm:prSet/>
      <dgm:spPr/>
      <dgm:t>
        <a:bodyPr/>
        <a:lstStyle/>
        <a:p>
          <a:r>
            <a:rPr lang="en-US" b="1" dirty="0">
              <a:latin typeface="Arial"/>
              <a:cs typeface="Arial"/>
            </a:rPr>
            <a:t>Community-led Approaches</a:t>
          </a:r>
          <a:endParaRPr lang="en-US" dirty="0">
            <a:latin typeface="Arial"/>
            <a:cs typeface="Arial"/>
          </a:endParaRPr>
        </a:p>
      </dgm:t>
    </dgm:pt>
    <dgm:pt modelId="{402DB0F4-DEC8-4A2D-AFA7-95D9264126C9}" type="parTrans" cxnId="{29A82568-BEE1-4FD8-A15A-2D2EB7828A04}">
      <dgm:prSet/>
      <dgm:spPr/>
      <dgm:t>
        <a:bodyPr/>
        <a:lstStyle/>
        <a:p>
          <a:endParaRPr lang="en-US"/>
        </a:p>
      </dgm:t>
    </dgm:pt>
    <dgm:pt modelId="{98991634-E9F5-44D8-AD71-DA5AC062DD5D}" type="sibTrans" cxnId="{29A82568-BEE1-4FD8-A15A-2D2EB7828A04}">
      <dgm:prSet/>
      <dgm:spPr/>
      <dgm:t>
        <a:bodyPr/>
        <a:lstStyle/>
        <a:p>
          <a:endParaRPr lang="en-US"/>
        </a:p>
      </dgm:t>
    </dgm:pt>
    <dgm:pt modelId="{23F8D254-8B6B-4BBC-850D-939A4E0C274F}">
      <dgm:prSet/>
      <dgm:spPr/>
      <dgm:t>
        <a:bodyPr/>
        <a:lstStyle/>
        <a:p>
          <a:r>
            <a:rPr lang="en-US" b="1" dirty="0">
              <a:latin typeface="Arial"/>
              <a:cs typeface="Arial"/>
            </a:rPr>
            <a:t>Health as a Human Right</a:t>
          </a:r>
          <a:endParaRPr lang="en-US" dirty="0">
            <a:latin typeface="Arial"/>
            <a:cs typeface="Arial"/>
          </a:endParaRPr>
        </a:p>
      </dgm:t>
    </dgm:pt>
    <dgm:pt modelId="{B6B15031-3E9D-4661-BB32-A55DCF1D3236}" type="parTrans" cxnId="{3C045799-4ED3-4523-845E-21462FD7436B}">
      <dgm:prSet/>
      <dgm:spPr/>
      <dgm:t>
        <a:bodyPr/>
        <a:lstStyle/>
        <a:p>
          <a:endParaRPr lang="en-US"/>
        </a:p>
      </dgm:t>
    </dgm:pt>
    <dgm:pt modelId="{C1D0717F-B6BF-409D-A04A-3BFB42456047}" type="sibTrans" cxnId="{3C045799-4ED3-4523-845E-21462FD7436B}">
      <dgm:prSet/>
      <dgm:spPr/>
      <dgm:t>
        <a:bodyPr/>
        <a:lstStyle/>
        <a:p>
          <a:endParaRPr lang="en-US"/>
        </a:p>
      </dgm:t>
    </dgm:pt>
    <dgm:pt modelId="{79811E8B-694F-4B85-9403-938157D37EA2}">
      <dgm:prSet/>
      <dgm:spPr/>
      <dgm:t>
        <a:bodyPr/>
        <a:lstStyle/>
        <a:p>
          <a:r>
            <a:rPr lang="en-US" b="1" dirty="0">
              <a:latin typeface="Arial"/>
              <a:cs typeface="Arial"/>
            </a:rPr>
            <a:t>South-South Cooperation</a:t>
          </a:r>
          <a:endParaRPr lang="en-US" dirty="0">
            <a:latin typeface="Arial"/>
            <a:cs typeface="Arial"/>
          </a:endParaRPr>
        </a:p>
      </dgm:t>
    </dgm:pt>
    <dgm:pt modelId="{3A4B9A3E-A648-4A77-A73C-DCEFCF61B084}" type="parTrans" cxnId="{1A1561EE-3205-44C6-8334-46F56F09A103}">
      <dgm:prSet/>
      <dgm:spPr/>
      <dgm:t>
        <a:bodyPr/>
        <a:lstStyle/>
        <a:p>
          <a:endParaRPr lang="en-US"/>
        </a:p>
      </dgm:t>
    </dgm:pt>
    <dgm:pt modelId="{51588C24-ED22-437E-AA47-56FD3D30012F}" type="sibTrans" cxnId="{1A1561EE-3205-44C6-8334-46F56F09A103}">
      <dgm:prSet/>
      <dgm:spPr/>
      <dgm:t>
        <a:bodyPr/>
        <a:lstStyle/>
        <a:p>
          <a:endParaRPr lang="en-US"/>
        </a:p>
      </dgm:t>
    </dgm:pt>
    <dgm:pt modelId="{259450EC-D8B7-4046-B5E5-0112DE832432}" type="pres">
      <dgm:prSet presAssocID="{7413D712-E34D-47B9-8AE0-0D93A246DC9A}" presName="matrix" presStyleCnt="0">
        <dgm:presLayoutVars>
          <dgm:chMax val="1"/>
          <dgm:dir/>
          <dgm:resizeHandles val="exact"/>
        </dgm:presLayoutVars>
      </dgm:prSet>
      <dgm:spPr/>
    </dgm:pt>
    <dgm:pt modelId="{721F7F84-675C-724D-93A0-AB34FF7F14D1}" type="pres">
      <dgm:prSet presAssocID="{7413D712-E34D-47B9-8AE0-0D93A246DC9A}" presName="diamond" presStyleLbl="bgShp" presStyleIdx="0" presStyleCnt="1"/>
      <dgm:spPr/>
    </dgm:pt>
    <dgm:pt modelId="{C6F9885E-E01F-8742-8708-7068A3346521}" type="pres">
      <dgm:prSet presAssocID="{7413D712-E34D-47B9-8AE0-0D93A246DC9A}" presName="quad1" presStyleLbl="node1" presStyleIdx="0" presStyleCnt="4">
        <dgm:presLayoutVars>
          <dgm:chMax val="0"/>
          <dgm:chPref val="0"/>
          <dgm:bulletEnabled val="1"/>
        </dgm:presLayoutVars>
      </dgm:prSet>
      <dgm:spPr/>
    </dgm:pt>
    <dgm:pt modelId="{3FDDF58B-A2DD-DB4D-89A8-03DABE7D5FA9}" type="pres">
      <dgm:prSet presAssocID="{7413D712-E34D-47B9-8AE0-0D93A246DC9A}" presName="quad2" presStyleLbl="node1" presStyleIdx="1" presStyleCnt="4">
        <dgm:presLayoutVars>
          <dgm:chMax val="0"/>
          <dgm:chPref val="0"/>
          <dgm:bulletEnabled val="1"/>
        </dgm:presLayoutVars>
      </dgm:prSet>
      <dgm:spPr/>
    </dgm:pt>
    <dgm:pt modelId="{D26B3D6C-6049-2B42-91EE-A5799F140491}" type="pres">
      <dgm:prSet presAssocID="{7413D712-E34D-47B9-8AE0-0D93A246DC9A}" presName="quad3" presStyleLbl="node1" presStyleIdx="2" presStyleCnt="4">
        <dgm:presLayoutVars>
          <dgm:chMax val="0"/>
          <dgm:chPref val="0"/>
          <dgm:bulletEnabled val="1"/>
        </dgm:presLayoutVars>
      </dgm:prSet>
      <dgm:spPr/>
    </dgm:pt>
    <dgm:pt modelId="{908A2DA7-39B8-8F44-AC32-D7AD9F00F3F4}" type="pres">
      <dgm:prSet presAssocID="{7413D712-E34D-47B9-8AE0-0D93A246DC9A}" presName="quad4" presStyleLbl="node1" presStyleIdx="3" presStyleCnt="4">
        <dgm:presLayoutVars>
          <dgm:chMax val="0"/>
          <dgm:chPref val="0"/>
          <dgm:bulletEnabled val="1"/>
        </dgm:presLayoutVars>
      </dgm:prSet>
      <dgm:spPr/>
    </dgm:pt>
  </dgm:ptLst>
  <dgm:cxnLst>
    <dgm:cxn modelId="{9DE9051D-96A4-43FB-8682-B7BD0B410273}" srcId="{7413D712-E34D-47B9-8AE0-0D93A246DC9A}" destId="{F82A934F-E92C-4821-844A-6B007A483313}" srcOrd="0" destOrd="0" parTransId="{F7CCDED8-EBF6-4DF5-A9AF-E1E107F81F6E}" sibTransId="{A1EDE1AE-DEED-4AF0-B291-8416BC308AD0}"/>
    <dgm:cxn modelId="{BF88785F-F419-4847-8501-57609E8FAC46}" type="presOf" srcId="{23F8D254-8B6B-4BBC-850D-939A4E0C274F}" destId="{D26B3D6C-6049-2B42-91EE-A5799F140491}" srcOrd="0" destOrd="0" presId="urn:microsoft.com/office/officeart/2005/8/layout/matrix3"/>
    <dgm:cxn modelId="{29A82568-BEE1-4FD8-A15A-2D2EB7828A04}" srcId="{7413D712-E34D-47B9-8AE0-0D93A246DC9A}" destId="{0636783A-7335-4A54-AF25-60ADDF4CCC99}" srcOrd="1" destOrd="0" parTransId="{402DB0F4-DEC8-4A2D-AFA7-95D9264126C9}" sibTransId="{98991634-E9F5-44D8-AD71-DA5AC062DD5D}"/>
    <dgm:cxn modelId="{4DA7A685-EFB9-5348-A27D-ADF2D191290E}" type="presOf" srcId="{0636783A-7335-4A54-AF25-60ADDF4CCC99}" destId="{3FDDF58B-A2DD-DB4D-89A8-03DABE7D5FA9}" srcOrd="0" destOrd="0" presId="urn:microsoft.com/office/officeart/2005/8/layout/matrix3"/>
    <dgm:cxn modelId="{62993690-B02D-2D49-BEB2-BC78A4FBA5BF}" type="presOf" srcId="{7413D712-E34D-47B9-8AE0-0D93A246DC9A}" destId="{259450EC-D8B7-4046-B5E5-0112DE832432}" srcOrd="0" destOrd="0" presId="urn:microsoft.com/office/officeart/2005/8/layout/matrix3"/>
    <dgm:cxn modelId="{3C045799-4ED3-4523-845E-21462FD7436B}" srcId="{7413D712-E34D-47B9-8AE0-0D93A246DC9A}" destId="{23F8D254-8B6B-4BBC-850D-939A4E0C274F}" srcOrd="2" destOrd="0" parTransId="{B6B15031-3E9D-4661-BB32-A55DCF1D3236}" sibTransId="{C1D0717F-B6BF-409D-A04A-3BFB42456047}"/>
    <dgm:cxn modelId="{3AC33AD8-B120-4E41-B48D-BF00B7ABC13C}" type="presOf" srcId="{F82A934F-E92C-4821-844A-6B007A483313}" destId="{C6F9885E-E01F-8742-8708-7068A3346521}" srcOrd="0" destOrd="0" presId="urn:microsoft.com/office/officeart/2005/8/layout/matrix3"/>
    <dgm:cxn modelId="{1A1561EE-3205-44C6-8334-46F56F09A103}" srcId="{7413D712-E34D-47B9-8AE0-0D93A246DC9A}" destId="{79811E8B-694F-4B85-9403-938157D37EA2}" srcOrd="3" destOrd="0" parTransId="{3A4B9A3E-A648-4A77-A73C-DCEFCF61B084}" sibTransId="{51588C24-ED22-437E-AA47-56FD3D30012F}"/>
    <dgm:cxn modelId="{5CF5DEF5-1CC4-854A-9E6A-FAD412DA9896}" type="presOf" srcId="{79811E8B-694F-4B85-9403-938157D37EA2}" destId="{908A2DA7-39B8-8F44-AC32-D7AD9F00F3F4}" srcOrd="0" destOrd="0" presId="urn:microsoft.com/office/officeart/2005/8/layout/matrix3"/>
    <dgm:cxn modelId="{F694E1FA-70F3-014F-9978-4C274C1DCC20}" type="presParOf" srcId="{259450EC-D8B7-4046-B5E5-0112DE832432}" destId="{721F7F84-675C-724D-93A0-AB34FF7F14D1}" srcOrd="0" destOrd="0" presId="urn:microsoft.com/office/officeart/2005/8/layout/matrix3"/>
    <dgm:cxn modelId="{9D957E08-C765-F844-8293-27D4FC2D906A}" type="presParOf" srcId="{259450EC-D8B7-4046-B5E5-0112DE832432}" destId="{C6F9885E-E01F-8742-8708-7068A3346521}" srcOrd="1" destOrd="0" presId="urn:microsoft.com/office/officeart/2005/8/layout/matrix3"/>
    <dgm:cxn modelId="{F98EEC07-FC09-B54F-BFBE-8366D0FA57ED}" type="presParOf" srcId="{259450EC-D8B7-4046-B5E5-0112DE832432}" destId="{3FDDF58B-A2DD-DB4D-89A8-03DABE7D5FA9}" srcOrd="2" destOrd="0" presId="urn:microsoft.com/office/officeart/2005/8/layout/matrix3"/>
    <dgm:cxn modelId="{9273A559-FF78-844C-AA6F-B094E97419A7}" type="presParOf" srcId="{259450EC-D8B7-4046-B5E5-0112DE832432}" destId="{D26B3D6C-6049-2B42-91EE-A5799F140491}" srcOrd="3" destOrd="0" presId="urn:microsoft.com/office/officeart/2005/8/layout/matrix3"/>
    <dgm:cxn modelId="{CA75D080-0D47-5945-9C1C-A5F91DCCFAB3}" type="presParOf" srcId="{259450EC-D8B7-4046-B5E5-0112DE832432}" destId="{908A2DA7-39B8-8F44-AC32-D7AD9F00F3F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D71089-20BC-BB44-9C48-5FFCBBE38A6E}"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n-US"/>
        </a:p>
      </dgm:t>
    </dgm:pt>
    <dgm:pt modelId="{38801BE1-E30B-E54A-BB8B-F724D19DE176}">
      <dgm:prSet phldrT="[Text]" custT="1"/>
      <dgm:spPr/>
      <dgm:t>
        <a:bodyPr/>
        <a:lstStyle/>
        <a:p>
          <a:pPr algn="l"/>
          <a:r>
            <a:rPr lang="en-US" sz="1800" b="1" i="0">
              <a:solidFill>
                <a:srgbClr val="333333"/>
              </a:solidFill>
              <a:effectLst/>
              <a:latin typeface="Arial" panose="020B0604020202020204" pitchFamily="34" charset="0"/>
              <a:cs typeface="Arial" panose="020B0604020202020204" pitchFamily="34" charset="0"/>
            </a:rPr>
            <a:t>Recommendation:</a:t>
          </a:r>
          <a:r>
            <a:rPr lang="en-US" sz="1800" b="0" i="0">
              <a:solidFill>
                <a:srgbClr val="333333"/>
              </a:solidFill>
              <a:effectLst/>
              <a:latin typeface="Arial" panose="020B0604020202020204" pitchFamily="34" charset="0"/>
              <a:cs typeface="Arial" panose="020B0604020202020204" pitchFamily="34" charset="0"/>
            </a:rPr>
            <a:t> Programs should provide competency-based training in power, privilege and structural humility. All participants receive training in region-specific and international guidelines for LMICs.</a:t>
          </a:r>
          <a:endParaRPr lang="en-US" sz="1800" i="0">
            <a:latin typeface="Arial" panose="020B0604020202020204" pitchFamily="34" charset="0"/>
            <a:cs typeface="Arial" panose="020B0604020202020204" pitchFamily="34" charset="0"/>
          </a:endParaRPr>
        </a:p>
      </dgm:t>
    </dgm:pt>
    <dgm:pt modelId="{09438CBB-2669-3D48-9069-1ED5F4BAED77}" type="parTrans" cxnId="{E2D56F74-6B3E-9249-80B6-F9DDB9F1E6CF}">
      <dgm:prSet/>
      <dgm:spPr/>
      <dgm:t>
        <a:bodyPr/>
        <a:lstStyle/>
        <a:p>
          <a:endParaRPr lang="en-US"/>
        </a:p>
      </dgm:t>
    </dgm:pt>
    <dgm:pt modelId="{D4C3A9B4-0A88-E045-A8D4-77E351BAD178}" type="sibTrans" cxnId="{E2D56F74-6B3E-9249-80B6-F9DDB9F1E6CF}">
      <dgm:prSet/>
      <dgm:spPr/>
      <dgm:t>
        <a:bodyPr/>
        <a:lstStyle/>
        <a:p>
          <a:endParaRPr lang="en-US"/>
        </a:p>
      </dgm:t>
    </dgm:pt>
    <dgm:pt modelId="{1729FADF-D0F5-9D40-8322-CBC0AB5088D2}">
      <dgm:prSet phldrT="[Text]" custT="1"/>
      <dgm:spPr/>
      <dgm:t>
        <a:bodyPr/>
        <a:lstStyle/>
        <a:p>
          <a:pPr algn="l"/>
          <a:r>
            <a:rPr lang="en-US" sz="1800" b="1">
              <a:latin typeface="Arial" panose="020B0604020202020204" pitchFamily="34" charset="0"/>
              <a:cs typeface="Arial" panose="020B0604020202020204" pitchFamily="34" charset="0"/>
            </a:rPr>
            <a:t>Problems: </a:t>
          </a:r>
          <a:r>
            <a:rPr lang="en-US" sz="1800" b="0">
              <a:latin typeface="Arial" panose="020B0604020202020204" pitchFamily="34" charset="0"/>
              <a:cs typeface="Arial" panose="020B0604020202020204" pitchFamily="34" charset="0"/>
            </a:rPr>
            <a:t>P</a:t>
          </a:r>
          <a:r>
            <a:rPr lang="en-US" sz="1800" b="0" i="0">
              <a:solidFill>
                <a:srgbClr val="333333"/>
              </a:solidFill>
              <a:effectLst/>
              <a:latin typeface="Arial" panose="020B0604020202020204" pitchFamily="34" charset="0"/>
              <a:cs typeface="Arial" panose="020B0604020202020204" pitchFamily="34" charset="0"/>
            </a:rPr>
            <a:t>ersistent narrative taught in the Global North that those in the Global South are unable to provide quality healthcare to their own people. Trainees or practitioners who participate in GH experiences are unprepared to work safely in these settings.</a:t>
          </a:r>
          <a:endParaRPr lang="en-US" sz="1800">
            <a:latin typeface="Arial" panose="020B0604020202020204" pitchFamily="34" charset="0"/>
            <a:cs typeface="Arial" panose="020B0604020202020204" pitchFamily="34" charset="0"/>
          </a:endParaRPr>
        </a:p>
      </dgm:t>
    </dgm:pt>
    <dgm:pt modelId="{0F694582-5514-474D-A7D6-83A68542B373}" type="parTrans" cxnId="{8CD01920-3B70-9C44-AD18-281EC66C41AE}">
      <dgm:prSet/>
      <dgm:spPr/>
      <dgm:t>
        <a:bodyPr/>
        <a:lstStyle/>
        <a:p>
          <a:endParaRPr lang="en-US"/>
        </a:p>
      </dgm:t>
    </dgm:pt>
    <dgm:pt modelId="{D6AFE587-3F2C-9942-B43E-146818951F26}" type="sibTrans" cxnId="{8CD01920-3B70-9C44-AD18-281EC66C41AE}">
      <dgm:prSet/>
      <dgm:spPr/>
      <dgm:t>
        <a:bodyPr/>
        <a:lstStyle/>
        <a:p>
          <a:endParaRPr lang="en-US"/>
        </a:p>
      </dgm:t>
    </dgm:pt>
    <dgm:pt modelId="{18EA91DD-8290-6644-B2F2-1ECC5F026C9C}" type="pres">
      <dgm:prSet presAssocID="{BFD71089-20BC-BB44-9C48-5FFCBBE38A6E}" presName="compositeShape" presStyleCnt="0">
        <dgm:presLayoutVars>
          <dgm:chMax val="2"/>
          <dgm:dir/>
          <dgm:resizeHandles val="exact"/>
        </dgm:presLayoutVars>
      </dgm:prSet>
      <dgm:spPr/>
    </dgm:pt>
    <dgm:pt modelId="{33B26AD5-98C1-0F4B-BBCA-BA0491BDB63E}" type="pres">
      <dgm:prSet presAssocID="{BFD71089-20BC-BB44-9C48-5FFCBBE38A6E}" presName="divider" presStyleLbl="fgShp" presStyleIdx="0" presStyleCnt="1" custLinFactNeighborY="-2410"/>
      <dgm:spPr>
        <a:solidFill>
          <a:schemeClr val="accent2">
            <a:lumMod val="20000"/>
            <a:lumOff val="80000"/>
          </a:schemeClr>
        </a:solidFill>
      </dgm:spPr>
    </dgm:pt>
    <dgm:pt modelId="{C6E7F1B9-397C-D743-80F5-97CA530E431A}" type="pres">
      <dgm:prSet presAssocID="{38801BE1-E30B-E54A-BB8B-F724D19DE176}" presName="downArrow" presStyleLbl="node1" presStyleIdx="0" presStyleCnt="2" custScaleX="75862"/>
      <dgm:spPr>
        <a:solidFill>
          <a:schemeClr val="accent2"/>
        </a:solidFill>
      </dgm:spPr>
    </dgm:pt>
    <dgm:pt modelId="{BA4580E4-AE78-F748-A861-2AE1FD12E68D}" type="pres">
      <dgm:prSet presAssocID="{38801BE1-E30B-E54A-BB8B-F724D19DE176}" presName="downArrowText" presStyleLbl="revTx" presStyleIdx="0" presStyleCnt="2" custScaleX="151766" custLinFactNeighborX="-8889" custLinFactNeighborY="6792">
        <dgm:presLayoutVars>
          <dgm:bulletEnabled val="1"/>
        </dgm:presLayoutVars>
      </dgm:prSet>
      <dgm:spPr/>
    </dgm:pt>
    <dgm:pt modelId="{64956FDA-FA3E-7243-9A14-91CB33196859}" type="pres">
      <dgm:prSet presAssocID="{1729FADF-D0F5-9D40-8322-CBC0AB5088D2}" presName="upArrow" presStyleLbl="node1" presStyleIdx="1" presStyleCnt="2" custScaleX="75048"/>
      <dgm:spPr>
        <a:solidFill>
          <a:schemeClr val="accent2"/>
        </a:solidFill>
      </dgm:spPr>
    </dgm:pt>
    <dgm:pt modelId="{8BD0B21C-01A8-8049-B401-F0F85CC2351E}" type="pres">
      <dgm:prSet presAssocID="{1729FADF-D0F5-9D40-8322-CBC0AB5088D2}" presName="upArrowText" presStyleLbl="revTx" presStyleIdx="1" presStyleCnt="2" custScaleX="169262" custLinFactNeighborX="9312" custLinFactNeighborY="-2072">
        <dgm:presLayoutVars>
          <dgm:bulletEnabled val="1"/>
        </dgm:presLayoutVars>
      </dgm:prSet>
      <dgm:spPr/>
    </dgm:pt>
  </dgm:ptLst>
  <dgm:cxnLst>
    <dgm:cxn modelId="{8CD01920-3B70-9C44-AD18-281EC66C41AE}" srcId="{BFD71089-20BC-BB44-9C48-5FFCBBE38A6E}" destId="{1729FADF-D0F5-9D40-8322-CBC0AB5088D2}" srcOrd="1" destOrd="0" parTransId="{0F694582-5514-474D-A7D6-83A68542B373}" sibTransId="{D6AFE587-3F2C-9942-B43E-146818951F26}"/>
    <dgm:cxn modelId="{22E4F241-C4C8-0942-99D7-68AD17B6BBB9}" type="presOf" srcId="{1729FADF-D0F5-9D40-8322-CBC0AB5088D2}" destId="{8BD0B21C-01A8-8049-B401-F0F85CC2351E}" srcOrd="0" destOrd="0" presId="urn:microsoft.com/office/officeart/2005/8/layout/arrow3"/>
    <dgm:cxn modelId="{3CAFE84E-256C-6242-8483-7F6211574858}" type="presOf" srcId="{38801BE1-E30B-E54A-BB8B-F724D19DE176}" destId="{BA4580E4-AE78-F748-A861-2AE1FD12E68D}" srcOrd="0" destOrd="0" presId="urn:microsoft.com/office/officeart/2005/8/layout/arrow3"/>
    <dgm:cxn modelId="{E2D56F74-6B3E-9249-80B6-F9DDB9F1E6CF}" srcId="{BFD71089-20BC-BB44-9C48-5FFCBBE38A6E}" destId="{38801BE1-E30B-E54A-BB8B-F724D19DE176}" srcOrd="0" destOrd="0" parTransId="{09438CBB-2669-3D48-9069-1ED5F4BAED77}" sibTransId="{D4C3A9B4-0A88-E045-A8D4-77E351BAD178}"/>
    <dgm:cxn modelId="{092473F2-68E4-5841-BADF-054DEC42032A}" type="presOf" srcId="{BFD71089-20BC-BB44-9C48-5FFCBBE38A6E}" destId="{18EA91DD-8290-6644-B2F2-1ECC5F026C9C}" srcOrd="0" destOrd="0" presId="urn:microsoft.com/office/officeart/2005/8/layout/arrow3"/>
    <dgm:cxn modelId="{A9828B16-AE2A-0047-9525-74D2BB6A1CAA}" type="presParOf" srcId="{18EA91DD-8290-6644-B2F2-1ECC5F026C9C}" destId="{33B26AD5-98C1-0F4B-BBCA-BA0491BDB63E}" srcOrd="0" destOrd="0" presId="urn:microsoft.com/office/officeart/2005/8/layout/arrow3"/>
    <dgm:cxn modelId="{159D7193-A0DD-4C44-A36E-006F506826AC}" type="presParOf" srcId="{18EA91DD-8290-6644-B2F2-1ECC5F026C9C}" destId="{C6E7F1B9-397C-D743-80F5-97CA530E431A}" srcOrd="1" destOrd="0" presId="urn:microsoft.com/office/officeart/2005/8/layout/arrow3"/>
    <dgm:cxn modelId="{8C90EA31-CA9C-A844-98C4-CA9603A6D12E}" type="presParOf" srcId="{18EA91DD-8290-6644-B2F2-1ECC5F026C9C}" destId="{BA4580E4-AE78-F748-A861-2AE1FD12E68D}" srcOrd="2" destOrd="0" presId="urn:microsoft.com/office/officeart/2005/8/layout/arrow3"/>
    <dgm:cxn modelId="{6F850FF8-C2F8-C444-B6C1-8D9E28ECA78C}" type="presParOf" srcId="{18EA91DD-8290-6644-B2F2-1ECC5F026C9C}" destId="{64956FDA-FA3E-7243-9A14-91CB33196859}" srcOrd="3" destOrd="0" presId="urn:microsoft.com/office/officeart/2005/8/layout/arrow3"/>
    <dgm:cxn modelId="{AEA4FC9B-F112-514B-A872-B2ED4F6452F2}" type="presParOf" srcId="{18EA91DD-8290-6644-B2F2-1ECC5F026C9C}" destId="{8BD0B21C-01A8-8049-B401-F0F85CC2351E}"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58025-093F-2F49-9B23-FDFD79D712C0}">
      <dsp:nvSpPr>
        <dsp:cNvPr id="0" name=""/>
        <dsp:cNvSpPr/>
      </dsp:nvSpPr>
      <dsp:spPr>
        <a:xfrm>
          <a:off x="0" y="1010591"/>
          <a:ext cx="2585333" cy="16416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A4738E6-717E-D84D-BFFE-726E83E27765}">
      <dsp:nvSpPr>
        <dsp:cNvPr id="0" name=""/>
        <dsp:cNvSpPr/>
      </dsp:nvSpPr>
      <dsp:spPr>
        <a:xfrm>
          <a:off x="287259" y="1283487"/>
          <a:ext cx="2585333" cy="1641686"/>
        </a:xfrm>
        <a:prstGeom prst="roundRect">
          <a:avLst>
            <a:gd name="adj" fmla="val 10000"/>
          </a:avLst>
        </a:prstGeom>
        <a:solidFill>
          <a:schemeClr val="lt1">
            <a:alpha val="90000"/>
            <a:hueOff val="0"/>
            <a:satOff val="0"/>
            <a:lumOff val="0"/>
            <a:alphaOff val="0"/>
          </a:schemeClr>
        </a:solidFill>
        <a:ln w="6350" cap="flat" cmpd="sng" algn="ctr">
          <a:solidFill>
            <a:schemeClr val="accent2"/>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Power</a:t>
          </a:r>
        </a:p>
      </dsp:txBody>
      <dsp:txXfrm>
        <a:off x="335342" y="1331570"/>
        <a:ext cx="2489167" cy="1545520"/>
      </dsp:txXfrm>
    </dsp:sp>
    <dsp:sp modelId="{185C85E8-D564-664D-8F0B-2D5CA81F39BD}">
      <dsp:nvSpPr>
        <dsp:cNvPr id="0" name=""/>
        <dsp:cNvSpPr/>
      </dsp:nvSpPr>
      <dsp:spPr>
        <a:xfrm>
          <a:off x="3159852" y="1010591"/>
          <a:ext cx="2585333" cy="16416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7FF91AD-7943-DF48-83E3-3498F5901942}">
      <dsp:nvSpPr>
        <dsp:cNvPr id="0" name=""/>
        <dsp:cNvSpPr/>
      </dsp:nvSpPr>
      <dsp:spPr>
        <a:xfrm>
          <a:off x="3447111" y="1283487"/>
          <a:ext cx="2585333" cy="1641686"/>
        </a:xfrm>
        <a:prstGeom prst="roundRect">
          <a:avLst>
            <a:gd name="adj" fmla="val 10000"/>
          </a:avLst>
        </a:prstGeom>
        <a:solidFill>
          <a:schemeClr val="lt1">
            <a:alpha val="90000"/>
            <a:hueOff val="0"/>
            <a:satOff val="0"/>
            <a:lumOff val="0"/>
            <a:alphaOff val="0"/>
          </a:schemeClr>
        </a:solidFill>
        <a:ln w="6350" cap="flat" cmpd="sng" algn="ctr">
          <a:solidFill>
            <a:schemeClr val="accent2"/>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Privilege</a:t>
          </a:r>
        </a:p>
      </dsp:txBody>
      <dsp:txXfrm>
        <a:off x="3495194" y="1331570"/>
        <a:ext cx="2489167" cy="1545520"/>
      </dsp:txXfrm>
    </dsp:sp>
    <dsp:sp modelId="{D6F3D337-4329-C24B-8395-23D7BB6E2BB6}">
      <dsp:nvSpPr>
        <dsp:cNvPr id="0" name=""/>
        <dsp:cNvSpPr/>
      </dsp:nvSpPr>
      <dsp:spPr>
        <a:xfrm>
          <a:off x="6319704" y="1010591"/>
          <a:ext cx="2585333" cy="1641686"/>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F442E8-2301-954E-A1F6-D97B01C00FBE}">
      <dsp:nvSpPr>
        <dsp:cNvPr id="0" name=""/>
        <dsp:cNvSpPr/>
      </dsp:nvSpPr>
      <dsp:spPr>
        <a:xfrm>
          <a:off x="6606964" y="1283487"/>
          <a:ext cx="2585333" cy="1641686"/>
        </a:xfrm>
        <a:prstGeom prst="roundRect">
          <a:avLst>
            <a:gd name="adj" fmla="val 10000"/>
          </a:avLst>
        </a:prstGeom>
        <a:solidFill>
          <a:schemeClr val="lt1">
            <a:alpha val="90000"/>
            <a:hueOff val="0"/>
            <a:satOff val="0"/>
            <a:lumOff val="0"/>
            <a:alphaOff val="0"/>
          </a:schemeClr>
        </a:solidFill>
        <a:ln w="6350" cap="flat" cmpd="sng" algn="ctr">
          <a:solidFill>
            <a:schemeClr val="accent2"/>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Bias</a:t>
          </a:r>
        </a:p>
      </dsp:txBody>
      <dsp:txXfrm>
        <a:off x="6655047" y="1331570"/>
        <a:ext cx="2489167" cy="15455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440ED-810D-0C4F-9A7F-59A8EC7E42D6}">
      <dsp:nvSpPr>
        <dsp:cNvPr id="0" name=""/>
        <dsp:cNvSpPr/>
      </dsp:nvSpPr>
      <dsp:spPr>
        <a:xfrm>
          <a:off x="3960458" y="1890484"/>
          <a:ext cx="3966283" cy="3966283"/>
        </a:xfrm>
        <a:prstGeom prst="ellipse">
          <a:avLst/>
        </a:prstGeom>
        <a:solidFill>
          <a:schemeClr val="accent2">
            <a:lumMod val="20000"/>
            <a:lumOff val="80000"/>
            <a:alpha val="50000"/>
          </a:schemeClr>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kern="1200">
              <a:latin typeface="Arial" panose="020B0604020202020204" pitchFamily="34" charset="0"/>
              <a:cs typeface="Arial" panose="020B0604020202020204" pitchFamily="34" charset="0"/>
            </a:rPr>
            <a:t>Recommendation: P</a:t>
          </a:r>
          <a:r>
            <a:rPr lang="en-US" sz="1800" b="0" i="0" kern="1200">
              <a:latin typeface="Arial" panose="020B0604020202020204" pitchFamily="34" charset="0"/>
              <a:cs typeface="Arial" panose="020B0604020202020204" pitchFamily="34" charset="0"/>
            </a:rPr>
            <a:t>rograms understand and work towards the understanding that the underlying goal of these programs is to eliminate the need for foreign GH practitioners.   </a:t>
          </a:r>
          <a:endParaRPr lang="en-MX" sz="1800" i="0" kern="1200">
            <a:latin typeface="Arial" panose="020B0604020202020204" pitchFamily="34" charset="0"/>
            <a:cs typeface="Arial" panose="020B0604020202020204" pitchFamily="34" charset="0"/>
          </a:endParaRPr>
        </a:p>
      </dsp:txBody>
      <dsp:txXfrm>
        <a:off x="4541307" y="2471333"/>
        <a:ext cx="2804585" cy="2804585"/>
      </dsp:txXfrm>
    </dsp:sp>
    <dsp:sp modelId="{E1848621-DEF1-F743-A427-FD30A2AED364}">
      <dsp:nvSpPr>
        <dsp:cNvPr id="0" name=""/>
        <dsp:cNvSpPr/>
      </dsp:nvSpPr>
      <dsp:spPr>
        <a:xfrm>
          <a:off x="4702906" y="56203"/>
          <a:ext cx="2481386" cy="2473969"/>
        </a:xfrm>
        <a:prstGeom prst="ellipse">
          <a:avLst/>
        </a:prstGeom>
        <a:solidFill>
          <a:schemeClr val="accent2">
            <a:lumMod val="20000"/>
            <a:lumOff val="80000"/>
            <a:alpha val="50000"/>
          </a:schemeClr>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Local practitioners should be empowered with avenues to report concerns regarding inappropriate practices </a:t>
          </a:r>
          <a:endParaRPr lang="en-US" sz="1400" kern="1200">
            <a:latin typeface="Arial" panose="020B0604020202020204" pitchFamily="34" charset="0"/>
            <a:cs typeface="Arial" panose="020B0604020202020204" pitchFamily="34" charset="0"/>
          </a:endParaRPr>
        </a:p>
      </dsp:txBody>
      <dsp:txXfrm>
        <a:off x="5066297" y="418507"/>
        <a:ext cx="1754604" cy="1749361"/>
      </dsp:txXfrm>
    </dsp:sp>
    <dsp:sp modelId="{90C11836-7960-1C46-8DCE-880A3EE08772}">
      <dsp:nvSpPr>
        <dsp:cNvPr id="0" name=""/>
        <dsp:cNvSpPr/>
      </dsp:nvSpPr>
      <dsp:spPr>
        <a:xfrm>
          <a:off x="6937631" y="3926860"/>
          <a:ext cx="2481386" cy="2473969"/>
        </a:xfrm>
        <a:prstGeom prst="ellipse">
          <a:avLst/>
        </a:prstGeom>
        <a:solidFill>
          <a:schemeClr val="accent2">
            <a:lumMod val="20000"/>
            <a:lumOff val="80000"/>
            <a:alpha val="50000"/>
          </a:schemeClr>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Programs should have a relationship with international sites and support local staff to correct, guide and mentor outsiders</a:t>
          </a:r>
        </a:p>
      </dsp:txBody>
      <dsp:txXfrm>
        <a:off x="7301022" y="4289164"/>
        <a:ext cx="1754604" cy="1749361"/>
      </dsp:txXfrm>
    </dsp:sp>
    <dsp:sp modelId="{3F50C7E7-3915-5F49-87CF-20B8EBEB2168}">
      <dsp:nvSpPr>
        <dsp:cNvPr id="0" name=""/>
        <dsp:cNvSpPr/>
      </dsp:nvSpPr>
      <dsp:spPr>
        <a:xfrm>
          <a:off x="2468181" y="3926860"/>
          <a:ext cx="2481386" cy="2473969"/>
        </a:xfrm>
        <a:prstGeom prst="ellipse">
          <a:avLst/>
        </a:prstGeom>
        <a:solidFill>
          <a:schemeClr val="accent2">
            <a:lumMod val="20000"/>
            <a:lumOff val="80000"/>
            <a:alpha val="50000"/>
          </a:schemeClr>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Arial"/>
              <a:cs typeface="Arial"/>
            </a:rPr>
            <a:t>Incorporate opportunities for reciprocity for practitioners from &amp; committed to permanently working in LIC, LMIC or marginalized populations</a:t>
          </a:r>
        </a:p>
      </dsp:txBody>
      <dsp:txXfrm>
        <a:off x="2831572" y="4289164"/>
        <a:ext cx="1754604" cy="17493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19750-F913-5E4A-A1F9-6EA63D651FA4}">
      <dsp:nvSpPr>
        <dsp:cNvPr id="0" name=""/>
        <dsp:cNvSpPr/>
      </dsp:nvSpPr>
      <dsp:spPr>
        <a:xfrm>
          <a:off x="1993043" y="661182"/>
          <a:ext cx="6936303" cy="4329311"/>
        </a:xfrm>
        <a:prstGeom prst="round2DiagRect">
          <a:avLst>
            <a:gd name="adj1" fmla="val 0"/>
            <a:gd name="adj2" fmla="val 16670"/>
          </a:avLst>
        </a:prstGeom>
        <a:noFill/>
        <a:ln w="381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372B38-27DE-9C48-B70C-EB77659E5ABD}">
      <dsp:nvSpPr>
        <dsp:cNvPr id="0" name=""/>
        <dsp:cNvSpPr/>
      </dsp:nvSpPr>
      <dsp:spPr>
        <a:xfrm>
          <a:off x="5461195" y="1356402"/>
          <a:ext cx="924" cy="2938872"/>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C9F4C9-CCB7-CC47-ABEC-BF77581B9960}">
      <dsp:nvSpPr>
        <dsp:cNvPr id="0" name=""/>
        <dsp:cNvSpPr/>
      </dsp:nvSpPr>
      <dsp:spPr>
        <a:xfrm>
          <a:off x="2370062" y="1139590"/>
          <a:ext cx="3005731" cy="31839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solidFill>
                <a:schemeClr val="tx1"/>
              </a:solidFill>
              <a:effectLst/>
              <a:latin typeface="Arial"/>
              <a:cs typeface="Arial"/>
            </a:rPr>
            <a:t>Programs ensure that practitioners are held accountable for the care, services, and support they provide, or face being shut down by regulatory systems. Hold them to a standard of practice that uphold values of justice and equity for vulnerable communities.</a:t>
          </a:r>
          <a:endParaRPr lang="en-US" sz="1800" i="0" kern="1200" dirty="0">
            <a:solidFill>
              <a:schemeClr val="tx1"/>
            </a:solidFill>
            <a:latin typeface="Arial"/>
            <a:cs typeface="Arial"/>
          </a:endParaRPr>
        </a:p>
      </dsp:txBody>
      <dsp:txXfrm>
        <a:off x="2370062" y="1139590"/>
        <a:ext cx="3005731" cy="3183928"/>
      </dsp:txXfrm>
    </dsp:sp>
    <dsp:sp modelId="{87F48A21-B318-1941-AB7F-98B1B7163929}">
      <dsp:nvSpPr>
        <dsp:cNvPr id="0" name=""/>
        <dsp:cNvSpPr/>
      </dsp:nvSpPr>
      <dsp:spPr>
        <a:xfrm>
          <a:off x="5587520" y="1032330"/>
          <a:ext cx="3240208" cy="31649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a:cs typeface="Arial"/>
            </a:rPr>
            <a:t>P</a:t>
          </a:r>
          <a:r>
            <a:rPr lang="en-US" sz="1800" b="0" i="0" kern="1200" dirty="0">
              <a:solidFill>
                <a:schemeClr val="tx1"/>
              </a:solidFill>
              <a:effectLst/>
              <a:latin typeface="Arial"/>
              <a:cs typeface="Arial"/>
            </a:rPr>
            <a:t>rovider from the GN often works without appropriate licensure/supervision, contrary to the mechanisms in the GN</a:t>
          </a:r>
          <a:endParaRPr lang="en-US" sz="1800" kern="1200" dirty="0">
            <a:solidFill>
              <a:schemeClr val="tx1"/>
            </a:solidFill>
            <a:latin typeface="Arial"/>
            <a:cs typeface="Arial"/>
          </a:endParaRPr>
        </a:p>
        <a:p>
          <a:pPr marL="0" lvl="0" indent="0" algn="l" defTabSz="800100" rtl="0">
            <a:lnSpc>
              <a:spcPct val="90000"/>
            </a:lnSpc>
            <a:spcBef>
              <a:spcPct val="0"/>
            </a:spcBef>
            <a:spcAft>
              <a:spcPct val="35000"/>
            </a:spcAft>
            <a:buNone/>
          </a:pPr>
          <a:r>
            <a:rPr lang="en-US" sz="1800" kern="1200" dirty="0">
              <a:solidFill>
                <a:schemeClr val="tx1"/>
              </a:solidFill>
              <a:latin typeface="Arial"/>
              <a:cs typeface="Arial"/>
            </a:rPr>
            <a:t>I</a:t>
          </a:r>
          <a:r>
            <a:rPr lang="en-US" sz="1800" b="0" i="0" kern="1200" dirty="0">
              <a:solidFill>
                <a:schemeClr val="tx1"/>
              </a:solidFill>
              <a:effectLst/>
              <a:latin typeface="Arial"/>
              <a:cs typeface="Arial"/>
            </a:rPr>
            <a:t>n the GS there may be no regulatory board overseeing these programs. </a:t>
          </a:r>
        </a:p>
        <a:p>
          <a:pPr marL="0" lvl="0" indent="0" algn="l" defTabSz="800100">
            <a:lnSpc>
              <a:spcPct val="90000"/>
            </a:lnSpc>
            <a:spcBef>
              <a:spcPct val="0"/>
            </a:spcBef>
            <a:spcAft>
              <a:spcPct val="35000"/>
            </a:spcAft>
            <a:buNone/>
          </a:pPr>
          <a:r>
            <a:rPr lang="en-US" sz="1800" b="0" i="0" kern="1200" dirty="0">
              <a:solidFill>
                <a:schemeClr val="tx1"/>
              </a:solidFill>
              <a:effectLst/>
              <a:latin typeface="Arial"/>
              <a:cs typeface="Arial"/>
            </a:rPr>
            <a:t>This can draw those who seek to “hone [new] skills” without fear of recompense and at its subtlest attract those with good intentions who, unprepared, cause harm. </a:t>
          </a:r>
        </a:p>
      </dsp:txBody>
      <dsp:txXfrm>
        <a:off x="5587520" y="1032330"/>
        <a:ext cx="3240208" cy="3164939"/>
      </dsp:txXfrm>
    </dsp:sp>
    <dsp:sp modelId="{560B301D-1CBC-3944-9728-49655DA540ED}">
      <dsp:nvSpPr>
        <dsp:cNvPr id="0" name=""/>
        <dsp:cNvSpPr/>
      </dsp:nvSpPr>
      <dsp:spPr>
        <a:xfrm rot="16200000">
          <a:off x="-675861" y="2047427"/>
          <a:ext cx="4069207" cy="1156050"/>
        </a:xfrm>
        <a:prstGeom prst="rightArrow">
          <a:avLst>
            <a:gd name="adj1" fmla="val 49830"/>
            <a:gd name="adj2" fmla="val 6066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r>
            <a:rPr lang="en-US" sz="2700" kern="1200" dirty="0">
              <a:latin typeface="Arial"/>
              <a:cs typeface="Arial"/>
            </a:rPr>
            <a:t>Recommendations</a:t>
          </a:r>
        </a:p>
      </dsp:txBody>
      <dsp:txXfrm>
        <a:off x="-501142" y="2512141"/>
        <a:ext cx="3719769" cy="576060"/>
      </dsp:txXfrm>
    </dsp:sp>
    <dsp:sp modelId="{639397B6-E400-DD4E-8702-7E7C0010DEE8}">
      <dsp:nvSpPr>
        <dsp:cNvPr id="0" name=""/>
        <dsp:cNvSpPr/>
      </dsp:nvSpPr>
      <dsp:spPr>
        <a:xfrm rot="5400000">
          <a:off x="7483704" y="2490396"/>
          <a:ext cx="4069207" cy="1156050"/>
        </a:xfrm>
        <a:prstGeom prst="rightArrow">
          <a:avLst>
            <a:gd name="adj1" fmla="val 49830"/>
            <a:gd name="adj2" fmla="val 6066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r>
            <a:rPr lang="en-US" sz="2700" kern="1200" dirty="0">
              <a:latin typeface="Arial"/>
              <a:cs typeface="Arial"/>
            </a:rPr>
            <a:t>Problems</a:t>
          </a:r>
        </a:p>
      </dsp:txBody>
      <dsp:txXfrm>
        <a:off x="7658423" y="2605672"/>
        <a:ext cx="3719769" cy="5760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88007-7C9D-9042-8ADC-A81586EF25FE}">
      <dsp:nvSpPr>
        <dsp:cNvPr id="0" name=""/>
        <dsp:cNvSpPr/>
      </dsp:nvSpPr>
      <dsp:spPr>
        <a:xfrm>
          <a:off x="0" y="423073"/>
          <a:ext cx="10515600" cy="680399"/>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FEF9FB13-800C-6A44-847F-7C03201481B2}">
      <dsp:nvSpPr>
        <dsp:cNvPr id="0" name=""/>
        <dsp:cNvSpPr/>
      </dsp:nvSpPr>
      <dsp:spPr>
        <a:xfrm>
          <a:off x="525780" y="24553"/>
          <a:ext cx="7360920" cy="797039"/>
        </a:xfrm>
        <a:prstGeom prst="round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Practitioners should commit to finding local mentors for training in context-specific medicine. </a:t>
          </a:r>
          <a:endParaRPr lang="en-MX" sz="2000" b="1" kern="1200">
            <a:latin typeface="Arial" panose="020B0604020202020204" pitchFamily="34" charset="0"/>
            <a:cs typeface="Arial" panose="020B0604020202020204" pitchFamily="34" charset="0"/>
          </a:endParaRPr>
        </a:p>
      </dsp:txBody>
      <dsp:txXfrm>
        <a:off x="564688" y="63461"/>
        <a:ext cx="7283104" cy="719223"/>
      </dsp:txXfrm>
    </dsp:sp>
    <dsp:sp modelId="{BD0E6AAF-8168-524E-BC55-67E5375E12B7}">
      <dsp:nvSpPr>
        <dsp:cNvPr id="0" name=""/>
        <dsp:cNvSpPr/>
      </dsp:nvSpPr>
      <dsp:spPr>
        <a:xfrm>
          <a:off x="0" y="1647793"/>
          <a:ext cx="10515600" cy="680399"/>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F25AF7F7-66F6-DB42-B986-B2B26AB1B45B}">
      <dsp:nvSpPr>
        <dsp:cNvPr id="0" name=""/>
        <dsp:cNvSpPr/>
      </dsp:nvSpPr>
      <dsp:spPr>
        <a:xfrm>
          <a:off x="525780" y="1249273"/>
          <a:ext cx="7360920" cy="797039"/>
        </a:xfrm>
        <a:prstGeom prst="round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They should not work beyond their defined scope of practice. </a:t>
          </a:r>
          <a:endParaRPr lang="en-MX" sz="2000" b="1" kern="1200">
            <a:latin typeface="Arial" panose="020B0604020202020204" pitchFamily="34" charset="0"/>
            <a:cs typeface="Arial" panose="020B0604020202020204" pitchFamily="34" charset="0"/>
          </a:endParaRPr>
        </a:p>
      </dsp:txBody>
      <dsp:txXfrm>
        <a:off x="564688" y="1288181"/>
        <a:ext cx="7283104" cy="719223"/>
      </dsp:txXfrm>
    </dsp:sp>
    <dsp:sp modelId="{2DF47423-FE72-6944-A285-055E5DB86F76}">
      <dsp:nvSpPr>
        <dsp:cNvPr id="0" name=""/>
        <dsp:cNvSpPr/>
      </dsp:nvSpPr>
      <dsp:spPr>
        <a:xfrm>
          <a:off x="0" y="2872513"/>
          <a:ext cx="10515600" cy="680399"/>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173E7E00-7B4B-2B43-AACE-038871601B41}">
      <dsp:nvSpPr>
        <dsp:cNvPr id="0" name=""/>
        <dsp:cNvSpPr/>
      </dsp:nvSpPr>
      <dsp:spPr>
        <a:xfrm>
          <a:off x="525780" y="2473993"/>
          <a:ext cx="7360920" cy="797039"/>
        </a:xfrm>
        <a:prstGeom prst="round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They should complete all required vetting processes to work in their field in the region they are practicing. </a:t>
          </a:r>
          <a:endParaRPr lang="en-MX" sz="2000" b="1" kern="1200">
            <a:latin typeface="Arial" panose="020B0604020202020204" pitchFamily="34" charset="0"/>
            <a:cs typeface="Arial" panose="020B0604020202020204" pitchFamily="34" charset="0"/>
          </a:endParaRPr>
        </a:p>
      </dsp:txBody>
      <dsp:txXfrm>
        <a:off x="564688" y="2512901"/>
        <a:ext cx="7283104" cy="719223"/>
      </dsp:txXfrm>
    </dsp:sp>
    <dsp:sp modelId="{5C687A89-9659-DC4A-B998-7474404D969A}">
      <dsp:nvSpPr>
        <dsp:cNvPr id="0" name=""/>
        <dsp:cNvSpPr/>
      </dsp:nvSpPr>
      <dsp:spPr>
        <a:xfrm>
          <a:off x="0" y="4097233"/>
          <a:ext cx="10515600" cy="680399"/>
        </a:xfrm>
        <a:prstGeom prst="rect">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3964F930-015B-A64A-9E4A-7D5A29EE77DD}">
      <dsp:nvSpPr>
        <dsp:cNvPr id="0" name=""/>
        <dsp:cNvSpPr/>
      </dsp:nvSpPr>
      <dsp:spPr>
        <a:xfrm>
          <a:off x="525780" y="3698713"/>
          <a:ext cx="7360920" cy="797039"/>
        </a:xfrm>
        <a:prstGeom prst="round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i="0" kern="1200">
              <a:latin typeface="Arial" panose="020B0604020202020204" pitchFamily="34" charset="0"/>
              <a:cs typeface="Arial" panose="020B0604020202020204" pitchFamily="34" charset="0"/>
            </a:rPr>
            <a:t>They should seek to build up the expertise and highlight the work and agency of the local partners.</a:t>
          </a:r>
          <a:endParaRPr lang="en-MX" sz="2000" b="1" kern="1200">
            <a:latin typeface="Arial" panose="020B0604020202020204" pitchFamily="34" charset="0"/>
            <a:cs typeface="Arial" panose="020B0604020202020204" pitchFamily="34" charset="0"/>
          </a:endParaRPr>
        </a:p>
      </dsp:txBody>
      <dsp:txXfrm>
        <a:off x="564688" y="3737621"/>
        <a:ext cx="7283104" cy="7192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C6B12-74FE-4C80-8C61-EB1190DD947B}">
      <dsp:nvSpPr>
        <dsp:cNvPr id="0" name=""/>
        <dsp:cNvSpPr/>
      </dsp:nvSpPr>
      <dsp:spPr>
        <a:xfrm>
          <a:off x="0" y="1759"/>
          <a:ext cx="7318248" cy="749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A51735-B110-4EC2-B957-49FC7CEC8ADB}">
      <dsp:nvSpPr>
        <dsp:cNvPr id="0" name=""/>
        <dsp:cNvSpPr/>
      </dsp:nvSpPr>
      <dsp:spPr>
        <a:xfrm>
          <a:off x="20374" y="6854"/>
          <a:ext cx="825447" cy="739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599F56-C696-420E-AF70-2F5A693BFD4E}">
      <dsp:nvSpPr>
        <dsp:cNvPr id="0" name=""/>
        <dsp:cNvSpPr/>
      </dsp:nvSpPr>
      <dsp:spPr>
        <a:xfrm>
          <a:off x="866195" y="1759"/>
          <a:ext cx="6452052" cy="749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70" tIns="79370" rIns="79370" bIns="7937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Educate yourself</a:t>
          </a:r>
        </a:p>
      </dsp:txBody>
      <dsp:txXfrm>
        <a:off x="866195" y="1759"/>
        <a:ext cx="6452052" cy="749953"/>
      </dsp:txXfrm>
    </dsp:sp>
    <dsp:sp modelId="{51DE92C5-3DEE-4D46-8352-EA2C9F69C963}">
      <dsp:nvSpPr>
        <dsp:cNvPr id="0" name=""/>
        <dsp:cNvSpPr/>
      </dsp:nvSpPr>
      <dsp:spPr>
        <a:xfrm>
          <a:off x="0" y="939201"/>
          <a:ext cx="7318248" cy="749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7D9DF-BCDD-4C30-BB97-54B3744E50E0}">
      <dsp:nvSpPr>
        <dsp:cNvPr id="0" name=""/>
        <dsp:cNvSpPr/>
      </dsp:nvSpPr>
      <dsp:spPr>
        <a:xfrm>
          <a:off x="20374" y="944295"/>
          <a:ext cx="825447" cy="739764"/>
        </a:xfrm>
        <a:prstGeom prst="rect">
          <a:avLst/>
        </a:prstGeom>
        <a:blipFill>
          <a:blip xmlns:r="http://schemas.openxmlformats.org/officeDocument/2006/relationships" r:embed="rId3">
            <a:duotone>
              <a:prstClr val="black"/>
              <a:schemeClr val="accent1">
                <a:tint val="45000"/>
                <a:satMod val="400000"/>
              </a:schemeClr>
            </a:duotone>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1C7563-61A2-4584-B95E-136EAB9BB7ED}">
      <dsp:nvSpPr>
        <dsp:cNvPr id="0" name=""/>
        <dsp:cNvSpPr/>
      </dsp:nvSpPr>
      <dsp:spPr>
        <a:xfrm>
          <a:off x="866195" y="939201"/>
          <a:ext cx="6452052" cy="749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70" tIns="79370" rIns="79370" bIns="7937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Reflect on your own power and privilege (situational)</a:t>
          </a:r>
        </a:p>
      </dsp:txBody>
      <dsp:txXfrm>
        <a:off x="866195" y="939201"/>
        <a:ext cx="6452052" cy="749953"/>
      </dsp:txXfrm>
    </dsp:sp>
    <dsp:sp modelId="{16439B5C-1FBF-45FD-8E0B-B6064FB73C73}">
      <dsp:nvSpPr>
        <dsp:cNvPr id="0" name=""/>
        <dsp:cNvSpPr/>
      </dsp:nvSpPr>
      <dsp:spPr>
        <a:xfrm>
          <a:off x="0" y="1876642"/>
          <a:ext cx="7318248" cy="749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D479D7-D896-4910-8D9F-E7BC99F879C0}">
      <dsp:nvSpPr>
        <dsp:cNvPr id="0" name=""/>
        <dsp:cNvSpPr/>
      </dsp:nvSpPr>
      <dsp:spPr>
        <a:xfrm>
          <a:off x="20374" y="1881737"/>
          <a:ext cx="825447" cy="739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051ABE-3BE2-438E-B6BB-2B6545FD9EBB}">
      <dsp:nvSpPr>
        <dsp:cNvPr id="0" name=""/>
        <dsp:cNvSpPr/>
      </dsp:nvSpPr>
      <dsp:spPr>
        <a:xfrm>
          <a:off x="866195" y="1876642"/>
          <a:ext cx="6452052" cy="749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70" tIns="79370" rIns="79370" bIns="7937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Amplify voices</a:t>
          </a:r>
        </a:p>
      </dsp:txBody>
      <dsp:txXfrm>
        <a:off x="866195" y="1876642"/>
        <a:ext cx="6452052" cy="749953"/>
      </dsp:txXfrm>
    </dsp:sp>
    <dsp:sp modelId="{D30FB1D8-B55C-4BBA-A396-95F9CF3E611C}">
      <dsp:nvSpPr>
        <dsp:cNvPr id="0" name=""/>
        <dsp:cNvSpPr/>
      </dsp:nvSpPr>
      <dsp:spPr>
        <a:xfrm>
          <a:off x="0" y="2814084"/>
          <a:ext cx="7318248" cy="749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C0A412-49E3-48B6-A354-00833B52250A}">
      <dsp:nvSpPr>
        <dsp:cNvPr id="0" name=""/>
        <dsp:cNvSpPr/>
      </dsp:nvSpPr>
      <dsp:spPr>
        <a:xfrm>
          <a:off x="20374" y="2819178"/>
          <a:ext cx="825447" cy="7397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62ECE4-8DC2-4FF7-BE11-C13A55EFE6B7}">
      <dsp:nvSpPr>
        <dsp:cNvPr id="0" name=""/>
        <dsp:cNvSpPr/>
      </dsp:nvSpPr>
      <dsp:spPr>
        <a:xfrm>
          <a:off x="866195" y="2814084"/>
          <a:ext cx="6452052" cy="749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70" tIns="79370" rIns="79370" bIns="7937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Support community-led initiatives</a:t>
          </a:r>
        </a:p>
      </dsp:txBody>
      <dsp:txXfrm>
        <a:off x="866195" y="2814084"/>
        <a:ext cx="6452052" cy="749953"/>
      </dsp:txXfrm>
    </dsp:sp>
    <dsp:sp modelId="{6C586472-078B-48CC-A8D4-D6E52CF82E8B}">
      <dsp:nvSpPr>
        <dsp:cNvPr id="0" name=""/>
        <dsp:cNvSpPr/>
      </dsp:nvSpPr>
      <dsp:spPr>
        <a:xfrm>
          <a:off x="0" y="3751525"/>
          <a:ext cx="7318248" cy="749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510EB6-8C74-4938-A390-BD431DA63E45}">
      <dsp:nvSpPr>
        <dsp:cNvPr id="0" name=""/>
        <dsp:cNvSpPr/>
      </dsp:nvSpPr>
      <dsp:spPr>
        <a:xfrm>
          <a:off x="20374" y="3756619"/>
          <a:ext cx="825447" cy="7397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0170F9-2123-486E-8FCC-0E8740DF4958}">
      <dsp:nvSpPr>
        <dsp:cNvPr id="0" name=""/>
        <dsp:cNvSpPr/>
      </dsp:nvSpPr>
      <dsp:spPr>
        <a:xfrm>
          <a:off x="866195" y="3751525"/>
          <a:ext cx="6452052" cy="749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70" tIns="79370" rIns="79370" bIns="7937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Get involved in policy advocacy</a:t>
          </a:r>
        </a:p>
      </dsp:txBody>
      <dsp:txXfrm>
        <a:off x="866195" y="3751525"/>
        <a:ext cx="6452052" cy="749953"/>
      </dsp:txXfrm>
    </dsp:sp>
    <dsp:sp modelId="{7D765F1B-04CD-4F4F-A15B-33C6D3E24B43}">
      <dsp:nvSpPr>
        <dsp:cNvPr id="0" name=""/>
        <dsp:cNvSpPr/>
      </dsp:nvSpPr>
      <dsp:spPr>
        <a:xfrm>
          <a:off x="0" y="4688966"/>
          <a:ext cx="7318248" cy="749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F1736-F1D7-4BC1-9756-6D5E81122285}">
      <dsp:nvSpPr>
        <dsp:cNvPr id="0" name=""/>
        <dsp:cNvSpPr/>
      </dsp:nvSpPr>
      <dsp:spPr>
        <a:xfrm>
          <a:off x="20374" y="4694061"/>
          <a:ext cx="825447" cy="73976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9394E0-95B8-48C2-AD79-326BCF4DB8E8}">
      <dsp:nvSpPr>
        <dsp:cNvPr id="0" name=""/>
        <dsp:cNvSpPr/>
      </dsp:nvSpPr>
      <dsp:spPr>
        <a:xfrm>
          <a:off x="866195" y="4688966"/>
          <a:ext cx="6452052" cy="749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70" tIns="79370" rIns="79370" bIns="7937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Practice cultural humility</a:t>
          </a:r>
        </a:p>
      </dsp:txBody>
      <dsp:txXfrm>
        <a:off x="866195" y="4688966"/>
        <a:ext cx="6452052" cy="749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FE24D-6617-1B49-AD1E-8F2651D02DB5}">
      <dsp:nvSpPr>
        <dsp:cNvPr id="0" name=""/>
        <dsp:cNvSpPr/>
      </dsp:nvSpPr>
      <dsp:spPr>
        <a:xfrm rot="21300000">
          <a:off x="20291" y="1799379"/>
          <a:ext cx="6571883" cy="752579"/>
        </a:xfrm>
        <a:prstGeom prst="mathMinus">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486DEE-4935-B94B-BE6A-C35621CCEA6F}">
      <dsp:nvSpPr>
        <dsp:cNvPr id="0" name=""/>
        <dsp:cNvSpPr/>
      </dsp:nvSpPr>
      <dsp:spPr>
        <a:xfrm>
          <a:off x="793496" y="217566"/>
          <a:ext cx="1983740" cy="1740535"/>
        </a:xfrm>
        <a:prstGeom prst="downArrow">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649817-9F37-564C-A825-BC2BCA7D5B88}">
      <dsp:nvSpPr>
        <dsp:cNvPr id="0" name=""/>
        <dsp:cNvSpPr/>
      </dsp:nvSpPr>
      <dsp:spPr>
        <a:xfrm>
          <a:off x="2523571" y="0"/>
          <a:ext cx="4078061"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Power, or lack thereof, has a notable impact on health</a:t>
          </a:r>
        </a:p>
      </dsp:txBody>
      <dsp:txXfrm>
        <a:off x="2523571" y="0"/>
        <a:ext cx="4078061" cy="1827561"/>
      </dsp:txXfrm>
    </dsp:sp>
    <dsp:sp modelId="{73EB18B7-F9FE-FC4B-81C4-A549977A17AA}">
      <dsp:nvSpPr>
        <dsp:cNvPr id="0" name=""/>
        <dsp:cNvSpPr/>
      </dsp:nvSpPr>
      <dsp:spPr>
        <a:xfrm>
          <a:off x="3835230" y="2393235"/>
          <a:ext cx="1983740" cy="1740535"/>
        </a:xfrm>
        <a:prstGeom prst="upArrow">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B63BF-2BFE-234C-AE0B-16EA4B0A2562}">
      <dsp:nvSpPr>
        <dsp:cNvPr id="0" name=""/>
        <dsp:cNvSpPr/>
      </dsp:nvSpPr>
      <dsp:spPr>
        <a:xfrm>
          <a:off x="-45504" y="2523776"/>
          <a:ext cx="4190738"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Power structures are socially and historically perpetuated</a:t>
          </a:r>
        </a:p>
      </dsp:txBody>
      <dsp:txXfrm>
        <a:off x="-45504" y="2523776"/>
        <a:ext cx="4190738" cy="1827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2F011-8EBD-F948-A123-2BEA34F5D798}">
      <dsp:nvSpPr>
        <dsp:cNvPr id="0" name=""/>
        <dsp:cNvSpPr/>
      </dsp:nvSpPr>
      <dsp:spPr>
        <a:xfrm>
          <a:off x="1283" y="673807"/>
          <a:ext cx="5006206" cy="3003723"/>
        </a:xfrm>
        <a:prstGeom prst="rect">
          <a:avLst/>
        </a:prstGeom>
        <a:no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a:solidFill>
                <a:schemeClr val="tx1"/>
              </a:solidFill>
              <a:latin typeface="Helvetica Neue Light" panose="02000403000000020004" pitchFamily="2" charset="0"/>
              <a:ea typeface="Helvetica Neue Light" panose="02000403000000020004" pitchFamily="2" charset="0"/>
            </a:rPr>
            <a:t>How were you socialized around health?</a:t>
          </a:r>
        </a:p>
      </dsp:txBody>
      <dsp:txXfrm>
        <a:off x="1283" y="673807"/>
        <a:ext cx="5006206" cy="3003723"/>
      </dsp:txXfrm>
    </dsp:sp>
    <dsp:sp modelId="{7BCFF4E7-F2C9-1F4B-8C9A-84A8D7F6451C}">
      <dsp:nvSpPr>
        <dsp:cNvPr id="0" name=""/>
        <dsp:cNvSpPr/>
      </dsp:nvSpPr>
      <dsp:spPr>
        <a:xfrm>
          <a:off x="5508110" y="673807"/>
          <a:ext cx="5006206" cy="3003723"/>
        </a:xfrm>
        <a:prstGeom prst="rect">
          <a:avLst/>
        </a:prstGeom>
        <a:no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chemeClr val="tx1"/>
              </a:solidFill>
              <a:latin typeface="Helvetica Neue Light" panose="02000403000000020004" pitchFamily="2" charset="0"/>
              <a:ea typeface="Helvetica Neue Light" panose="02000403000000020004" pitchFamily="2" charset="0"/>
            </a:rPr>
            <a:t>How were you socialized around people / communities / systems from higher or lower income countries than yours?</a:t>
          </a:r>
        </a:p>
      </dsp:txBody>
      <dsp:txXfrm>
        <a:off x="5508110" y="673807"/>
        <a:ext cx="5006206" cy="30037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903F2-F859-4C4D-A934-A2F3A119058F}">
      <dsp:nvSpPr>
        <dsp:cNvPr id="0" name=""/>
        <dsp:cNvSpPr/>
      </dsp:nvSpPr>
      <dsp:spPr>
        <a:xfrm>
          <a:off x="80158" y="273818"/>
          <a:ext cx="1335114" cy="13351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D1EE7B-90DE-4132-B7E9-7A38DAA90BCD}">
      <dsp:nvSpPr>
        <dsp:cNvPr id="0" name=""/>
        <dsp:cNvSpPr/>
      </dsp:nvSpPr>
      <dsp:spPr>
        <a:xfrm>
          <a:off x="360532" y="554192"/>
          <a:ext cx="774366" cy="774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075B91-8E96-4688-8DE4-1F0EB0AA44CF}">
      <dsp:nvSpPr>
        <dsp:cNvPr id="0" name=""/>
        <dsp:cNvSpPr/>
      </dsp:nvSpPr>
      <dsp:spPr>
        <a:xfrm>
          <a:off x="1701369" y="273818"/>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May influence information and resources that are offered</a:t>
          </a:r>
        </a:p>
      </dsp:txBody>
      <dsp:txXfrm>
        <a:off x="1701369" y="273818"/>
        <a:ext cx="3147056" cy="1335114"/>
      </dsp:txXfrm>
    </dsp:sp>
    <dsp:sp modelId="{CB8B7D1B-0807-4679-94DF-AE14BCD541E2}">
      <dsp:nvSpPr>
        <dsp:cNvPr id="0" name=""/>
        <dsp:cNvSpPr/>
      </dsp:nvSpPr>
      <dsp:spPr>
        <a:xfrm>
          <a:off x="5396776" y="273818"/>
          <a:ext cx="1335114" cy="13351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C4D21-054C-411D-9D64-DFD3C6D21215}">
      <dsp:nvSpPr>
        <dsp:cNvPr id="0" name=""/>
        <dsp:cNvSpPr/>
      </dsp:nvSpPr>
      <dsp:spPr>
        <a:xfrm>
          <a:off x="5677151" y="554192"/>
          <a:ext cx="774366" cy="774366"/>
        </a:xfrm>
        <a:prstGeom prst="rect">
          <a:avLst/>
        </a:prstGeom>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8DD7D-EF7F-409D-9439-DC8D33D95B6D}">
      <dsp:nvSpPr>
        <dsp:cNvPr id="0" name=""/>
        <dsp:cNvSpPr/>
      </dsp:nvSpPr>
      <dsp:spPr>
        <a:xfrm>
          <a:off x="7017987" y="273818"/>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Verbal/nonverbal communication</a:t>
          </a:r>
        </a:p>
      </dsp:txBody>
      <dsp:txXfrm>
        <a:off x="7017987" y="273818"/>
        <a:ext cx="3147056" cy="1335114"/>
      </dsp:txXfrm>
    </dsp:sp>
    <dsp:sp modelId="{A3910A95-B6B3-42F1-97F3-A05D18F5BAAF}">
      <dsp:nvSpPr>
        <dsp:cNvPr id="0" name=""/>
        <dsp:cNvSpPr/>
      </dsp:nvSpPr>
      <dsp:spPr>
        <a:xfrm>
          <a:off x="80158" y="2268014"/>
          <a:ext cx="1335114" cy="13351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43D270-D854-431E-B4E2-3BFAE680C243}">
      <dsp:nvSpPr>
        <dsp:cNvPr id="0" name=""/>
        <dsp:cNvSpPr/>
      </dsp:nvSpPr>
      <dsp:spPr>
        <a:xfrm>
          <a:off x="360532" y="2548388"/>
          <a:ext cx="774366" cy="774366"/>
        </a:xfrm>
        <a:prstGeom prst="rect">
          <a:avLst/>
        </a:prstGeom>
        <a:blipFill>
          <a:blip xmlns:r="http://schemas.openxmlformats.org/officeDocument/2006/relationships"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73844F-11A8-4E23-8E22-83C1FF11554B}">
      <dsp:nvSpPr>
        <dsp:cNvPr id="0" name=""/>
        <dsp:cNvSpPr/>
      </dsp:nvSpPr>
      <dsp:spPr>
        <a:xfrm>
          <a:off x="1701369" y="2268014"/>
          <a:ext cx="3147056"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Building rapport</a:t>
          </a:r>
        </a:p>
      </dsp:txBody>
      <dsp:txXfrm>
        <a:off x="1701369" y="2268014"/>
        <a:ext cx="3147056" cy="1335114"/>
      </dsp:txXfrm>
    </dsp:sp>
    <dsp:sp modelId="{D1F62309-8917-43EA-8769-332564867A6F}">
      <dsp:nvSpPr>
        <dsp:cNvPr id="0" name=""/>
        <dsp:cNvSpPr/>
      </dsp:nvSpPr>
      <dsp:spPr>
        <a:xfrm>
          <a:off x="5396776" y="2268014"/>
          <a:ext cx="1335114" cy="13351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F649E-75C2-4756-8F24-E9F3D1C1CB17}">
      <dsp:nvSpPr>
        <dsp:cNvPr id="0" name=""/>
        <dsp:cNvSpPr/>
      </dsp:nvSpPr>
      <dsp:spPr>
        <a:xfrm>
          <a:off x="5677151" y="2548388"/>
          <a:ext cx="774366" cy="774366"/>
        </a:xfrm>
        <a:prstGeom prst="rect">
          <a:avLst/>
        </a:prstGeom>
        <a:blipFill>
          <a:blip xmlns:r="http://schemas.openxmlformats.org/officeDocument/2006/relationships" r:embed="rId7">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9DD82B-AEF7-4B44-9E05-C4AB2F240A24}">
      <dsp:nvSpPr>
        <dsp:cNvPr id="0" name=""/>
        <dsp:cNvSpPr/>
      </dsp:nvSpPr>
      <dsp:spPr>
        <a:xfrm>
          <a:off x="6836893" y="2284570"/>
          <a:ext cx="3669562" cy="13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Resistance to recommendations and bidirectional learning</a:t>
          </a:r>
        </a:p>
      </dsp:txBody>
      <dsp:txXfrm>
        <a:off x="6836893" y="2284570"/>
        <a:ext cx="3669562" cy="13351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65815-2C36-4B42-951F-7C28EF36D3D4}">
      <dsp:nvSpPr>
        <dsp:cNvPr id="0" name=""/>
        <dsp:cNvSpPr/>
      </dsp:nvSpPr>
      <dsp:spPr>
        <a:xfrm>
          <a:off x="1799256" y="2124"/>
          <a:ext cx="3649818" cy="1402286"/>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Lifelong learning and critical self-reflection</a:t>
          </a:r>
        </a:p>
      </dsp:txBody>
      <dsp:txXfrm>
        <a:off x="1867710" y="70578"/>
        <a:ext cx="3512910" cy="1265378"/>
      </dsp:txXfrm>
    </dsp:sp>
    <dsp:sp modelId="{AEFB1470-9C25-F147-9D91-3C02763769C1}">
      <dsp:nvSpPr>
        <dsp:cNvPr id="0" name=""/>
        <dsp:cNvSpPr/>
      </dsp:nvSpPr>
      <dsp:spPr>
        <a:xfrm>
          <a:off x="1799256" y="1474525"/>
          <a:ext cx="3612504" cy="1402286"/>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Recognize and challenge power imbalances for respectful partnerships</a:t>
          </a:r>
        </a:p>
      </dsp:txBody>
      <dsp:txXfrm>
        <a:off x="1867710" y="1542979"/>
        <a:ext cx="3475596" cy="1265378"/>
      </dsp:txXfrm>
    </dsp:sp>
    <dsp:sp modelId="{65DF9A96-4961-6740-AA3F-0045095FA80E}">
      <dsp:nvSpPr>
        <dsp:cNvPr id="0" name=""/>
        <dsp:cNvSpPr/>
      </dsp:nvSpPr>
      <dsp:spPr>
        <a:xfrm>
          <a:off x="1799256" y="2946926"/>
          <a:ext cx="3612504" cy="1402286"/>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Urge institutional accountability</a:t>
          </a:r>
        </a:p>
      </dsp:txBody>
      <dsp:txXfrm>
        <a:off x="1867710" y="3015380"/>
        <a:ext cx="3475596" cy="12653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58DC4-28A8-2348-B5AD-F74C43333246}">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9F7D30-CC3E-5F4A-8044-CFB17E3EC428}">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50000"/>
            </a:lnSpc>
            <a:spcBef>
              <a:spcPct val="0"/>
            </a:spcBef>
            <a:spcAft>
              <a:spcPct val="35000"/>
            </a:spcAft>
            <a:buNone/>
          </a:pPr>
          <a:r>
            <a:rPr lang="en-US" sz="2400" kern="1200">
              <a:latin typeface="Arial" panose="020B0604020202020204" pitchFamily="34" charset="0"/>
              <a:cs typeface="Arial" panose="020B0604020202020204" pitchFamily="34" charset="0"/>
            </a:rPr>
            <a:t>A continuous, lifelong process where the individual </a:t>
          </a:r>
          <a:r>
            <a:rPr lang="en-US" sz="2400" b="1" kern="1200">
              <a:latin typeface="Arial" panose="020B0604020202020204" pitchFamily="34" charset="0"/>
              <a:cs typeface="Arial" panose="020B0604020202020204" pitchFamily="34" charset="0"/>
            </a:rPr>
            <a:t>examines their own beliefs, cultural identities, biases, and values </a:t>
          </a:r>
          <a:r>
            <a:rPr lang="en-US" sz="2400" kern="1200">
              <a:latin typeface="Arial" panose="020B0604020202020204" pitchFamily="34" charset="0"/>
              <a:cs typeface="Arial" panose="020B0604020202020204" pitchFamily="34" charset="0"/>
            </a:rPr>
            <a:t>as well as the beliefs and cultures of others</a:t>
          </a:r>
        </a:p>
      </dsp:txBody>
      <dsp:txXfrm>
        <a:off x="0" y="0"/>
        <a:ext cx="6900512" cy="2768070"/>
      </dsp:txXfrm>
    </dsp:sp>
    <dsp:sp modelId="{75B9A4B1-3DD4-E249-B476-227EC2555D3A}">
      <dsp:nvSpPr>
        <dsp:cNvPr id="0" name=""/>
        <dsp:cNvSpPr/>
      </dsp:nvSpPr>
      <dsp:spPr>
        <a:xfrm>
          <a:off x="0" y="2768070"/>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1B1E8C-8ECE-7C4D-9011-EB48294F2B25}">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50000"/>
            </a:lnSpc>
            <a:spcBef>
              <a:spcPct val="0"/>
            </a:spcBef>
            <a:spcAft>
              <a:spcPct val="35000"/>
            </a:spcAft>
            <a:buNone/>
          </a:pPr>
          <a:r>
            <a:rPr lang="en-US" sz="2400" kern="1200">
              <a:latin typeface="Arial" panose="020B0604020202020204" pitchFamily="34" charset="0"/>
              <a:cs typeface="Arial" panose="020B0604020202020204" pitchFamily="34" charset="0"/>
            </a:rPr>
            <a:t>“Relinquishing the role of expert to </a:t>
          </a:r>
          <a:r>
            <a:rPr lang="en-US" sz="2400" b="1" kern="1200">
              <a:latin typeface="Arial" panose="020B0604020202020204" pitchFamily="34" charset="0"/>
              <a:cs typeface="Arial" panose="020B0604020202020204" pitchFamily="34" charset="0"/>
            </a:rPr>
            <a:t>becoming the student of the patient </a:t>
          </a:r>
          <a:r>
            <a:rPr lang="en-US" sz="2400" kern="1200">
              <a:latin typeface="Arial" panose="020B0604020202020204" pitchFamily="34" charset="0"/>
              <a:cs typeface="Arial" panose="020B0604020202020204" pitchFamily="34" charset="0"/>
            </a:rPr>
            <a:t>with a conviction and explicit expression of the patient’s potential to be a capable and full partner” (Tervalon, 1998)</a:t>
          </a:r>
        </a:p>
      </dsp:txBody>
      <dsp:txXfrm>
        <a:off x="0" y="2768070"/>
        <a:ext cx="6900512" cy="2768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E78CF-3B5E-5049-AF89-004567477A26}">
      <dsp:nvSpPr>
        <dsp:cNvPr id="0" name=""/>
        <dsp:cNvSpPr/>
      </dsp:nvSpPr>
      <dsp:spPr>
        <a:xfrm>
          <a:off x="2101291" y="1211"/>
          <a:ext cx="8405164" cy="1241834"/>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084" tIns="315426" rIns="163084" bIns="315426"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Challenge neocolonial influences </a:t>
          </a:r>
        </a:p>
      </dsp:txBody>
      <dsp:txXfrm>
        <a:off x="2101291" y="1211"/>
        <a:ext cx="8405164" cy="1241834"/>
      </dsp:txXfrm>
    </dsp:sp>
    <dsp:sp modelId="{BF1E91C8-629A-294F-A58B-DEA51B23B0EA}">
      <dsp:nvSpPr>
        <dsp:cNvPr id="0" name=""/>
        <dsp:cNvSpPr/>
      </dsp:nvSpPr>
      <dsp:spPr>
        <a:xfrm>
          <a:off x="0" y="1211"/>
          <a:ext cx="2101291" cy="1241834"/>
        </a:xfrm>
        <a:prstGeom prst="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193" tIns="122666" rIns="111193" bIns="122666" numCol="1" spcCol="1270" anchor="ctr" anchorCtr="0">
          <a:noAutofit/>
        </a:bodyPr>
        <a:lstStyle/>
        <a:p>
          <a:pPr marL="0" lvl="0" indent="0" algn="ctr" defTabSz="1244600">
            <a:lnSpc>
              <a:spcPct val="90000"/>
            </a:lnSpc>
            <a:spcBef>
              <a:spcPct val="0"/>
            </a:spcBef>
            <a:spcAft>
              <a:spcPct val="35000"/>
            </a:spcAft>
            <a:buNone/>
          </a:pPr>
          <a:r>
            <a:rPr lang="en-US" sz="2800" b="1" kern="1200">
              <a:latin typeface="Arial" panose="020B0604020202020204" pitchFamily="34" charset="0"/>
              <a:cs typeface="Arial" panose="020B0604020202020204" pitchFamily="34" charset="0"/>
            </a:rPr>
            <a:t>Challenge</a:t>
          </a:r>
        </a:p>
      </dsp:txBody>
      <dsp:txXfrm>
        <a:off x="0" y="1211"/>
        <a:ext cx="2101291" cy="1241834"/>
      </dsp:txXfrm>
    </dsp:sp>
    <dsp:sp modelId="{E1BE4BAF-42A0-654D-9FDE-1B6DE6B3C38D}">
      <dsp:nvSpPr>
        <dsp:cNvPr id="0" name=""/>
        <dsp:cNvSpPr/>
      </dsp:nvSpPr>
      <dsp:spPr>
        <a:xfrm>
          <a:off x="2101291" y="1317556"/>
          <a:ext cx="8405164" cy="1241834"/>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084" tIns="315426" rIns="163084" bIns="315426"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Prioritize the needs of marginalized populations</a:t>
          </a:r>
        </a:p>
      </dsp:txBody>
      <dsp:txXfrm>
        <a:off x="2101291" y="1317556"/>
        <a:ext cx="8405164" cy="1241834"/>
      </dsp:txXfrm>
    </dsp:sp>
    <dsp:sp modelId="{4BFF5C39-3922-134F-8D10-52303CB1A71C}">
      <dsp:nvSpPr>
        <dsp:cNvPr id="0" name=""/>
        <dsp:cNvSpPr/>
      </dsp:nvSpPr>
      <dsp:spPr>
        <a:xfrm>
          <a:off x="0" y="1317556"/>
          <a:ext cx="2101291" cy="1241834"/>
        </a:xfrm>
        <a:prstGeom prst="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193" tIns="122666" rIns="111193" bIns="122666" numCol="1" spcCol="1270" anchor="ctr" anchorCtr="0">
          <a:noAutofit/>
        </a:bodyPr>
        <a:lstStyle/>
        <a:p>
          <a:pPr marL="0" lvl="0" indent="0" algn="ctr" defTabSz="1244600">
            <a:lnSpc>
              <a:spcPct val="90000"/>
            </a:lnSpc>
            <a:spcBef>
              <a:spcPct val="0"/>
            </a:spcBef>
            <a:spcAft>
              <a:spcPct val="35000"/>
            </a:spcAft>
            <a:buNone/>
          </a:pPr>
          <a:r>
            <a:rPr lang="en-US" sz="2800" b="1" kern="1200">
              <a:latin typeface="Arial" panose="020B0604020202020204" pitchFamily="34" charset="0"/>
              <a:cs typeface="Arial" panose="020B0604020202020204" pitchFamily="34" charset="0"/>
            </a:rPr>
            <a:t>Prioritize</a:t>
          </a:r>
        </a:p>
      </dsp:txBody>
      <dsp:txXfrm>
        <a:off x="0" y="1317556"/>
        <a:ext cx="2101291" cy="1241834"/>
      </dsp:txXfrm>
    </dsp:sp>
    <dsp:sp modelId="{C6468C4F-8701-8A4D-91D2-5155E50E43E4}">
      <dsp:nvSpPr>
        <dsp:cNvPr id="0" name=""/>
        <dsp:cNvSpPr/>
      </dsp:nvSpPr>
      <dsp:spPr>
        <a:xfrm>
          <a:off x="2101291" y="2633901"/>
          <a:ext cx="8405164" cy="1241834"/>
        </a:xfrm>
        <a:prstGeom prst="rec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084" tIns="315426" rIns="163084" bIns="315426"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Aim to address the root causes of global health inequalities</a:t>
          </a:r>
        </a:p>
      </dsp:txBody>
      <dsp:txXfrm>
        <a:off x="2101291" y="2633901"/>
        <a:ext cx="8405164" cy="1241834"/>
      </dsp:txXfrm>
    </dsp:sp>
    <dsp:sp modelId="{1F275B80-7742-364F-A79D-F93CCD1EB4F6}">
      <dsp:nvSpPr>
        <dsp:cNvPr id="0" name=""/>
        <dsp:cNvSpPr/>
      </dsp:nvSpPr>
      <dsp:spPr>
        <a:xfrm>
          <a:off x="0" y="2633901"/>
          <a:ext cx="2101291" cy="1241834"/>
        </a:xfrm>
        <a:prstGeom prst="rect">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193" tIns="122666" rIns="111193" bIns="122666" numCol="1" spcCol="1270" anchor="ctr" anchorCtr="0">
          <a:noAutofit/>
        </a:bodyPr>
        <a:lstStyle/>
        <a:p>
          <a:pPr marL="0" lvl="0" indent="0" algn="ctr" defTabSz="1244600">
            <a:lnSpc>
              <a:spcPct val="90000"/>
            </a:lnSpc>
            <a:spcBef>
              <a:spcPct val="0"/>
            </a:spcBef>
            <a:spcAft>
              <a:spcPct val="35000"/>
            </a:spcAft>
            <a:buNone/>
          </a:pPr>
          <a:r>
            <a:rPr lang="en-US" sz="2800" b="1" kern="1200">
              <a:latin typeface="Arial" panose="020B0604020202020204" pitchFamily="34" charset="0"/>
              <a:cs typeface="Arial" panose="020B0604020202020204" pitchFamily="34" charset="0"/>
            </a:rPr>
            <a:t>Aim</a:t>
          </a:r>
        </a:p>
      </dsp:txBody>
      <dsp:txXfrm>
        <a:off x="0" y="2633901"/>
        <a:ext cx="2101291" cy="12418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F7F84-675C-724D-93A0-AB34FF7F14D1}">
      <dsp:nvSpPr>
        <dsp:cNvPr id="0" name=""/>
        <dsp:cNvSpPr/>
      </dsp:nvSpPr>
      <dsp:spPr>
        <a:xfrm>
          <a:off x="2919053" y="0"/>
          <a:ext cx="5250998" cy="525099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F9885E-E01F-8742-8708-7068A3346521}">
      <dsp:nvSpPr>
        <dsp:cNvPr id="0" name=""/>
        <dsp:cNvSpPr/>
      </dsp:nvSpPr>
      <dsp:spPr>
        <a:xfrm>
          <a:off x="3417898" y="498844"/>
          <a:ext cx="2047889" cy="20478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Arial"/>
              <a:cs typeface="Arial"/>
            </a:rPr>
            <a:t>Global Health Equity </a:t>
          </a:r>
          <a:endParaRPr lang="en-US" sz="2200" kern="1200" dirty="0">
            <a:latin typeface="Arial" panose="020B0604020202020204" pitchFamily="34" charset="0"/>
            <a:cs typeface="Arial" panose="020B0604020202020204" pitchFamily="34" charset="0"/>
          </a:endParaRPr>
        </a:p>
      </dsp:txBody>
      <dsp:txXfrm>
        <a:off x="3517868" y="598814"/>
        <a:ext cx="1847949" cy="1847949"/>
      </dsp:txXfrm>
    </dsp:sp>
    <dsp:sp modelId="{3FDDF58B-A2DD-DB4D-89A8-03DABE7D5FA9}">
      <dsp:nvSpPr>
        <dsp:cNvPr id="0" name=""/>
        <dsp:cNvSpPr/>
      </dsp:nvSpPr>
      <dsp:spPr>
        <a:xfrm>
          <a:off x="5623317" y="498844"/>
          <a:ext cx="2047889" cy="20478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Community-led Approaches</a:t>
          </a:r>
          <a:endParaRPr lang="en-US" sz="2200" kern="1200" dirty="0">
            <a:latin typeface="Arial"/>
            <a:cs typeface="Arial"/>
          </a:endParaRPr>
        </a:p>
      </dsp:txBody>
      <dsp:txXfrm>
        <a:off x="5723287" y="598814"/>
        <a:ext cx="1847949" cy="1847949"/>
      </dsp:txXfrm>
    </dsp:sp>
    <dsp:sp modelId="{D26B3D6C-6049-2B42-91EE-A5799F140491}">
      <dsp:nvSpPr>
        <dsp:cNvPr id="0" name=""/>
        <dsp:cNvSpPr/>
      </dsp:nvSpPr>
      <dsp:spPr>
        <a:xfrm>
          <a:off x="3417898" y="2704263"/>
          <a:ext cx="2047889" cy="20478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Health as a Human Right</a:t>
          </a:r>
          <a:endParaRPr lang="en-US" sz="2200" kern="1200" dirty="0">
            <a:latin typeface="Arial"/>
            <a:cs typeface="Arial"/>
          </a:endParaRPr>
        </a:p>
      </dsp:txBody>
      <dsp:txXfrm>
        <a:off x="3517868" y="2804233"/>
        <a:ext cx="1847949" cy="1847949"/>
      </dsp:txXfrm>
    </dsp:sp>
    <dsp:sp modelId="{908A2DA7-39B8-8F44-AC32-D7AD9F00F3F4}">
      <dsp:nvSpPr>
        <dsp:cNvPr id="0" name=""/>
        <dsp:cNvSpPr/>
      </dsp:nvSpPr>
      <dsp:spPr>
        <a:xfrm>
          <a:off x="5623317" y="2704263"/>
          <a:ext cx="2047889" cy="20478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a:cs typeface="Arial"/>
            </a:rPr>
            <a:t>South-South Cooperation</a:t>
          </a:r>
          <a:endParaRPr lang="en-US" sz="2200" kern="1200" dirty="0">
            <a:latin typeface="Arial"/>
            <a:cs typeface="Arial"/>
          </a:endParaRPr>
        </a:p>
      </dsp:txBody>
      <dsp:txXfrm>
        <a:off x="5723287" y="2804233"/>
        <a:ext cx="1847949" cy="18479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26AD5-98C1-0F4B-BBCA-BA0491BDB63E}">
      <dsp:nvSpPr>
        <dsp:cNvPr id="0" name=""/>
        <dsp:cNvSpPr/>
      </dsp:nvSpPr>
      <dsp:spPr>
        <a:xfrm rot="21300000">
          <a:off x="32961" y="2042646"/>
          <a:ext cx="10822470" cy="1228902"/>
        </a:xfrm>
        <a:prstGeom prst="mathMinus">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E7F1B9-397C-D743-80F5-97CA530E431A}">
      <dsp:nvSpPr>
        <dsp:cNvPr id="0" name=""/>
        <dsp:cNvSpPr/>
      </dsp:nvSpPr>
      <dsp:spPr>
        <a:xfrm>
          <a:off x="1700843" y="270933"/>
          <a:ext cx="2478046" cy="2167466"/>
        </a:xfrm>
        <a:prstGeom prst="downArrow">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580E4-AE78-F748-A861-2AE1FD12E68D}">
      <dsp:nvSpPr>
        <dsp:cNvPr id="0" name=""/>
        <dsp:cNvSpPr/>
      </dsp:nvSpPr>
      <dsp:spPr>
        <a:xfrm>
          <a:off x="4559292" y="154575"/>
          <a:ext cx="5287961"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i="0" kern="1200">
              <a:solidFill>
                <a:srgbClr val="333333"/>
              </a:solidFill>
              <a:effectLst/>
              <a:latin typeface="Arial" panose="020B0604020202020204" pitchFamily="34" charset="0"/>
              <a:cs typeface="Arial" panose="020B0604020202020204" pitchFamily="34" charset="0"/>
            </a:rPr>
            <a:t>Recommendation:</a:t>
          </a:r>
          <a:r>
            <a:rPr lang="en-US" sz="1800" b="0" i="0" kern="1200">
              <a:solidFill>
                <a:srgbClr val="333333"/>
              </a:solidFill>
              <a:effectLst/>
              <a:latin typeface="Arial" panose="020B0604020202020204" pitchFamily="34" charset="0"/>
              <a:cs typeface="Arial" panose="020B0604020202020204" pitchFamily="34" charset="0"/>
            </a:rPr>
            <a:t> Programs should provide competency-based training in power, privilege and structural humility. All participants receive training in region-specific and international guidelines for LMICs.</a:t>
          </a:r>
          <a:endParaRPr lang="en-US" sz="1800" i="0" kern="1200">
            <a:latin typeface="Arial" panose="020B0604020202020204" pitchFamily="34" charset="0"/>
            <a:cs typeface="Arial" panose="020B0604020202020204" pitchFamily="34" charset="0"/>
          </a:endParaRPr>
        </a:p>
      </dsp:txBody>
      <dsp:txXfrm>
        <a:off x="4559292" y="154575"/>
        <a:ext cx="5287961" cy="2275840"/>
      </dsp:txXfrm>
    </dsp:sp>
    <dsp:sp modelId="{64956FDA-FA3E-7243-9A14-91CB33196859}">
      <dsp:nvSpPr>
        <dsp:cNvPr id="0" name=""/>
        <dsp:cNvSpPr/>
      </dsp:nvSpPr>
      <dsp:spPr>
        <a:xfrm>
          <a:off x="6722799" y="2980266"/>
          <a:ext cx="2451456" cy="2167466"/>
        </a:xfrm>
        <a:prstGeom prst="upArrow">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0B21C-01A8-8049-B401-F0F85CC2351E}">
      <dsp:nvSpPr>
        <dsp:cNvPr id="0" name=""/>
        <dsp:cNvSpPr/>
      </dsp:nvSpPr>
      <dsp:spPr>
        <a:xfrm>
          <a:off x="751072" y="3095671"/>
          <a:ext cx="5897572" cy="227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Problems: </a:t>
          </a:r>
          <a:r>
            <a:rPr lang="en-US" sz="1800" b="0" kern="1200">
              <a:latin typeface="Arial" panose="020B0604020202020204" pitchFamily="34" charset="0"/>
              <a:cs typeface="Arial" panose="020B0604020202020204" pitchFamily="34" charset="0"/>
            </a:rPr>
            <a:t>P</a:t>
          </a:r>
          <a:r>
            <a:rPr lang="en-US" sz="1800" b="0" i="0" kern="1200">
              <a:solidFill>
                <a:srgbClr val="333333"/>
              </a:solidFill>
              <a:effectLst/>
              <a:latin typeface="Arial" panose="020B0604020202020204" pitchFamily="34" charset="0"/>
              <a:cs typeface="Arial" panose="020B0604020202020204" pitchFamily="34" charset="0"/>
            </a:rPr>
            <a:t>ersistent narrative taught in the Global North that those in the Global South are unable to provide quality healthcare to their own people. Trainees or practitioners who participate in GH experiences are unprepared to work safely in these settings.</a:t>
          </a:r>
          <a:endParaRPr lang="en-US" sz="1800" kern="1200">
            <a:latin typeface="Arial" panose="020B0604020202020204" pitchFamily="34" charset="0"/>
            <a:cs typeface="Arial" panose="020B0604020202020204" pitchFamily="34" charset="0"/>
          </a:endParaRPr>
        </a:p>
      </dsp:txBody>
      <dsp:txXfrm>
        <a:off x="751072" y="3095671"/>
        <a:ext cx="5897572" cy="22758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9300C-FFF8-6149-9D76-CB3C3D3A2C8B}" type="datetimeFigureOut">
              <a:rPr lang="en-US" smtClean="0"/>
              <a:t>7/23/25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82427-6824-B94C-AE97-482879145452}" type="slidenum">
              <a:rPr lang="en-US" smtClean="0"/>
              <a:t>‹#›</a:t>
            </a:fld>
            <a:endParaRPr lang="en-US"/>
          </a:p>
        </p:txBody>
      </p:sp>
    </p:spTree>
    <p:extLst>
      <p:ext uri="{BB962C8B-B14F-4D97-AF65-F5344CB8AC3E}">
        <p14:creationId xmlns:p14="http://schemas.microsoft.com/office/powerpoint/2010/main" val="2735039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elancet.com/journals/langlo/issue/vol9no7/PIIS2214-109X(21)X0008-3"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thelancet.com/journals/langlo/article/PIIS2214-109X(21)00004-8/fulltext#:~:text=What%20is%20wrong%20with%20global%20health%3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tatnews.com/2023/01/27/checklist-help-decolonize-global-health-research/"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gadnetwork.org/gadn-resources/decolonising-aid"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training on The Role of Colonization and Positionality in Global Health Systems.</a:t>
            </a:r>
          </a:p>
          <a:p>
            <a:endParaRPr lang="en-US" dirty="0"/>
          </a:p>
          <a:p>
            <a:endParaRPr lang="en-US" dirty="0"/>
          </a:p>
          <a:p>
            <a:r>
              <a:rPr lang="en-US" dirty="0"/>
              <a:t>This training was co-developed amongst all these individuals listed here, representing 5 institutions that include KEMRI in Kenya, MUHAS in Tanzania, MUST in Malawi, UZ-CTRC in Zimbabwe and UCSF.</a:t>
            </a:r>
          </a:p>
          <a:p>
            <a:endParaRPr lang="en-US" dirty="0"/>
          </a:p>
          <a:p>
            <a:r>
              <a:rPr lang="en-US" dirty="0"/>
              <a:t>While we understand that the road to decolonize global health is a long one, we are taking one step with this training and focusing on getting the conversation started amongst our groups. </a:t>
            </a:r>
          </a:p>
          <a:p>
            <a:endParaRPr lang="en-US" dirty="0"/>
          </a:p>
          <a:p>
            <a:r>
              <a:rPr lang="en-US" dirty="0"/>
              <a:t>We have used existing literature on this topic and acknowledge that there are gaps that don’t include all voices or perspectives. </a:t>
            </a:r>
          </a:p>
          <a:p>
            <a:endParaRPr lang="en-US" dirty="0"/>
          </a:p>
          <a:p>
            <a:endParaRPr lang="en-US" dirty="0"/>
          </a:p>
          <a:p>
            <a:r>
              <a:rPr lang="en-US" dirty="0"/>
              <a:t>Acknowledge positionality in relation to this training. Share self-reflection and intersectional identities and how that </a:t>
            </a:r>
            <a:r>
              <a:rPr lang="en-US"/>
              <a:t>impacts how you show up especially how your identif</a:t>
            </a:r>
            <a:endParaRPr lang="en-US" dirty="0"/>
          </a:p>
          <a:p>
            <a:endParaRPr lang="en-US" dirty="0"/>
          </a:p>
          <a:p>
            <a:endParaRPr lang="en-US" dirty="0"/>
          </a:p>
          <a:p>
            <a:r>
              <a:rPr lang="en-US" dirty="0"/>
              <a:t>***********************************</a:t>
            </a:r>
          </a:p>
          <a:p>
            <a:endParaRPr lang="en-US" dirty="0"/>
          </a:p>
          <a:p>
            <a:r>
              <a:rPr lang="en-US" dirty="0"/>
              <a:t>Add to post-survey:</a:t>
            </a:r>
          </a:p>
          <a:p>
            <a:r>
              <a:rPr lang="en-US" dirty="0"/>
              <a:t>Based on your lived exp would you change the framing on anything presented in the training?</a:t>
            </a:r>
          </a:p>
        </p:txBody>
      </p:sp>
      <p:sp>
        <p:nvSpPr>
          <p:cNvPr id="4" name="Slide Number Placeholder 3"/>
          <p:cNvSpPr>
            <a:spLocks noGrp="1"/>
          </p:cNvSpPr>
          <p:nvPr>
            <p:ph type="sldNum" sz="quarter" idx="5"/>
          </p:nvPr>
        </p:nvSpPr>
        <p:spPr/>
        <p:txBody>
          <a:bodyPr/>
          <a:lstStyle/>
          <a:p>
            <a:fld id="{3BC82427-6824-B94C-AE97-482879145452}" type="slidenum">
              <a:rPr lang="en-US" smtClean="0"/>
              <a:t>1</a:t>
            </a:fld>
            <a:endParaRPr lang="en-US"/>
          </a:p>
        </p:txBody>
      </p:sp>
    </p:spTree>
    <p:extLst>
      <p:ext uri="{BB962C8B-B14F-4D97-AF65-F5344CB8AC3E}">
        <p14:creationId xmlns:p14="http://schemas.microsoft.com/office/powerpoint/2010/main" val="1484909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This section looks at how at how colonialism divided and disadvantaged Africa through </a:t>
            </a:r>
          </a:p>
          <a:p>
            <a:pPr marL="285750" indent="-285750">
              <a:buFont typeface="Arial"/>
              <a:buChar char="•"/>
            </a:pPr>
            <a:r>
              <a:rPr lang="en-US" dirty="0"/>
              <a:t>manipulation of cultural and social diversity,</a:t>
            </a:r>
          </a:p>
          <a:p>
            <a:pPr marL="285750" indent="-285750">
              <a:buFont typeface="Arial"/>
              <a:buChar char="•"/>
            </a:pPr>
            <a:r>
              <a:rPr lang="en-US" dirty="0"/>
              <a:t>promotion social inequity,</a:t>
            </a:r>
            <a:endParaRPr lang="en-US" dirty="0">
              <a:cs typeface="Calibri"/>
            </a:endParaRPr>
          </a:p>
          <a:p>
            <a:pPr marL="285750" indent="-285750">
              <a:buFont typeface="Arial"/>
              <a:buChar char="•"/>
            </a:pPr>
            <a:r>
              <a:rPr lang="en-US" dirty="0"/>
              <a:t>Separation and grouping of humans by race and class, and </a:t>
            </a:r>
          </a:p>
          <a:p>
            <a:pPr marL="285750" indent="-285750">
              <a:buFont typeface="Arial"/>
              <a:buChar char="•"/>
            </a:pPr>
            <a:r>
              <a:rPr lang="en-US" dirty="0"/>
              <a:t>Promotion of economic inequality. </a:t>
            </a:r>
          </a:p>
          <a:p>
            <a:pPr algn="just"/>
            <a:r>
              <a:rPr lang="en-US" dirty="0"/>
              <a:t> </a:t>
            </a:r>
            <a:endParaRPr lang="en-US" dirty="0">
              <a:cs typeface="Calibri"/>
            </a:endParaRPr>
          </a:p>
          <a:p>
            <a:pPr marL="285750" indent="-285750">
              <a:buFont typeface="Arial"/>
              <a:buChar char="•"/>
            </a:pPr>
            <a:r>
              <a:rPr lang="en-US" b="1" dirty="0"/>
              <a:t>Diversity</a:t>
            </a:r>
            <a:r>
              <a:rPr lang="en-US" dirty="0"/>
              <a:t> among societies</a:t>
            </a:r>
            <a:endParaRPr lang="en-US" dirty="0">
              <a:cs typeface="Calibri"/>
            </a:endParaRPr>
          </a:p>
          <a:p>
            <a:pPr marL="285750" indent="-285750">
              <a:buFont typeface="Arial"/>
              <a:buChar char="•"/>
            </a:pPr>
            <a:r>
              <a:rPr lang="en-US" dirty="0"/>
              <a:t>This refers to different cultural aspects within a society such as beliefs, lifestyles, traditions and value systems.  </a:t>
            </a:r>
          </a:p>
          <a:p>
            <a:pPr marL="285750" indent="-285750">
              <a:buFont typeface="Arial"/>
              <a:buChar char="•"/>
            </a:pPr>
            <a:r>
              <a:rPr lang="en-US" dirty="0"/>
              <a:t>If fostered or dealt with correctly, diversity can be a good source of enrichment: socially, economically and politically.  </a:t>
            </a:r>
          </a:p>
          <a:p>
            <a:pPr marL="285750" indent="-285750">
              <a:buFont typeface="Arial"/>
              <a:buChar char="•"/>
            </a:pPr>
            <a:r>
              <a:rPr lang="en-US" dirty="0"/>
              <a:t>However, colonialism prevented this by cr</a:t>
            </a:r>
            <a:r>
              <a:rPr lang="en-US" i="1" u="sng" dirty="0"/>
              <a:t>eating border lines between countries, which caused divisions that made it easy to exploit and export resources. </a:t>
            </a:r>
            <a:r>
              <a:rPr lang="en-US" dirty="0"/>
              <a:t> </a:t>
            </a:r>
            <a:endParaRPr lang="en-US" dirty="0">
              <a:cs typeface="Calibri"/>
            </a:endParaRPr>
          </a:p>
          <a:p>
            <a:pPr marL="285750" indent="-285750">
              <a:buFont typeface="Arial"/>
              <a:buChar char="•"/>
            </a:pPr>
            <a:r>
              <a:rPr lang="en-US" dirty="0"/>
              <a:t>It created and perpetuated divisions among ethnic and cultural groups </a:t>
            </a:r>
          </a:p>
          <a:p>
            <a:pPr algn="just"/>
            <a:r>
              <a:rPr lang="en-US" dirty="0"/>
              <a:t> </a:t>
            </a:r>
            <a:endParaRPr lang="en-US" dirty="0">
              <a:cs typeface="Calibri"/>
            </a:endParaRPr>
          </a:p>
          <a:p>
            <a:pPr marL="285750" indent="-285750">
              <a:buFont typeface="Arial"/>
              <a:buChar char="•"/>
            </a:pPr>
            <a:r>
              <a:rPr lang="en-US" b="1" dirty="0"/>
              <a:t>Social Inequity </a:t>
            </a:r>
            <a:endParaRPr lang="en-US" dirty="0"/>
          </a:p>
          <a:p>
            <a:pPr marL="285750" indent="-285750">
              <a:buFont typeface="Arial"/>
              <a:buChar char="•"/>
            </a:pPr>
            <a:r>
              <a:rPr lang="en-US" dirty="0"/>
              <a:t>This is the</a:t>
            </a:r>
            <a:r>
              <a:rPr lang="en-US" i="1" u="sng" dirty="0"/>
              <a:t> Unfair, avoidable differences between groups.  It arises from bad governance, corruption, or cultural exclusion. </a:t>
            </a:r>
            <a:r>
              <a:rPr lang="en-US" dirty="0"/>
              <a:t> </a:t>
            </a:r>
            <a:endParaRPr lang="en-US" dirty="0">
              <a:cs typeface="Calibri"/>
            </a:endParaRPr>
          </a:p>
          <a:p>
            <a:pPr marL="285750" indent="-285750">
              <a:buFont typeface="Arial"/>
              <a:buChar char="•"/>
            </a:pPr>
            <a:r>
              <a:rPr lang="en-US" dirty="0"/>
              <a:t>An example would be unequal access to education, or unequal opportunities for skills growth.</a:t>
            </a:r>
          </a:p>
          <a:p>
            <a:pPr marL="285750" indent="-285750">
              <a:buFont typeface="Arial"/>
              <a:buChar char="•"/>
            </a:pPr>
            <a:r>
              <a:rPr lang="en-US" dirty="0"/>
              <a:t>Such inequities resulted in disparities between different genders, races, and other social groups .</a:t>
            </a:r>
          </a:p>
          <a:p>
            <a:pPr algn="just"/>
            <a:r>
              <a:rPr lang="en-US" dirty="0"/>
              <a:t> </a:t>
            </a:r>
            <a:endParaRPr lang="en-US" dirty="0">
              <a:cs typeface="Calibri"/>
            </a:endParaRPr>
          </a:p>
          <a:p>
            <a:pPr marL="285750" indent="-285750">
              <a:buFont typeface="Arial"/>
              <a:buChar char="•"/>
            </a:pPr>
            <a:r>
              <a:rPr lang="en-US" b="1" dirty="0"/>
              <a:t>Race &amp; Class </a:t>
            </a:r>
            <a:endParaRPr lang="en-US" dirty="0"/>
          </a:p>
          <a:p>
            <a:pPr marL="285750" indent="-285750">
              <a:buFont typeface="Arial"/>
              <a:buChar char="•"/>
            </a:pPr>
            <a:r>
              <a:rPr lang="en-US" b="1" i="1" u="sng" dirty="0"/>
              <a:t>Race </a:t>
            </a:r>
            <a:r>
              <a:rPr lang="en-US" i="1" dirty="0"/>
              <a:t>is a result of classification of humans into</a:t>
            </a:r>
            <a:r>
              <a:rPr lang="en-US" b="1" i="1" dirty="0"/>
              <a:t> </a:t>
            </a:r>
            <a:r>
              <a:rPr lang="en-US" i="1" dirty="0"/>
              <a:t>distinct groups to differentiate them by their physiological and behavioral characters</a:t>
            </a:r>
            <a:r>
              <a:rPr lang="en-US" dirty="0"/>
              <a:t> .  Examples include Caucasian, Black, Asian</a:t>
            </a:r>
          </a:p>
          <a:p>
            <a:pPr marL="285750" indent="-285750">
              <a:buFont typeface="Arial"/>
              <a:buChar char="•"/>
            </a:pPr>
            <a:r>
              <a:rPr lang="en-US" b="1" i="1" u="sng" dirty="0"/>
              <a:t>Class </a:t>
            </a:r>
            <a:r>
              <a:rPr lang="en-US" i="1" dirty="0"/>
              <a:t>results from the</a:t>
            </a:r>
            <a:r>
              <a:rPr lang="en-US" b="1" i="1" dirty="0"/>
              <a:t> </a:t>
            </a:r>
            <a:r>
              <a:rPr lang="en-US" i="1" dirty="0"/>
              <a:t>grouping of people into a set of hierarchical social categories</a:t>
            </a:r>
            <a:r>
              <a:rPr lang="en-US" dirty="0"/>
              <a:t> </a:t>
            </a:r>
            <a:endParaRPr lang="en-US" dirty="0">
              <a:cs typeface="Calibri"/>
            </a:endParaRPr>
          </a:p>
          <a:p>
            <a:pPr marL="285750" indent="-285750">
              <a:buFont typeface="Arial"/>
              <a:buChar char="•"/>
            </a:pPr>
            <a:r>
              <a:rPr lang="en-US" dirty="0"/>
              <a:t>Colonialism created systems of racial inequities from which there exists today, a hierarchy of the races with white people at the top </a:t>
            </a:r>
          </a:p>
          <a:p>
            <a:pPr marL="285750" indent="-285750">
              <a:buFont typeface="Arial"/>
              <a:buChar char="•"/>
            </a:pPr>
            <a:r>
              <a:rPr lang="en-US" dirty="0"/>
              <a:t>The education, professional, and socio-economic systems that were </a:t>
            </a:r>
            <a:r>
              <a:rPr lang="en-US" dirty="0" err="1"/>
              <a:t>build</a:t>
            </a:r>
            <a:r>
              <a:rPr lang="en-US" dirty="0"/>
              <a:t> during colonization were built around this hierarchy, and have not changed today </a:t>
            </a:r>
          </a:p>
          <a:p>
            <a:pPr marL="285750" indent="-285750">
              <a:buFont typeface="Arial"/>
              <a:buChar char="•"/>
            </a:pPr>
            <a:r>
              <a:rPr lang="en-US" dirty="0"/>
              <a:t>Global spread of euro-centric ideologies regarding class under a system that was already built around a racial hierarchy.      </a:t>
            </a:r>
          </a:p>
          <a:p>
            <a:pPr marL="285750" indent="-285750">
              <a:buFont typeface="Arial"/>
              <a:buChar char="•"/>
            </a:pPr>
            <a:r>
              <a:rPr lang="en-US" dirty="0"/>
              <a:t>The same ideologies regarding race are still prevalent in many societies around the world.   </a:t>
            </a:r>
          </a:p>
          <a:p>
            <a:pPr algn="just"/>
            <a:r>
              <a:rPr lang="en-US" dirty="0"/>
              <a:t> </a:t>
            </a:r>
            <a:endParaRPr lang="en-US" dirty="0">
              <a:cs typeface="Calibri"/>
            </a:endParaRPr>
          </a:p>
          <a:p>
            <a:pPr marL="285750" indent="-285750">
              <a:buFont typeface="Arial"/>
              <a:buChar char="•"/>
            </a:pPr>
            <a:r>
              <a:rPr lang="en-US" b="1" dirty="0"/>
              <a:t>Economic Inequality </a:t>
            </a:r>
            <a:endParaRPr lang="en-US" dirty="0"/>
          </a:p>
          <a:p>
            <a:pPr marL="285750" indent="-285750">
              <a:buFont typeface="Arial"/>
              <a:buChar char="•"/>
            </a:pPr>
            <a:r>
              <a:rPr lang="en-US" dirty="0"/>
              <a:t>This is the </a:t>
            </a:r>
            <a:r>
              <a:rPr lang="en-US" i="1" u="sng" dirty="0"/>
              <a:t>Unequal distribution of resources and opportunity between different groups</a:t>
            </a:r>
            <a:endParaRPr lang="en-US" dirty="0"/>
          </a:p>
          <a:p>
            <a:pPr marL="285750" indent="-285750">
              <a:buFont typeface="Arial"/>
              <a:buChar char="•"/>
            </a:pPr>
            <a:r>
              <a:rPr lang="en-US" dirty="0"/>
              <a:t>For this reason, it is argued that southern countries have not attained the economic well-being of the world's industrial countries</a:t>
            </a:r>
          </a:p>
          <a:p>
            <a:pPr marL="285750" indent="-285750">
              <a:buFont typeface="Arial"/>
              <a:buChar char="•"/>
            </a:pPr>
            <a:r>
              <a:rPr lang="en-US" dirty="0"/>
              <a:t>Certain types of institutions were developed through deliberate patterns of European settlement  which were a major factor in determining economic backwardness of the colonies </a:t>
            </a:r>
          </a:p>
          <a:p>
            <a:endParaRPr lang="en-US" sz="1800" dirty="0">
              <a:solidFill>
                <a:srgbClr val="222222"/>
              </a:solidFill>
              <a:latin typeface="Segoe UI"/>
              <a:cs typeface="Segoe UI"/>
            </a:endParaRPr>
          </a:p>
        </p:txBody>
      </p:sp>
      <p:sp>
        <p:nvSpPr>
          <p:cNvPr id="4" name="Slide Number Placeholder 3"/>
          <p:cNvSpPr>
            <a:spLocks noGrp="1"/>
          </p:cNvSpPr>
          <p:nvPr>
            <p:ph type="sldNum" sz="quarter" idx="5"/>
          </p:nvPr>
        </p:nvSpPr>
        <p:spPr/>
        <p:txBody>
          <a:bodyPr/>
          <a:lstStyle/>
          <a:p>
            <a:fld id="{3BC82427-6824-B94C-AE97-482879145452}" type="slidenum">
              <a:rPr lang="en-US" smtClean="0"/>
              <a:t>10</a:t>
            </a:fld>
            <a:endParaRPr lang="en-US"/>
          </a:p>
        </p:txBody>
      </p:sp>
    </p:spTree>
    <p:extLst>
      <p:ext uri="{BB962C8B-B14F-4D97-AF65-F5344CB8AC3E}">
        <p14:creationId xmlns:p14="http://schemas.microsoft.com/office/powerpoint/2010/main" val="173783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session, we will explore how the establishment of European colonies around the world brought with them systems of power and control that influenced global health development.</a:t>
            </a:r>
          </a:p>
          <a:p>
            <a:endParaRPr lang="en-US" dirty="0">
              <a:ea typeface="Calibri"/>
              <a:cs typeface="Calibri"/>
            </a:endParaRPr>
          </a:p>
          <a:p>
            <a:r>
              <a:rPr lang="en-US" dirty="0"/>
              <a:t>As we delve into the historical context of global health initiatives, it's essential to understand that when European powers established colonies, they introduced their own systems of power and control. These systems were strategically designed to benefit the colonial powers and their economies, often at the expense of the colonized nations.</a:t>
            </a:r>
            <a:endParaRPr lang="en-US" dirty="0">
              <a:ea typeface="Calibri"/>
              <a:cs typeface="Calibri"/>
            </a:endParaRPr>
          </a:p>
          <a:p>
            <a:endParaRPr lang="en-US" dirty="0">
              <a:ea typeface="Calibri"/>
              <a:cs typeface="Calibri"/>
            </a:endParaRPr>
          </a:p>
          <a:p>
            <a:r>
              <a:rPr lang="en-US" dirty="0"/>
              <a:t>One way that colonial powers maintained control over their colonies was through health initiatives. These initiatives were not only focused on improving health but also served as tools for exerting authority and dominance.</a:t>
            </a:r>
            <a:endParaRPr lang="en-US" dirty="0">
              <a:ea typeface="Calibri"/>
              <a:cs typeface="Calibri"/>
            </a:endParaRPr>
          </a:p>
          <a:p>
            <a:endParaRPr lang="en-US" dirty="0">
              <a:ea typeface="Calibri"/>
              <a:cs typeface="Calibri"/>
            </a:endParaRPr>
          </a:p>
          <a:p>
            <a:r>
              <a:rPr lang="en-US" dirty="0"/>
              <a:t>A striking illustration of this is the 19th-century British colonial government in India. They established a public health system primarily aimed at controlling infectious diseases, such as malaria and cholera. By doing so, they intended to protect British officials and soldiers from these diseases.</a:t>
            </a:r>
            <a:endParaRPr lang="en-US" dirty="0">
              <a:ea typeface="Calibri"/>
              <a:cs typeface="Calibri"/>
            </a:endParaRPr>
          </a:p>
          <a:p>
            <a:endParaRPr lang="en-US" dirty="0">
              <a:ea typeface="Calibri"/>
              <a:cs typeface="Calibri"/>
            </a:endParaRPr>
          </a:p>
          <a:p>
            <a:r>
              <a:rPr lang="en-US" dirty="0"/>
              <a:t>Moreover, the same health system was utilized to control the movements of Indian people. Quarantine measures were frequently implemented to prevent the spread of infectious diseases, which in turn allowed for greater control over the local population.</a:t>
            </a:r>
          </a:p>
          <a:p>
            <a:endParaRPr lang="en-US" dirty="0">
              <a:ea typeface="Calibri"/>
              <a:cs typeface="Calibri"/>
            </a:endParaRPr>
          </a:p>
          <a:p>
            <a:r>
              <a:rPr lang="en-US" dirty="0">
                <a:ea typeface="Calibri"/>
                <a:cs typeface="Calibri"/>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11</a:t>
            </a:fld>
            <a:endParaRPr lang="en-US"/>
          </a:p>
        </p:txBody>
      </p:sp>
    </p:spTree>
    <p:extLst>
      <p:ext uri="{BB962C8B-B14F-4D97-AF65-F5344CB8AC3E}">
        <p14:creationId xmlns:p14="http://schemas.microsoft.com/office/powerpoint/2010/main" val="3196064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Not only did early colonial powers use health policies to assert </a:t>
            </a:r>
            <a:r>
              <a:rPr lang="en-US" dirty="0"/>
              <a:t>systems of power and control but these were also utilized as a means of exerting cultural and racial superiority over colonized peoples during the colonial era.</a:t>
            </a:r>
          </a:p>
          <a:p>
            <a:pPr>
              <a:defRPr/>
            </a:pPr>
            <a:endParaRPr lang="en-US" dirty="0">
              <a:cs typeface="Calibri"/>
            </a:endParaRPr>
          </a:p>
          <a:p>
            <a:pPr>
              <a:defRPr/>
            </a:pPr>
            <a:r>
              <a:rPr lang="en-US" dirty="0"/>
              <a:t>One of the significant aspects of early global health initiatives was how they were employed to assert cultural and racial superiority by colonial powers. These initiatives were often used as tools to reinforce the belief in the supremacy of the colonizers over the colonized.</a:t>
            </a:r>
          </a:p>
          <a:p>
            <a:pPr>
              <a:defRPr/>
            </a:pPr>
            <a:endParaRPr lang="en-US" dirty="0"/>
          </a:p>
          <a:p>
            <a:pPr>
              <a:defRPr/>
            </a:pPr>
            <a:r>
              <a:rPr lang="en-US" dirty="0"/>
              <a:t>An illustrative example of this is the French government's campaign to combat the opium trade in Indochina. They claimed that opium posed a threat to public health in the region. However, behind this campaign were ulterior motives to promote French cultural values and to portray the Vietnamese as morally inferior to the French.</a:t>
            </a:r>
            <a:endParaRPr lang="en-US" dirty="0">
              <a:cs typeface="Calibri"/>
            </a:endParaRPr>
          </a:p>
          <a:p>
            <a:pPr>
              <a:defRPr/>
            </a:pPr>
            <a:endParaRPr lang="en-US" dirty="0">
              <a:cs typeface="Calibri"/>
            </a:endParaRPr>
          </a:p>
          <a:p>
            <a:pPr>
              <a:defRPr/>
            </a:pPr>
            <a:r>
              <a:rPr lang="en-US" dirty="0"/>
              <a:t>In addition to promoting their cultural superiority, the French also used health initiatives to establish themselves as the guardians of public health in Indochina. By taking charge of health campaigns, they reinforced their colonial authority and control over the local population.</a:t>
            </a:r>
            <a:endParaRPr lang="en-US" dirty="0">
              <a:cs typeface="Calibri"/>
            </a:endParaRPr>
          </a:p>
          <a:p>
            <a:pPr>
              <a:defRPr/>
            </a:pPr>
            <a:endParaRPr lang="en-US" dirty="0">
              <a:cs typeface="Calibri"/>
            </a:endParaRPr>
          </a:p>
          <a:p>
            <a:pPr>
              <a:defRPr/>
            </a:pPr>
            <a:r>
              <a:rPr lang="en-US" dirty="0"/>
              <a:t>In conclusion, early global health initiatives were not solely driven by altruistic intentions. Instead, they were often employed as tools for colonial powers to exert cultural and racial superiority over the colonized peoples. This historical context sheds light on the complexities of global health inequalities and serves as a reminder of the need to address the legacies of colonialism in modern global health practices.</a:t>
            </a:r>
          </a:p>
          <a:p>
            <a:pPr>
              <a:defRPr/>
            </a:pPr>
            <a:endParaRPr lang="en-US" dirty="0">
              <a:cs typeface="Calibri"/>
            </a:endParaRPr>
          </a:p>
          <a:p>
            <a:pPr>
              <a:defRPr/>
            </a:pPr>
            <a:r>
              <a:rPr lang="en-US" dirty="0">
                <a:cs typeface="Calibri"/>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12</a:t>
            </a:fld>
            <a:endParaRPr lang="en-US"/>
          </a:p>
        </p:txBody>
      </p:sp>
    </p:spTree>
    <p:extLst>
      <p:ext uri="{BB962C8B-B14F-4D97-AF65-F5344CB8AC3E}">
        <p14:creationId xmlns:p14="http://schemas.microsoft.com/office/powerpoint/2010/main" val="131331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Here is an overview of the establishment of the global health agenda</a:t>
            </a:r>
          </a:p>
          <a:p>
            <a:pPr marL="0" indent="0">
              <a:buNone/>
            </a:pPr>
            <a:endParaRPr lang="en-US" b="1" dirty="0"/>
          </a:p>
          <a:p>
            <a:r>
              <a:rPr lang="en-US" dirty="0"/>
              <a:t>We can see that it has been shaped by a range of factors, including the emergence of new health challenges, advances in medical technology, and political and economic factors.</a:t>
            </a:r>
          </a:p>
          <a:p>
            <a:endParaRPr lang="en-US" dirty="0"/>
          </a:p>
          <a:p>
            <a:r>
              <a:rPr lang="en-US" dirty="0"/>
              <a:t>It was first called tropical medicine, it can then be traced back to the 19th century when the concept of international health emerged as a response to the spread of infectious diseases.</a:t>
            </a:r>
          </a:p>
          <a:p>
            <a:endParaRPr lang="en-US" dirty="0"/>
          </a:p>
          <a:p>
            <a:r>
              <a:rPr lang="en-US" dirty="0"/>
              <a:t>Followed by the creation of the International Sanitary Conferences in the mid-19th century, which focused on the standardization of quarantine measures and sanitary regulations across borders.</a:t>
            </a:r>
          </a:p>
          <a:p>
            <a:endParaRPr lang="en-US" dirty="0"/>
          </a:p>
          <a:p>
            <a:r>
              <a:rPr lang="en-US" dirty="0"/>
              <a:t>It continued to evolve in the 20th century, with the establishment of international health organizations such as the World Health Organization (WHO) in 1948.</a:t>
            </a:r>
          </a:p>
          <a:p>
            <a:pPr lvl="1">
              <a:buFontTx/>
              <a:buChar char="-"/>
            </a:pPr>
            <a:r>
              <a:rPr lang="en-US" dirty="0"/>
              <a:t>As you know, the WHO has a critical role in shaping the global health agenda by setting health priorities, providing technical support to countries, and coordinating global health initiatives.</a:t>
            </a:r>
          </a:p>
          <a:p>
            <a:endParaRPr lang="en-US" dirty="0"/>
          </a:p>
          <a:p>
            <a:r>
              <a:rPr lang="en-US" dirty="0"/>
              <a:t>the global health agenda then expanded to address a wider range of health issues beyond infectious diseases: non-communicable diseases, mental health, and the social determinants of health.</a:t>
            </a:r>
          </a:p>
          <a:p>
            <a:endParaRPr lang="en-US" dirty="0"/>
          </a:p>
          <a:p>
            <a:r>
              <a:rPr lang="en-US" dirty="0"/>
              <a:t>The Millennium Development Goals (MDGs) were adopted by the United Nations in 2000 with 8 goals </a:t>
            </a:r>
            <a:r>
              <a:rPr lang="en-US" b="0" i="0" dirty="0">
                <a:solidFill>
                  <a:srgbClr val="3C4245"/>
                </a:solidFill>
                <a:effectLst/>
                <a:latin typeface="Arial" panose="020B0604020202020204" pitchFamily="34" charset="0"/>
              </a:rPr>
              <a:t>to combat poverty, hunger, disease, illiteracy, environmental degradation, and discrimination against women by 2015. Although they had made progress worldwide, in 2015 they came together and adopted the </a:t>
            </a:r>
            <a:r>
              <a:rPr lang="en-US" dirty="0"/>
              <a:t>Sustainable Development Goals (SDGs) which have played a crucial role in shaping the current global health agenda by setting targets and indicators for health and other development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13</a:t>
            </a:fld>
            <a:endParaRPr lang="en-US"/>
          </a:p>
        </p:txBody>
      </p:sp>
    </p:spTree>
    <p:extLst>
      <p:ext uri="{BB962C8B-B14F-4D97-AF65-F5344CB8AC3E}">
        <p14:creationId xmlns:p14="http://schemas.microsoft.com/office/powerpoint/2010/main" val="2173977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Neocolonialism.</a:t>
            </a:r>
          </a:p>
          <a:p>
            <a:endParaRPr lang="en-US" dirty="0"/>
          </a:p>
          <a:p>
            <a:r>
              <a:rPr lang="en-US" dirty="0"/>
              <a:t>The concept emerged in the mid-20th century as countries gained independence from their colonizers but continued to be controlled and exploited by developed nations.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Neocolonialism It is </a:t>
            </a:r>
            <a:r>
              <a:rPr lang="en-US" sz="1200" dirty="0">
                <a:latin typeface="Arial" panose="020B0604020202020204" pitchFamily="34" charset="0"/>
                <a:cs typeface="Arial" panose="020B0604020202020204" pitchFamily="34" charset="0"/>
              </a:rPr>
              <a:t>a form of indirect control that continues to exert economic, political, and cultural influence over formerly colonized countries even after they gain independence.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For example, </a:t>
            </a:r>
            <a:r>
              <a:rPr lang="en-US" sz="1200" dirty="0">
                <a:effectLst/>
                <a:latin typeface="Arial" panose="020B0604020202020204" pitchFamily="34" charset="0"/>
                <a:ea typeface="Arial" panose="020B0604020202020204" pitchFamily="34" charset="0"/>
                <a:cs typeface="Arial" panose="020B0604020202020204" pitchFamily="34" charset="0"/>
              </a:rPr>
              <a:t>pharmaceutical companies based in wealthy countries often exert significant influence over healthcare policies in developing countries.</a:t>
            </a:r>
            <a:endParaRPr lang="en-US" sz="1200" dirty="0">
              <a:latin typeface="Arial" panose="020B0604020202020204" pitchFamily="34" charset="0"/>
              <a:cs typeface="Arial" panose="020B0604020202020204" pitchFamily="34" charset="0"/>
            </a:endParaRPr>
          </a:p>
          <a:p>
            <a:endParaRPr lang="en-US" dirty="0"/>
          </a:p>
          <a:p>
            <a:pPr marL="0" indent="0">
              <a:buNone/>
            </a:pPr>
            <a:r>
              <a:rPr lang="en-US" sz="1200" dirty="0">
                <a:solidFill>
                  <a:srgbClr val="3F3F3F"/>
                </a:solidFill>
                <a:effectLst/>
                <a:latin typeface="Arial" panose="020B0604020202020204" pitchFamily="34" charset="0"/>
                <a:cs typeface="Arial" panose="020B0604020202020204" pitchFamily="34" charset="0"/>
              </a:rPr>
              <a:t>Neocolonialism creates a system of resource exploitation </a:t>
            </a:r>
            <a:r>
              <a:rPr lang="en-US" sz="1200" dirty="0">
                <a:latin typeface="Arial" panose="020B0604020202020204" pitchFamily="34" charset="0"/>
                <a:cs typeface="Arial" panose="020B0604020202020204" pitchFamily="34" charset="0"/>
              </a:rPr>
              <a:t>of the Global South by governments and multi-national corporations of the Global North</a:t>
            </a:r>
            <a:r>
              <a:rPr lang="en-US" sz="1200" dirty="0">
                <a:solidFill>
                  <a:srgbClr val="3F3F3F"/>
                </a:solidFill>
                <a:effectLst/>
                <a:latin typeface="Arial" panose="020B0604020202020204" pitchFamily="34" charset="0"/>
                <a:cs typeface="Arial" panose="020B0604020202020204" pitchFamily="34" charset="0"/>
              </a:rPr>
              <a:t> that perpetuates economic and political </a:t>
            </a:r>
            <a:r>
              <a:rPr lang="en-US" sz="1200" b="1" u="sng" dirty="0">
                <a:solidFill>
                  <a:srgbClr val="3F3F3F"/>
                </a:solidFill>
                <a:effectLst/>
                <a:latin typeface="Arial" panose="020B0604020202020204" pitchFamily="34" charset="0"/>
                <a:cs typeface="Arial" panose="020B0604020202020204" pitchFamily="34" charset="0"/>
              </a:rPr>
              <a:t>dependency.</a:t>
            </a:r>
          </a:p>
          <a:p>
            <a:endParaRPr lang="en-US" dirty="0"/>
          </a:p>
          <a:p>
            <a:r>
              <a:rPr lang="en-US"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14</a:t>
            </a:fld>
            <a:endParaRPr lang="en-US"/>
          </a:p>
        </p:txBody>
      </p:sp>
    </p:spTree>
    <p:extLst>
      <p:ext uri="{BB962C8B-B14F-4D97-AF65-F5344CB8AC3E}">
        <p14:creationId xmlns:p14="http://schemas.microsoft.com/office/powerpoint/2010/main" val="49034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n-US" sz="1400" b="1" dirty="0">
                <a:latin typeface="Arial" panose="020B0604020202020204" pitchFamily="34" charset="0"/>
                <a:cs typeface="Arial" panose="020B0604020202020204" pitchFamily="34" charset="0"/>
              </a:rPr>
              <a:t>White supremacy </a:t>
            </a:r>
            <a:r>
              <a:rPr lang="en-US" sz="1400" dirty="0">
                <a:latin typeface="Arial" panose="020B0604020202020204" pitchFamily="34" charset="0"/>
                <a:cs typeface="Arial" panose="020B0604020202020204" pitchFamily="34" charset="0"/>
              </a:rPr>
              <a:t>has a long history in global health, beginning with the colonial era, during which European powers imposed their own systems of healthcare on colonized peoples. This often involved forced medical experimentation and the suppression of traditional medical practices.</a:t>
            </a:r>
          </a:p>
          <a:p>
            <a:pPr>
              <a:spcAft>
                <a:spcPts val="1200"/>
              </a:spcAft>
            </a:pPr>
            <a:r>
              <a:rPr lang="en-US" sz="1200" dirty="0">
                <a:latin typeface="Arial" panose="020B0604020202020204" pitchFamily="34" charset="0"/>
                <a:cs typeface="Arial" panose="020B0604020202020204" pitchFamily="34" charset="0"/>
              </a:rPr>
              <a:t>The legacy of </a:t>
            </a:r>
            <a:r>
              <a:rPr lang="en-US" sz="1200" b="1" dirty="0">
                <a:latin typeface="Arial" panose="020B0604020202020204" pitchFamily="34" charset="0"/>
                <a:cs typeface="Arial" panose="020B0604020202020204" pitchFamily="34" charset="0"/>
              </a:rPr>
              <a:t>colonialism</a:t>
            </a:r>
            <a:r>
              <a:rPr lang="en-US" sz="1200" dirty="0">
                <a:latin typeface="Arial" panose="020B0604020202020204" pitchFamily="34" charset="0"/>
                <a:cs typeface="Arial" panose="020B0604020202020204" pitchFamily="34" charset="0"/>
              </a:rPr>
              <a:t> continues to impact global health today, as many countries that were once colonies still struggle with inadequate healthcare systems and a lack of trained healthcare professionals.</a:t>
            </a:r>
          </a:p>
          <a:p>
            <a:pPr>
              <a:spcAft>
                <a:spcPts val="1200"/>
              </a:spcAft>
            </a:pPr>
            <a:r>
              <a:rPr lang="en-US" sz="1200" dirty="0">
                <a:latin typeface="Arial" panose="020B0604020202020204" pitchFamily="34" charset="0"/>
                <a:cs typeface="Arial" panose="020B0604020202020204" pitchFamily="34" charset="0"/>
              </a:rPr>
              <a:t>White supremacy has also been reflected in the way that global health research has traditionally been conducted, with a focus on studying and developing treatments for diseases that primarily affect people in wealthy countries, while neglecting the health needs of people in developing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15</a:t>
            </a:fld>
            <a:endParaRPr lang="en-US"/>
          </a:p>
        </p:txBody>
      </p:sp>
    </p:spTree>
    <p:extLst>
      <p:ext uri="{BB962C8B-B14F-4D97-AF65-F5344CB8AC3E}">
        <p14:creationId xmlns:p14="http://schemas.microsoft.com/office/powerpoint/2010/main" val="165292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area where white supremacy shows up is in global health education.  </a:t>
            </a:r>
            <a:endParaRPr lang="en-US"/>
          </a:p>
          <a:p>
            <a:endParaRPr lang="en-US">
              <a:ea typeface="Calibri"/>
              <a:cs typeface="Calibri"/>
            </a:endParaRPr>
          </a:p>
          <a:p>
            <a:r>
              <a:rPr lang="en-US">
                <a:ea typeface="Calibri"/>
                <a:cs typeface="Calibri"/>
              </a:rPr>
              <a:t>Despite being a domain of education that is by its very nature '</a:t>
            </a:r>
            <a:r>
              <a:rPr lang="en-US" i="1">
                <a:ea typeface="Calibri"/>
                <a:cs typeface="Calibri"/>
              </a:rPr>
              <a:t>global</a:t>
            </a:r>
            <a:r>
              <a:rPr lang="en-US">
                <a:ea typeface="Calibri"/>
                <a:cs typeface="Calibri"/>
              </a:rPr>
              <a:t>,' global health education is far more likely to be taught in high income countries.  Moreover, the cost of global health tuition at academic institutions that teach this subject is so high, that many people in low and middle income countries (and even prospective students from low income communities in high income countries) cannot afford to enroll in GH programs. </a:t>
            </a:r>
            <a:endParaRPr lang="en-US"/>
          </a:p>
          <a:p>
            <a:endParaRPr lang="en-US">
              <a:ea typeface="Calibri"/>
              <a:cs typeface="Calibri"/>
            </a:endParaRPr>
          </a:p>
          <a:p>
            <a:r>
              <a:rPr lang="en-US">
                <a:ea typeface="Calibri"/>
                <a:cs typeface="Calibri"/>
              </a:rPr>
              <a:t> This slide illustrates the profound disparities in access and affordability to global health education that undermines authentic equity in this academic field.</a:t>
            </a:r>
          </a:p>
          <a:p>
            <a:endParaRPr lang="en-US">
              <a:ea typeface="Calibri"/>
              <a:cs typeface="Calibri"/>
            </a:endParaRPr>
          </a:p>
          <a:p>
            <a:r>
              <a:rPr lang="en-US">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1BB42-FFD9-9146-A11F-5ACFEC014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37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Beyond Global Health education, white supremacy and neo-colonialism is evident in how and who sets the agenda in many areas of global health research.  There is increasing recognition that too often key stakeholders in LMICs are not sufficiently engaged in what research gets funded.</a:t>
            </a:r>
          </a:p>
          <a:p>
            <a:endParaRPr lang="en-US">
              <a:ea typeface="Calibri" panose="020F0502020204030204"/>
              <a:cs typeface="Calibri" panose="020F0502020204030204"/>
            </a:endParaRPr>
          </a:p>
          <a:p>
            <a:r>
              <a:rPr lang="en-US">
                <a:ea typeface="Calibri" panose="020F0502020204030204"/>
                <a:cs typeface="Calibri" panose="020F0502020204030204"/>
              </a:rPr>
              <a:t>The research article on the left of the screen highlights that the global health research agenda is often determined by funding institutions in high income countries, rather than by researchers in the countries where that research is done.</a:t>
            </a:r>
          </a:p>
          <a:p>
            <a:endParaRPr lang="en-US">
              <a:ea typeface="Calibri" panose="020F0502020204030204"/>
              <a:cs typeface="Calibri" panose="020F0502020204030204"/>
            </a:endParaRPr>
          </a:p>
          <a:p>
            <a:r>
              <a:rPr lang="en-US">
                <a:ea typeface="Calibri" panose="020F0502020204030204"/>
                <a:cs typeface="Calibri" panose="020F0502020204030204"/>
              </a:rPr>
              <a:t>Beyond who funds GH research, there are also marked discrepancies in who is doing the research.  The image on the right of the screen are taken from an analysis of TB research networks and how those have changed over time .  While the analysis highlighted here illustrates that TB research networks are becoming more diverse and including partners from LMICs, it is still the case that most TB research is being done by collaborators in a few high income countries, while TB is a disease that disproportionately impacts LICs!</a:t>
            </a:r>
          </a:p>
          <a:p>
            <a:endParaRPr lang="en-US">
              <a:ea typeface="Calibri" panose="020F0502020204030204"/>
              <a:cs typeface="Calibri" panose="020F0502020204030204"/>
            </a:endParaRPr>
          </a:p>
          <a:p>
            <a:r>
              <a:rPr lang="en-US">
                <a:ea typeface="Calibri" panose="020F0502020204030204"/>
                <a:cs typeface="Calibri" panose="020F0502020204030204"/>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1BB42-FFD9-9146-A11F-5ACFEC014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995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When global health research is predominantly from HICs and the research is led by researchers in HICs, it is perhaps unsurprising that the researchers getting published are primarily from HICs.</a:t>
            </a:r>
          </a:p>
          <a:p>
            <a:endParaRPr lang="en-US">
              <a:ea typeface="Calibri" panose="020F0502020204030204"/>
              <a:cs typeface="Calibri" panose="020F0502020204030204"/>
            </a:endParaRPr>
          </a:p>
          <a:p>
            <a:r>
              <a:rPr lang="en-US">
                <a:ea typeface="Calibri" panose="020F0502020204030204"/>
                <a:cs typeface="Calibri" panose="020F0502020204030204"/>
              </a:rPr>
              <a:t>Global health researchers from Africa, for example, are often under-represented in first and senior authorship positions on academic papers, even when the research is done in their countries.</a:t>
            </a:r>
          </a:p>
          <a:p>
            <a:endParaRPr lang="en-US">
              <a:ea typeface="Calibri" panose="020F0502020204030204"/>
              <a:cs typeface="Calibri" panose="020F0502020204030204"/>
            </a:endParaRPr>
          </a:p>
          <a:p>
            <a:r>
              <a:rPr lang="en-US">
                <a:ea typeface="Calibri" panose="020F0502020204030204"/>
                <a:cs typeface="Calibri" panose="020F0502020204030204"/>
              </a:rPr>
              <a:t>The paper showcased here  highlights how oftentimes, African researchers are 'stuck in the middle' in authorship positions on academic papers [more detail on the next slide].</a:t>
            </a:r>
          </a:p>
          <a:p>
            <a:endParaRPr lang="en-US">
              <a:ea typeface="Calibri" panose="020F0502020204030204"/>
              <a:cs typeface="Calibri" panose="020F0502020204030204"/>
            </a:endParaRPr>
          </a:p>
          <a:p>
            <a:r>
              <a:rPr lang="en-US">
                <a:ea typeface="Calibri" panose="020F0502020204030204"/>
                <a:cs typeface="Calibri" panose="020F0502020204030204"/>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18</a:t>
            </a:fld>
            <a:endParaRPr lang="en-US"/>
          </a:p>
        </p:txBody>
      </p:sp>
    </p:spTree>
    <p:extLst>
      <p:ext uri="{BB962C8B-B14F-4D97-AF65-F5344CB8AC3E}">
        <p14:creationId xmlns:p14="http://schemas.microsoft.com/office/powerpoint/2010/main" val="1901859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[Same study reviewed as in slide 18]:</a:t>
            </a:r>
          </a:p>
          <a:p>
            <a:endParaRPr lang="en-US">
              <a:ea typeface="Calibri"/>
              <a:cs typeface="Calibri"/>
            </a:endParaRPr>
          </a:p>
          <a:p>
            <a:pPr marL="285750" indent="-285750">
              <a:buFont typeface="Arial,Sans-Serif"/>
              <a:buChar char="•"/>
            </a:pPr>
            <a:r>
              <a:rPr lang="en-US">
                <a:ea typeface="Calibri"/>
                <a:cs typeface="Calibri"/>
              </a:rPr>
              <a:t>In fact, the authors of this paper highlight that only </a:t>
            </a:r>
            <a:r>
              <a:rPr lang="en-US"/>
              <a:t>54.0% of all authors and 52.9% of first authors were from the country of the paper’s focus. </a:t>
            </a:r>
            <a:endParaRPr lang="en-US">
              <a:ea typeface="Calibri"/>
              <a:cs typeface="Calibri"/>
            </a:endParaRPr>
          </a:p>
          <a:p>
            <a:pPr marL="285750" indent="-285750">
              <a:buFont typeface="Arial,Sans-Serif"/>
              <a:buChar char="•"/>
            </a:pPr>
            <a:endParaRPr lang="en-US">
              <a:ea typeface="Calibri"/>
              <a:cs typeface="Calibri"/>
            </a:endParaRPr>
          </a:p>
          <a:p>
            <a:pPr marL="285750" indent="-285750">
              <a:buFont typeface="Arial,Sans-Serif"/>
              <a:buChar char="•"/>
            </a:pPr>
            <a:r>
              <a:rPr lang="en-US">
                <a:ea typeface="Calibri"/>
                <a:cs typeface="Calibri"/>
              </a:rPr>
              <a:t>More sobering, </a:t>
            </a:r>
            <a:r>
              <a:rPr lang="en-US"/>
              <a:t>the proportion of local authors dropped if any of the others authors were from  USA, Canada or Europe.  And if the papers included authors from top US universities, then only  41.3% of all authors and 23.0% of first authors were from country of paper’s focus! </a:t>
            </a:r>
            <a:endParaRPr lang="en-US">
              <a:ea typeface="Calibri" panose="020F0502020204030204"/>
              <a:cs typeface="Calibri" panose="020F0502020204030204"/>
            </a:endParaRPr>
          </a:p>
          <a:p>
            <a:pPr marL="285750" indent="-285750">
              <a:buFont typeface="Arial,Sans-Serif"/>
              <a:buChar char="•"/>
            </a:pPr>
            <a:endParaRPr lang="en-US"/>
          </a:p>
          <a:p>
            <a:pPr marL="285750" indent="-285750">
              <a:buFont typeface="Arial,Sans-Serif"/>
              <a:buChar char="•"/>
            </a:pPr>
            <a:r>
              <a:rPr lang="en-US"/>
              <a:t>Sadly, of the 7100 papers reviewed nearly a thousand (13.5%) of all papers had no local coauthors.</a:t>
            </a:r>
            <a:endParaRPr lang="en-US">
              <a:ea typeface="Calibri"/>
              <a:cs typeface="Calibri"/>
            </a:endParaRPr>
          </a:p>
          <a:p>
            <a:endParaRPr lang="en-US"/>
          </a:p>
          <a:p>
            <a:r>
              <a:rPr lang="en-US"/>
              <a:t>****************************************************</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BC82427-6824-B94C-AE97-482879145452}" type="slidenum">
              <a:rPr lang="en-US" smtClean="0"/>
              <a:t>19</a:t>
            </a:fld>
            <a:endParaRPr lang="en-US"/>
          </a:p>
        </p:txBody>
      </p:sp>
    </p:spTree>
    <p:extLst>
      <p:ext uri="{BB962C8B-B14F-4D97-AF65-F5344CB8AC3E}">
        <p14:creationId xmlns:p14="http://schemas.microsoft.com/office/powerpoint/2010/main" val="759150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of our </a:t>
            </a:r>
            <a:r>
              <a:rPr lang="en-US" dirty="0" err="1"/>
              <a:t>intersectionalities</a:t>
            </a:r>
            <a:r>
              <a:rPr lang="en-US" dirty="0"/>
              <a:t> in mind, let’s review the learning objectives.</a:t>
            </a:r>
          </a:p>
          <a:p>
            <a:endParaRPr lang="en-US" dirty="0"/>
          </a:p>
          <a:p>
            <a:pPr marL="342900" marR="0" lvl="0" indent="-342900">
              <a:lnSpc>
                <a:spcPct val="150000"/>
              </a:lnSpc>
              <a:spcBef>
                <a:spcPts val="0"/>
              </a:spcBef>
              <a:spcAft>
                <a:spcPts val="0"/>
              </a:spcAft>
              <a:buFont typeface="Symbol" pitchFamily="2" charset="2"/>
              <a:buChar char=""/>
            </a:pPr>
            <a:r>
              <a:rPr lang="en-US" sz="1200" b="0" dirty="0">
                <a:effectLst/>
                <a:latin typeface="Arial" panose="020B0604020202020204" pitchFamily="34" charset="0"/>
                <a:ea typeface="Calibri" panose="020F0502020204030204" pitchFamily="34" charset="0"/>
                <a:cs typeface="Arial" panose="020B0604020202020204" pitchFamily="34" charset="0"/>
              </a:rPr>
              <a:t>List and define at least three legacies of colonialism that impact today’s global health systems</a:t>
            </a:r>
          </a:p>
          <a:p>
            <a:pPr marL="342900" marR="0" lvl="0" indent="-342900">
              <a:lnSpc>
                <a:spcPct val="150000"/>
              </a:lnSpc>
              <a:spcBef>
                <a:spcPts val="0"/>
              </a:spcBef>
              <a:spcAft>
                <a:spcPts val="0"/>
              </a:spcAft>
              <a:buFont typeface="Symbol" pitchFamily="2" charset="2"/>
              <a:buChar char=""/>
            </a:pPr>
            <a:r>
              <a:rPr lang="en-US" sz="1200" b="0" dirty="0">
                <a:effectLst/>
                <a:latin typeface="Arial" panose="020B0604020202020204" pitchFamily="34" charset="0"/>
                <a:ea typeface="Calibri" panose="020F0502020204030204" pitchFamily="34" charset="0"/>
                <a:cs typeface="Arial" panose="020B0604020202020204" pitchFamily="34" charset="0"/>
              </a:rPr>
              <a:t>Identify your position in global health partnerships related to power and privilege </a:t>
            </a:r>
          </a:p>
          <a:p>
            <a:pPr marL="342900" marR="0" lvl="0" indent="-342900">
              <a:lnSpc>
                <a:spcPct val="150000"/>
              </a:lnSpc>
              <a:spcBef>
                <a:spcPts val="0"/>
              </a:spcBef>
              <a:spcAft>
                <a:spcPts val="0"/>
              </a:spcAft>
              <a:buFont typeface="Symbol" pitchFamily="2" charset="2"/>
              <a:buChar char=""/>
            </a:pPr>
            <a:r>
              <a:rPr lang="en-US" sz="1200" b="0" dirty="0">
                <a:effectLst/>
                <a:latin typeface="Arial" panose="020B0604020202020204" pitchFamily="34" charset="0"/>
                <a:ea typeface="Calibri" panose="020F0502020204030204" pitchFamily="34" charset="0"/>
                <a:cs typeface="Arial" panose="020B0604020202020204" pitchFamily="34" charset="0"/>
              </a:rPr>
              <a:t>Reflect on one personal bias that could impact global health partnerships you’re involved in</a:t>
            </a:r>
          </a:p>
          <a:p>
            <a:pPr marL="342900" marR="0" lvl="0" indent="-342900">
              <a:lnSpc>
                <a:spcPct val="150000"/>
              </a:lnSpc>
              <a:spcBef>
                <a:spcPts val="0"/>
              </a:spcBef>
              <a:spcAft>
                <a:spcPts val="0"/>
              </a:spcAft>
              <a:buFont typeface="Symbol" pitchFamily="2" charset="2"/>
              <a:buChar char=""/>
            </a:pPr>
            <a:r>
              <a:rPr lang="en-US" sz="1200" b="0" dirty="0">
                <a:effectLst/>
                <a:latin typeface="Arial" panose="020B0604020202020204" pitchFamily="34" charset="0"/>
                <a:ea typeface="Calibri" panose="020F0502020204030204" pitchFamily="34" charset="0"/>
                <a:cs typeface="Arial" panose="020B0604020202020204" pitchFamily="34" charset="0"/>
              </a:rPr>
              <a:t>Explain the three pillars of cultural humility</a:t>
            </a:r>
          </a:p>
          <a:p>
            <a:endParaRPr lang="en-US" dirty="0"/>
          </a:p>
          <a:p>
            <a:r>
              <a:rPr lang="en-US"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2</a:t>
            </a:fld>
            <a:endParaRPr lang="en-US"/>
          </a:p>
        </p:txBody>
      </p:sp>
    </p:spTree>
    <p:extLst>
      <p:ext uri="{BB962C8B-B14F-4D97-AF65-F5344CB8AC3E}">
        <p14:creationId xmlns:p14="http://schemas.microsoft.com/office/powerpoint/2010/main" val="328081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UCSF's own track record for advancing representation from global researchers on scholarly work is no better! </a:t>
            </a:r>
            <a:endParaRPr lang="en-US"/>
          </a:p>
          <a:p>
            <a:endParaRPr lang="en-US">
              <a:ea typeface="Calibri"/>
              <a:cs typeface="Calibri"/>
            </a:endParaRPr>
          </a:p>
          <a:p>
            <a:r>
              <a:rPr lang="en-US">
                <a:ea typeface="Calibri"/>
                <a:cs typeface="Calibri"/>
              </a:rPr>
              <a:t> In a recent analysis performed UCSF's institute for Global health sciences, researchers looked at global health research produced by UCSF between 2008 and 2021. </a:t>
            </a:r>
          </a:p>
          <a:p>
            <a:endParaRPr lang="en-US">
              <a:ea typeface="Calibri"/>
              <a:cs typeface="Calibri"/>
            </a:endParaRPr>
          </a:p>
          <a:p>
            <a:r>
              <a:rPr lang="en-US">
                <a:ea typeface="Calibri"/>
                <a:cs typeface="Calibri"/>
              </a:rPr>
              <a:t> They evaluated over 5000 global health publications published by UCSF staff and faculty during this time period and  found that </a:t>
            </a:r>
            <a:r>
              <a:rPr lang="en-US"/>
              <a:t>LMIC researchers were listed as last author only 23.4% (n=1,354) of the time (as the plot here illustrates). Unfortunately, this representation didn’t change over time; between 2008 and 2021 the vast majority of publications included UCSF authors as first and senior author.</a:t>
            </a:r>
            <a:endParaRPr lang="en-US">
              <a:ea typeface="Calibri"/>
              <a:cs typeface="Calibri"/>
            </a:endParaRPr>
          </a:p>
          <a:p>
            <a:endParaRPr lang="en-US">
              <a:ea typeface="Calibri"/>
              <a:cs typeface="Calibri"/>
            </a:endParaRPr>
          </a:p>
          <a:p>
            <a:r>
              <a:rPr lang="en-US">
                <a:ea typeface="Calibri"/>
                <a:cs typeface="Calibri"/>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20</a:t>
            </a:fld>
            <a:endParaRPr lang="en-US"/>
          </a:p>
        </p:txBody>
      </p:sp>
    </p:spTree>
    <p:extLst>
      <p:ext uri="{BB962C8B-B14F-4D97-AF65-F5344CB8AC3E}">
        <p14:creationId xmlns:p14="http://schemas.microsoft.com/office/powerpoint/2010/main" val="2447179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Its</a:t>
            </a:r>
            <a:r>
              <a:rPr lang="en-US">
                <a:ea typeface="Calibri"/>
                <a:cs typeface="Calibri"/>
              </a:rPr>
              <a:t> important to understand some of the reasons why these inequities in global health research and education exist.  </a:t>
            </a:r>
          </a:p>
          <a:p>
            <a:endParaRPr lang="en-US">
              <a:ea typeface="Calibri"/>
              <a:cs typeface="Calibri"/>
            </a:endParaRPr>
          </a:p>
          <a:p>
            <a:r>
              <a:rPr lang="en-US">
                <a:ea typeface="Calibri"/>
                <a:cs typeface="Calibri"/>
              </a:rPr>
              <a:t>One important reason is that the gatekeepers of global health research generation  - the journals that publish this research – are run by editors that are from the global north.  As the pie charts on the left highlight, the vast majority of journal editors-in-chief, senior editors, and editorial boards are from HICs.  In addition, the majority are men from HICs.</a:t>
            </a:r>
          </a:p>
          <a:p>
            <a:endParaRPr lang="en-US">
              <a:ea typeface="Calibri"/>
              <a:cs typeface="Calibri"/>
            </a:endParaRPr>
          </a:p>
          <a:p>
            <a:r>
              <a:rPr lang="en-US">
                <a:ea typeface="Calibri"/>
                <a:cs typeface="Calibri"/>
              </a:rPr>
              <a:t>The plot on the left is from a different article published in the Lancet journal that highlights why greater representation from GH researchers from LMICs on journal editorial boards is so critical, since it informs who gets published, which in turn shapes, global and national health policies, which in turn informs donor financing and strategic planning.</a:t>
            </a:r>
          </a:p>
          <a:p>
            <a:endParaRPr lang="en-US">
              <a:ea typeface="Calibri"/>
              <a:cs typeface="Calibri"/>
            </a:endParaRPr>
          </a:p>
          <a:p>
            <a:r>
              <a:rPr lang="en-US">
                <a:ea typeface="Calibri"/>
                <a:cs typeface="Calibri"/>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21</a:t>
            </a:fld>
            <a:endParaRPr lang="en-US"/>
          </a:p>
        </p:txBody>
      </p:sp>
    </p:spTree>
    <p:extLst>
      <p:ext uri="{BB962C8B-B14F-4D97-AF65-F5344CB8AC3E}">
        <p14:creationId xmlns:p14="http://schemas.microsoft.com/office/powerpoint/2010/main" val="292950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Lack of global health representation on journal boards is only part of the problem!   Global health leadership (on the critical institutions of global health governance like the WHO, Global Fund, GAVI, </a:t>
            </a:r>
            <a:r>
              <a:rPr lang="en-US" err="1">
                <a:ea typeface="Calibri"/>
                <a:cs typeface="Calibri"/>
              </a:rPr>
              <a:t>etc</a:t>
            </a:r>
            <a:r>
              <a:rPr lang="en-US">
                <a:ea typeface="Calibri"/>
                <a:cs typeface="Calibri"/>
              </a:rPr>
              <a:t>) is disproportionately represented by individuals from HICs.</a:t>
            </a:r>
          </a:p>
          <a:p>
            <a:endParaRPr lang="en-US">
              <a:ea typeface="Calibri"/>
              <a:cs typeface="Calibri"/>
            </a:endParaRPr>
          </a:p>
          <a:p>
            <a:r>
              <a:rPr lang="en-US">
                <a:ea typeface="Calibri"/>
                <a:cs typeface="Calibri"/>
              </a:rPr>
              <a:t>More specifically, 83% of global health leaders are from high income countries [the vast majority from the US and UK].  And yet, while 85% of the global population is in LMICs only 17% of global health leaders –and only 5% of women GH leaders – are from those countries.</a:t>
            </a:r>
          </a:p>
          <a:p>
            <a:endParaRPr lang="en-US">
              <a:ea typeface="Calibri"/>
              <a:cs typeface="Calibri"/>
            </a:endParaRPr>
          </a:p>
          <a:p>
            <a:r>
              <a:rPr lang="en-US">
                <a:ea typeface="Calibri"/>
                <a:cs typeface="Calibri"/>
              </a:rPr>
              <a:t>To summarize [and before transitioning to the next section on how colonialism shows in practice], it is critical to address these imbalances in GH leadership, research and education if we are to realize our shared goal for global health equity.</a:t>
            </a:r>
          </a:p>
          <a:p>
            <a:endParaRPr lang="en-US">
              <a:ea typeface="Calibri"/>
              <a:cs typeface="Calibri"/>
            </a:endParaRPr>
          </a:p>
          <a:p>
            <a:r>
              <a:rPr lang="en-US">
                <a:ea typeface="Calibri"/>
                <a:cs typeface="Calibri"/>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22</a:t>
            </a:fld>
            <a:endParaRPr lang="en-US"/>
          </a:p>
        </p:txBody>
      </p:sp>
    </p:spTree>
    <p:extLst>
      <p:ext uri="{BB962C8B-B14F-4D97-AF65-F5344CB8AC3E}">
        <p14:creationId xmlns:p14="http://schemas.microsoft.com/office/powerpoint/2010/main" val="2274615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Current manifestations of colonialism are the white savior industrial complex, you may have already heard of this. If not, the white savior industrial complex refers to any person </a:t>
            </a:r>
            <a:r>
              <a:rPr lang="en-MX" sz="1200">
                <a:latin typeface="Arial" panose="020B0604020202020204" pitchFamily="34" charset="0"/>
                <a:cs typeface="Arial" panose="020B0604020202020204" pitchFamily="34" charset="0"/>
              </a:rPr>
              <a:t>or group, regardless of race, possessing an imbalance of power or privilege.</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Some key things to remember about the white savior complex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r>
              <a:rPr lang="en-MX" sz="2000">
                <a:latin typeface="Arial" panose="020B0604020202020204" pitchFamily="34" charset="0"/>
                <a:cs typeface="Arial" panose="020B0604020202020204" pitchFamily="34" charset="0"/>
              </a:rPr>
              <a:t>Non-white people can perpetuate WSIC by their proximity to whiteness, power, or privilege because it relies on these structures to maintain inequality.</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MX" sz="2000">
                <a:latin typeface="Arial" panose="020B0604020202020204" pitchFamily="34" charset="0"/>
                <a:cs typeface="Arial" panose="020B0604020202020204" pitchFamily="34" charset="0"/>
              </a:rPr>
              <a:t>It arises from our own questioning “What can I do to help?” </a:t>
            </a:r>
            <a:r>
              <a:rPr lang="en-US" sz="2000" dirty="0">
                <a:latin typeface="Arial" panose="020B0604020202020204" pitchFamily="34" charset="0"/>
                <a:cs typeface="Arial" panose="020B0604020202020204" pitchFamily="34" charset="0"/>
              </a:rPr>
              <a:t>After s</a:t>
            </a:r>
            <a:r>
              <a:rPr lang="en-MX" sz="2000">
                <a:latin typeface="Arial" panose="020B0604020202020204" pitchFamily="34" charset="0"/>
                <a:cs typeface="Arial" panose="020B0604020202020204" pitchFamily="34" charset="0"/>
              </a:rPr>
              <a:t>eeing people (especially of color) in need during or after:</a:t>
            </a:r>
          </a:p>
          <a:p>
            <a:pPr lvl="1"/>
            <a:r>
              <a:rPr lang="en-US" sz="2000" dirty="0">
                <a:latin typeface="Arial" panose="020B0604020202020204" pitchFamily="34" charset="0"/>
                <a:cs typeface="Arial" panose="020B0604020202020204" pitchFamily="34" charset="0"/>
              </a:rPr>
              <a:t>N</a:t>
            </a:r>
            <a:r>
              <a:rPr lang="en-MX" sz="2000">
                <a:latin typeface="Arial" panose="020B0604020202020204" pitchFamily="34" charset="0"/>
                <a:cs typeface="Arial" panose="020B0604020202020204" pitchFamily="34" charset="0"/>
              </a:rPr>
              <a:t>atural disaster</a:t>
            </a:r>
          </a:p>
          <a:p>
            <a:pPr lvl="1"/>
            <a:r>
              <a:rPr lang="en-MX" sz="2000">
                <a:latin typeface="Arial" panose="020B0604020202020204" pitchFamily="34" charset="0"/>
                <a:cs typeface="Arial" panose="020B0604020202020204" pitchFamily="34" charset="0"/>
              </a:rPr>
              <a:t>environmental disaster</a:t>
            </a:r>
          </a:p>
          <a:p>
            <a:pPr lvl="1"/>
            <a:r>
              <a:rPr lang="en-US" sz="2000" dirty="0">
                <a:latin typeface="Arial" panose="020B0604020202020204" pitchFamily="34" charset="0"/>
                <a:cs typeface="Arial" panose="020B0604020202020204" pitchFamily="34" charset="0"/>
              </a:rPr>
              <a:t>A</a:t>
            </a:r>
            <a:r>
              <a:rPr lang="en-MX" sz="2000">
                <a:latin typeface="Arial" panose="020B0604020202020204" pitchFamily="34" charset="0"/>
                <a:cs typeface="Arial" panose="020B0604020202020204" pitchFamily="34" charset="0"/>
              </a:rPr>
              <a:t> pandemic</a:t>
            </a:r>
          </a:p>
          <a:p>
            <a:pPr lvl="1"/>
            <a:r>
              <a:rPr lang="en-US" sz="2000" dirty="0">
                <a:latin typeface="Arial" panose="020B0604020202020204" pitchFamily="34" charset="0"/>
                <a:cs typeface="Arial" panose="020B0604020202020204" pitchFamily="34" charset="0"/>
              </a:rPr>
              <a:t>H</a:t>
            </a:r>
            <a:r>
              <a:rPr lang="en-MX" sz="2000">
                <a:latin typeface="Arial" panose="020B0604020202020204" pitchFamily="34" charset="0"/>
                <a:cs typeface="Arial" panose="020B0604020202020204" pitchFamily="34" charset="0"/>
              </a:rPr>
              <a:t>umanitarian crisis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not to say that as a white person, you should try to help in times of needs. WSIC is something to be aware of and can come as part of self-reflection on your intentions.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MX" sz="1200"/>
              <a:t>https://blogs.bmj.com/bmjgh/2020/03/11/the-white-savior-industrial-complex-in-global-health/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MX" sz="1200"/>
              <a:t>https://www.health.com/mind-body/health-diversity-inclusion/white-savior-complex</a:t>
            </a:r>
          </a:p>
        </p:txBody>
      </p:sp>
      <p:sp>
        <p:nvSpPr>
          <p:cNvPr id="4" name="Slide Number Placeholder 3"/>
          <p:cNvSpPr>
            <a:spLocks noGrp="1"/>
          </p:cNvSpPr>
          <p:nvPr>
            <p:ph type="sldNum" sz="quarter" idx="5"/>
          </p:nvPr>
        </p:nvSpPr>
        <p:spPr/>
        <p:txBody>
          <a:bodyPr/>
          <a:lstStyle/>
          <a:p>
            <a:fld id="{3BC82427-6824-B94C-AE97-482879145452}" type="slidenum">
              <a:rPr lang="en-US" smtClean="0"/>
              <a:t>24</a:t>
            </a:fld>
            <a:endParaRPr lang="en-US"/>
          </a:p>
        </p:txBody>
      </p:sp>
    </p:spTree>
    <p:extLst>
      <p:ext uri="{BB962C8B-B14F-4D97-AF65-F5344CB8AC3E}">
        <p14:creationId xmlns:p14="http://schemas.microsoft.com/office/powerpoint/2010/main" val="4054064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lgn="l"/>
            <a:r>
              <a:rPr lang="en-US" b="0" i="0">
                <a:solidFill>
                  <a:srgbClr val="1C1C1C"/>
                </a:solidFill>
                <a:effectLst/>
                <a:latin typeface="baskerville-etext"/>
              </a:rPr>
              <a:t>Lancet Global Health published 16 reports in </a:t>
            </a:r>
            <a:r>
              <a:rPr lang="en-US" b="0" i="0">
                <a:solidFill>
                  <a:srgbClr val="008299"/>
                </a:solidFill>
                <a:effectLst/>
                <a:latin typeface="baskerville-etext"/>
                <a:hlinkClick r:id="rId3"/>
              </a:rPr>
              <a:t>one issue</a:t>
            </a:r>
            <a:r>
              <a:rPr lang="en-US" b="0" i="0">
                <a:solidFill>
                  <a:srgbClr val="1C1C1C"/>
                </a:solidFill>
                <a:effectLst/>
                <a:latin typeface="baskerville-etext"/>
              </a:rPr>
              <a:t> aimed at answering the question posed by the journal’s editors, </a:t>
            </a:r>
            <a:r>
              <a:rPr lang="en-US" b="0" i="0">
                <a:solidFill>
                  <a:srgbClr val="008299"/>
                </a:solidFill>
                <a:effectLst/>
                <a:latin typeface="baskerville-etext"/>
                <a:hlinkClick r:id="rId4"/>
              </a:rPr>
              <a:t>“What is wrong in global health?”</a:t>
            </a:r>
            <a:r>
              <a:rPr lang="en-US" b="0" i="0">
                <a:solidFill>
                  <a:srgbClr val="1C1C1C"/>
                </a:solidFill>
                <a:effectLst/>
                <a:latin typeface="baskerville-etext"/>
              </a:rPr>
              <a:t> The problems include, but aren’t limited to:</a:t>
            </a:r>
          </a:p>
          <a:p>
            <a:pPr algn="l"/>
            <a:endParaRPr lang="en-US" b="0" i="0">
              <a:solidFill>
                <a:srgbClr val="1C1C1C"/>
              </a:solidFill>
              <a:effectLst/>
              <a:latin typeface="baskerville-etext"/>
            </a:endParaRPr>
          </a:p>
          <a:p>
            <a:pPr algn="l">
              <a:buFont typeface="Arial" panose="020B0604020202020204" pitchFamily="34" charset="0"/>
              <a:buChar char="•"/>
            </a:pPr>
            <a:r>
              <a:rPr lang="en-US" b="0" i="0">
                <a:solidFill>
                  <a:srgbClr val="1C1C1C"/>
                </a:solidFill>
                <a:effectLst/>
                <a:latin typeface="baskerville-etext"/>
              </a:rPr>
              <a:t>Study priorities and design dictated by institutions in high-income countries</a:t>
            </a:r>
          </a:p>
          <a:p>
            <a:pPr algn="l">
              <a:buFont typeface="Arial" panose="020B0604020202020204" pitchFamily="34" charset="0"/>
              <a:buChar char="•"/>
            </a:pPr>
            <a:r>
              <a:rPr lang="en-US" b="0" i="0">
                <a:solidFill>
                  <a:srgbClr val="1C1C1C"/>
                </a:solidFill>
                <a:effectLst/>
                <a:latin typeface="baskerville-etext"/>
              </a:rPr>
              <a:t>Imbalance of financial resources between institutions in high-income and low- and middle-income countries, with a paucity of funding opportunities for the latter</a:t>
            </a:r>
          </a:p>
          <a:p>
            <a:pPr algn="l">
              <a:buFont typeface="Arial" panose="020B0604020202020204" pitchFamily="34" charset="0"/>
              <a:buChar char="•"/>
            </a:pPr>
            <a:r>
              <a:rPr lang="en-US" b="0" i="0">
                <a:solidFill>
                  <a:srgbClr val="1C1C1C"/>
                </a:solidFill>
                <a:effectLst/>
                <a:latin typeface="baskerville-etext"/>
              </a:rPr>
              <a:t>Exploitation of investigators in low- and middle-income countries by using their work for the benefit of high-income country investigators without tangible benefit for team members in the country or region where the research is being conducted.</a:t>
            </a:r>
          </a:p>
          <a:p>
            <a:pPr algn="l">
              <a:buFont typeface="Arial" panose="020B0604020202020204" pitchFamily="34" charset="0"/>
              <a:buChar char="•"/>
            </a:pPr>
            <a:r>
              <a:rPr lang="en-US" b="0" i="0">
                <a:solidFill>
                  <a:srgbClr val="1C1C1C"/>
                </a:solidFill>
                <a:effectLst/>
                <a:latin typeface="baskerville-etext"/>
              </a:rPr>
              <a:t>Dominance of the English language in the scientific literature and immodest assumptions that the English language literature represents “the sum of all available knowledge”</a:t>
            </a:r>
          </a:p>
          <a:p>
            <a:pPr algn="l">
              <a:buFont typeface="Arial" panose="020B0604020202020204" pitchFamily="34" charset="0"/>
              <a:buChar char="•"/>
            </a:pPr>
            <a:r>
              <a:rPr lang="en-US" b="0" i="0">
                <a:solidFill>
                  <a:srgbClr val="1C1C1C"/>
                </a:solidFill>
                <a:effectLst/>
                <a:latin typeface="baskerville-etext"/>
              </a:rPr>
              <a:t>More favorable authorship roles in publications for those in high-income countries, particularly in international peer-reviewed journals</a:t>
            </a:r>
          </a:p>
          <a:p>
            <a:endParaRPr lang="en-US"/>
          </a:p>
          <a:p>
            <a:r>
              <a:rPr lang="en-US"/>
              <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a:t>
            </a:r>
            <a:r>
              <a:rPr lang="en-US" err="1"/>
              <a:t>www.statnews.com</a:t>
            </a:r>
            <a:r>
              <a:rPr lang="en-US"/>
              <a:t>/2023/01/27/checklist-help-decolonize-global-health-research/</a:t>
            </a:r>
          </a:p>
          <a:p>
            <a:endParaRPr lang="en-US"/>
          </a:p>
        </p:txBody>
      </p:sp>
      <p:sp>
        <p:nvSpPr>
          <p:cNvPr id="4" name="Slide Number Placeholder 3"/>
          <p:cNvSpPr>
            <a:spLocks noGrp="1"/>
          </p:cNvSpPr>
          <p:nvPr>
            <p:ph type="sldNum" sz="quarter" idx="5"/>
          </p:nvPr>
        </p:nvSpPr>
        <p:spPr/>
        <p:txBody>
          <a:bodyPr/>
          <a:lstStyle/>
          <a:p>
            <a:fld id="{3BC82427-6824-B94C-AE97-482879145452}" type="slidenum">
              <a:rPr lang="en-US" smtClean="0"/>
              <a:t>25</a:t>
            </a:fld>
            <a:endParaRPr lang="en-US"/>
          </a:p>
        </p:txBody>
      </p:sp>
    </p:spTree>
    <p:extLst>
      <p:ext uri="{BB962C8B-B14F-4D97-AF65-F5344CB8AC3E}">
        <p14:creationId xmlns:p14="http://schemas.microsoft.com/office/powerpoint/2010/main" val="1809000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experience or witnessed this type of encounter? How did you handle it? How would you have handled it differently?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82427-6824-B94C-AE97-4828791454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869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82427-6824-B94C-AE97-4828791454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264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bring some awareness to our positionality according to three things: our power, our privilege and our biases </a:t>
            </a:r>
          </a:p>
          <a:p>
            <a:endParaRPr lang="en-US"/>
          </a:p>
          <a:p>
            <a:r>
              <a:rPr lang="en-US"/>
              <a:t>************************************</a:t>
            </a:r>
          </a:p>
        </p:txBody>
      </p:sp>
      <p:sp>
        <p:nvSpPr>
          <p:cNvPr id="4" name="Slide Number Placeholder 3"/>
          <p:cNvSpPr>
            <a:spLocks noGrp="1"/>
          </p:cNvSpPr>
          <p:nvPr>
            <p:ph type="sldNum" sz="quarter" idx="5"/>
          </p:nvPr>
        </p:nvSpPr>
        <p:spPr/>
        <p:txBody>
          <a:bodyPr/>
          <a:lstStyle/>
          <a:p>
            <a:fld id="{3BC82427-6824-B94C-AE97-482879145452}" type="slidenum">
              <a:rPr lang="en-US" smtClean="0"/>
              <a:t>28</a:t>
            </a:fld>
            <a:endParaRPr lang="en-US"/>
          </a:p>
        </p:txBody>
      </p:sp>
    </p:spTree>
    <p:extLst>
      <p:ext uri="{BB962C8B-B14F-4D97-AF65-F5344CB8AC3E}">
        <p14:creationId xmlns:p14="http://schemas.microsoft.com/office/powerpoint/2010/main" val="1465237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ighlight>
                  <a:srgbClr val="FFFF00"/>
                </a:highlight>
              </a:rPr>
              <a:t>Let’s bring our attention to the power dynamics in our work. </a:t>
            </a:r>
          </a:p>
          <a:p>
            <a:endParaRPr lang="en-US" sz="1200" dirty="0">
              <a:highlight>
                <a:srgbClr val="FFFF00"/>
              </a:highlight>
            </a:endParaRPr>
          </a:p>
          <a:p>
            <a:r>
              <a:rPr lang="en-US" sz="1200" dirty="0">
                <a:highlight>
                  <a:srgbClr val="FFFF00"/>
                </a:highlight>
              </a:rPr>
              <a:t>We want to make sure we recognize and challenge power imbalance, we can begin by looking at ourselves and analyzing the power and privilege that we bring to the interaction. </a:t>
            </a:r>
          </a:p>
          <a:p>
            <a:endParaRPr lang="en-US" sz="1200" dirty="0">
              <a:highlight>
                <a:srgbClr val="FFFF00"/>
              </a:highlight>
            </a:endParaRPr>
          </a:p>
          <a:p>
            <a:r>
              <a:rPr lang="en-US" sz="1200" dirty="0">
                <a:highlight>
                  <a:srgbClr val="FFFF00"/>
                </a:highlight>
              </a:rPr>
              <a:t>Power is a thing that changes depending on the circumstances, so let’s think for a second and center this experience on the work that we are trying to do. We are conducting work abroad and partnering with local colleagues to work on a project together. Historically, there has been an obvious power imbalance in taking associated with white supremacy in taking “white knowledge” as correct information and the only way to do things right. As things are slowly changing in reframing this thought and valuing local expertise, you hold power by the sole fact that you are coming from a HIC and perhaps are white. Event POC that do global health are sometimes seen with white privilege in this setting. In the same way that when two colleagues come from a HIC and one is white and the other is a person of color, there is a power imbalance in that situation with your colleague as well. </a:t>
            </a:r>
          </a:p>
          <a:p>
            <a:endParaRPr lang="en-US" sz="1200" dirty="0">
              <a:highlight>
                <a:srgbClr val="FFFF00"/>
              </a:highlight>
            </a:endParaRPr>
          </a:p>
          <a:p>
            <a:r>
              <a:rPr lang="en-US" sz="1200" dirty="0">
                <a:highlight>
                  <a:srgbClr val="FFFF00"/>
                </a:highlight>
              </a:rPr>
              <a:t>Another example of power depending on your settings is the power you may hold at home depending on your role/title, or identities and the shift in power when you go abroad. This power shift might be from low power to high power, or you may feel you lack power. </a:t>
            </a:r>
          </a:p>
          <a:p>
            <a:endParaRPr lang="en-US" sz="1200" dirty="0">
              <a:highlight>
                <a:srgbClr val="FFFF00"/>
              </a:highlight>
            </a:endParaRPr>
          </a:p>
          <a:p>
            <a:r>
              <a:rPr lang="en-US" b="0" i="0" u="none" strike="noStrike" dirty="0">
                <a:solidFill>
                  <a:srgbClr val="000000"/>
                </a:solidFill>
                <a:effectLst/>
                <a:latin typeface="Calibri" panose="020F0502020204030204" pitchFamily="34" charset="0"/>
              </a:rPr>
              <a:t>You should also be aware of institutional power that you might not know you are holding---&gt; for example representing the power of UCSF in your work abroad even if you </a:t>
            </a:r>
            <a:r>
              <a:rPr lang="en-US" b="0" i="0" u="none" strike="noStrike" dirty="0" err="1">
                <a:solidFill>
                  <a:srgbClr val="000000"/>
                </a:solidFill>
                <a:effectLst/>
                <a:latin typeface="Calibri" panose="020F0502020204030204" pitchFamily="34" charset="0"/>
              </a:rPr>
              <a:t>dont</a:t>
            </a:r>
            <a:r>
              <a:rPr lang="en-US" b="0" i="0" u="none" strike="noStrike" dirty="0">
                <a:solidFill>
                  <a:srgbClr val="000000"/>
                </a:solidFill>
                <a:effectLst/>
                <a:latin typeface="Calibri" panose="020F0502020204030204" pitchFamily="34" charset="0"/>
              </a:rPr>
              <a:t> feel empowered at UCSF.</a:t>
            </a:r>
            <a:endParaRPr lang="en-US" sz="1200" b="0" i="0" u="none" strike="noStrike" dirty="0">
              <a:solidFill>
                <a:srgbClr val="000000"/>
              </a:solidFill>
              <a:effectLst/>
              <a:highlight>
                <a:srgbClr val="FFFF00"/>
              </a:highlight>
              <a:latin typeface="Calibri" panose="020F0502020204030204" pitchFamily="34" charset="0"/>
            </a:endParaRPr>
          </a:p>
          <a:p>
            <a:endParaRPr lang="en-US" sz="1200" dirty="0">
              <a:highlight>
                <a:srgbClr val="FFFF00"/>
              </a:highlight>
            </a:endParaRPr>
          </a:p>
          <a:p>
            <a:r>
              <a:rPr lang="en-US" sz="1200" dirty="0">
                <a:highlight>
                  <a:srgbClr val="FFFF00"/>
                </a:highlight>
              </a:rPr>
              <a:t>The goal here is that you should be aware of your positionality, power and privilege and you want to be able to challenge those power imbalances by elevating the power of your local counterparts and working together in a project that is serving THEIR community. </a:t>
            </a:r>
          </a:p>
          <a:p>
            <a:endParaRPr lang="en-US" sz="1200" dirty="0">
              <a:highlight>
                <a:srgbClr val="FFFF00"/>
              </a:highlight>
            </a:endParaRPr>
          </a:p>
          <a:p>
            <a:r>
              <a:rPr lang="en-US" sz="1200" dirty="0">
                <a:highlight>
                  <a:srgbClr val="FFFF00"/>
                </a:highlight>
              </a:rPr>
              <a:t>We all know that power, or lack thereof, has a notable impact on health and we also know that power structures are socially and historically perpetuated. So being aware of that too. </a:t>
            </a:r>
          </a:p>
          <a:p>
            <a:endParaRPr lang="en-US" sz="1200" dirty="0">
              <a:highlight>
                <a:srgbClr val="FFFF00"/>
              </a:highlight>
            </a:endParaRPr>
          </a:p>
          <a:p>
            <a:r>
              <a:rPr lang="en-US" sz="1200" dirty="0">
                <a:highlight>
                  <a:srgbClr val="FFFF00"/>
                </a:highlight>
              </a:rPr>
              <a:t>***************************************</a:t>
            </a:r>
          </a:p>
          <a:p>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29</a:t>
            </a:fld>
            <a:endParaRPr lang="en-US"/>
          </a:p>
        </p:txBody>
      </p:sp>
    </p:spTree>
    <p:extLst>
      <p:ext uri="{BB962C8B-B14F-4D97-AF65-F5344CB8AC3E}">
        <p14:creationId xmlns:p14="http://schemas.microsoft.com/office/powerpoint/2010/main" val="637719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short group activity around the wheel of power and privilege. </a:t>
            </a:r>
          </a:p>
          <a:p>
            <a:endParaRPr lang="en-US" dirty="0"/>
          </a:p>
          <a:p>
            <a:r>
              <a:rPr lang="en-US" dirty="0"/>
              <a:t>It's important for us to critically reflect on where we hold power and privilege.</a:t>
            </a:r>
          </a:p>
          <a:p>
            <a:endParaRPr lang="en-US" dirty="0">
              <a:cs typeface="Calibri"/>
            </a:endParaRPr>
          </a:p>
          <a:p>
            <a:r>
              <a:rPr lang="en-US" dirty="0"/>
              <a:t>It’s important to note that this wheel is not inclusive of all ways we can hold power. </a:t>
            </a:r>
          </a:p>
          <a:p>
            <a:endParaRPr lang="en-US" b="0" dirty="0"/>
          </a:p>
          <a:p>
            <a:r>
              <a:rPr lang="en-US" b="0" dirty="0"/>
              <a:t>As you can see the center of the wheel list the most power and privilege according to the creators of this wheel and as we move towards the outside of the circle we see the more marginalized groups.</a:t>
            </a:r>
          </a:p>
          <a:p>
            <a:endParaRPr lang="en-US" dirty="0"/>
          </a:p>
          <a:p>
            <a:r>
              <a:rPr lang="en-US" b="1" dirty="0"/>
              <a:t>ASK THE GROUP: </a:t>
            </a:r>
            <a:r>
              <a:rPr lang="en-US" dirty="0"/>
              <a:t>Would you add other categories to the wheel?</a:t>
            </a:r>
          </a:p>
          <a:p>
            <a:r>
              <a:rPr lang="en-US" dirty="0"/>
              <a:t>Prompt group: Some examples can include caste or tribe, location (urban vs rural), etc.</a:t>
            </a:r>
            <a:endParaRPr lang="en-US" dirty="0">
              <a:cs typeface="Calibri"/>
            </a:endParaRPr>
          </a:p>
          <a:p>
            <a:endParaRPr lang="en-US" dirty="0">
              <a:cs typeface="Calibri"/>
            </a:endParaRPr>
          </a:p>
          <a:p>
            <a:r>
              <a:rPr lang="en-US" dirty="0">
                <a:cs typeface="Calibri"/>
              </a:rPr>
              <a:t>Some identities in this wheel are the consequence of and vehicle for vulnerability. We may be mostly in the interior circle, in the exterior circle, or a mix. Wherever we are, that's ok. The point is for us to have an understanding of whether or not the identities that we hold are the "consequence of and vehicle for vulnerability" or if we're protected by our own privileges. </a:t>
            </a:r>
          </a:p>
          <a:p>
            <a:endParaRPr lang="en-US" dirty="0">
              <a:cs typeface="Calibri"/>
            </a:endParaRPr>
          </a:p>
          <a:p>
            <a:r>
              <a:rPr lang="en-US" dirty="0">
                <a:cs typeface="Calibri"/>
              </a:rPr>
              <a:t>next slide…</a:t>
            </a:r>
          </a:p>
          <a:p>
            <a:endParaRPr lang="en-US" dirty="0">
              <a:cs typeface="Calibri"/>
            </a:endParaRPr>
          </a:p>
          <a:p>
            <a:r>
              <a:rPr lang="en-US" dirty="0">
                <a:cs typeface="Calibri"/>
              </a:rPr>
              <a:t>********************************</a:t>
            </a:r>
          </a:p>
          <a:p>
            <a:endParaRPr lang="en-US" dirty="0">
              <a:cs typeface="Calibri"/>
            </a:endParaRPr>
          </a:p>
          <a:p>
            <a:endParaRPr lang="en-US" dirty="0">
              <a:cs typeface="Calibri"/>
            </a:endParaRPr>
          </a:p>
          <a:p>
            <a:endParaRPr lang="en-US" dirty="0"/>
          </a:p>
          <a:p>
            <a:endParaRPr lang="en-US" dirty="0">
              <a:cs typeface="Calibri"/>
            </a:endParaRPr>
          </a:p>
          <a:p>
            <a:r>
              <a:rPr lang="en-US" dirty="0">
                <a:cs typeface="Calibri"/>
              </a:rPr>
              <a:t>Wheel of Power and Privilege Description (Please do not delete from this slide. These notes are for people who are unable to read the image above.)</a:t>
            </a:r>
          </a:p>
          <a:p>
            <a:endParaRPr lang="en-US" dirty="0">
              <a:cs typeface="Calibri"/>
            </a:endParaRPr>
          </a:p>
          <a:p>
            <a:r>
              <a:rPr lang="en-US" b="0" i="0" dirty="0">
                <a:solidFill>
                  <a:srgbClr val="D1D2D3"/>
                </a:solidFill>
                <a:effectLst/>
                <a:latin typeface="Slack-Lato"/>
              </a:rPr>
              <a:t>Image of wheel of power and privilege. Broken out into a pie chart of 16 different categories. Each category has subsections showing the most power and privilege to the least. </a:t>
            </a:r>
          </a:p>
          <a:p>
            <a:pPr marL="228600" indent="-228600">
              <a:buFont typeface="+mj-lt"/>
              <a:buAutoNum type="arabicPeriod"/>
            </a:pPr>
            <a:r>
              <a:rPr lang="en-US" b="0" i="0" dirty="0">
                <a:solidFill>
                  <a:srgbClr val="D1D2D3"/>
                </a:solidFill>
                <a:effectLst/>
                <a:latin typeface="Slack-Lato"/>
              </a:rPr>
              <a:t>Religion from most power and privilege to least: Christian, non-religious &amp; Christian passing to other religions.</a:t>
            </a:r>
          </a:p>
          <a:p>
            <a:pPr marL="228600" indent="-228600">
              <a:buFont typeface="+mj-lt"/>
              <a:buAutoNum type="arabicPeriod"/>
            </a:pPr>
            <a:r>
              <a:rPr lang="en-US" b="0" i="0" dirty="0">
                <a:solidFill>
                  <a:srgbClr val="D1D2D3"/>
                </a:solidFill>
                <a:effectLst/>
                <a:latin typeface="Slack-Lato"/>
              </a:rPr>
              <a:t>Schooling from most power and privilege to least: Post secondary, high school education, elementary education.</a:t>
            </a:r>
          </a:p>
          <a:p>
            <a:pPr marL="228600" indent="-228600">
              <a:buFont typeface="+mj-lt"/>
              <a:buAutoNum type="arabicPeriod"/>
            </a:pPr>
            <a:r>
              <a:rPr lang="en-US" b="0" i="0" dirty="0">
                <a:solidFill>
                  <a:srgbClr val="D1D2D3"/>
                </a:solidFill>
                <a:effectLst/>
                <a:latin typeface="Slack-Lato"/>
              </a:rPr>
              <a:t>Ability from most power and privilege to least: Enabled, some disability, significant disability.</a:t>
            </a:r>
          </a:p>
          <a:p>
            <a:pPr marL="228600" indent="-228600">
              <a:buFont typeface="+mj-lt"/>
              <a:buAutoNum type="arabicPeriod"/>
            </a:pPr>
            <a:r>
              <a:rPr lang="en-US" b="0" i="0" dirty="0">
                <a:solidFill>
                  <a:srgbClr val="D1D2D3"/>
                </a:solidFill>
                <a:effectLst/>
                <a:latin typeface="Slack-Lato"/>
              </a:rPr>
              <a:t>Neurodiversity from most power and privilege to least: Neurotypical, some neuro-divergence, significant neuro divergent</a:t>
            </a:r>
          </a:p>
          <a:p>
            <a:pPr marL="228600" indent="-228600">
              <a:buFont typeface="+mj-lt"/>
              <a:buAutoNum type="arabicPeriod"/>
            </a:pPr>
            <a:r>
              <a:rPr lang="en-US" b="0" i="0" dirty="0">
                <a:solidFill>
                  <a:srgbClr val="D1D2D3"/>
                </a:solidFill>
                <a:effectLst/>
                <a:latin typeface="Slack-Lato"/>
              </a:rPr>
              <a:t>Criminal record from most power and privilege to least: Never incarcerated, formerly incarcerated, incarcerated</a:t>
            </a:r>
          </a:p>
          <a:p>
            <a:pPr marL="228600" indent="-228600">
              <a:buFont typeface="+mj-lt"/>
              <a:buAutoNum type="arabicPeriod"/>
            </a:pPr>
            <a:r>
              <a:rPr lang="en-US" b="0" i="0" dirty="0">
                <a:solidFill>
                  <a:srgbClr val="D1D2D3"/>
                </a:solidFill>
                <a:effectLst/>
                <a:latin typeface="Slack-Lato"/>
              </a:rPr>
              <a:t>Race from most power and privilege to least: White, non-black POC, Black</a:t>
            </a:r>
          </a:p>
          <a:p>
            <a:pPr marL="228600" indent="-228600">
              <a:buFont typeface="+mj-lt"/>
              <a:buAutoNum type="arabicPeriod"/>
            </a:pPr>
            <a:r>
              <a:rPr lang="en-US" b="0" i="0" dirty="0">
                <a:solidFill>
                  <a:srgbClr val="D1D2D3"/>
                </a:solidFill>
                <a:effectLst/>
                <a:latin typeface="Slack-Lato"/>
              </a:rPr>
              <a:t>Mental health from most power and privilege to least: Robust, mostly stable, distressed.</a:t>
            </a:r>
          </a:p>
          <a:p>
            <a:pPr marL="228600" indent="-228600">
              <a:buFont typeface="+mj-lt"/>
              <a:buAutoNum type="arabicPeriod"/>
            </a:pPr>
            <a:r>
              <a:rPr lang="en-US" b="0" i="0" dirty="0">
                <a:solidFill>
                  <a:srgbClr val="D1D2D3"/>
                </a:solidFill>
                <a:effectLst/>
                <a:latin typeface="Slack-Lato"/>
              </a:rPr>
              <a:t>Coloniality from most power and privilege to least: White settler-colonizers, Black &amp; POC settlers, Indigenous people.</a:t>
            </a:r>
          </a:p>
          <a:p>
            <a:pPr marL="228600" indent="-228600">
              <a:buFont typeface="+mj-lt"/>
              <a:buAutoNum type="arabicPeriod"/>
            </a:pPr>
            <a:r>
              <a:rPr lang="en-US" b="0" i="0" dirty="0">
                <a:solidFill>
                  <a:srgbClr val="D1D2D3"/>
                </a:solidFill>
                <a:effectLst/>
                <a:latin typeface="Slack-Lato"/>
              </a:rPr>
              <a:t>Housing from most amount of power and privilege to least: Owns property, sheltered renting, unhoused.</a:t>
            </a:r>
          </a:p>
          <a:p>
            <a:pPr marL="228600" indent="-228600">
              <a:buFont typeface="+mj-lt"/>
              <a:buAutoNum type="arabicPeriod"/>
            </a:pPr>
            <a:r>
              <a:rPr lang="en-US" b="0" i="0" dirty="0">
                <a:solidFill>
                  <a:srgbClr val="D1D2D3"/>
                </a:solidFill>
                <a:effectLst/>
                <a:latin typeface="Slack-Lato"/>
              </a:rPr>
              <a:t>Wealth from most amount of power to least: Rich, middle class, poor.</a:t>
            </a:r>
          </a:p>
          <a:p>
            <a:pPr marL="228600" indent="-228600">
              <a:buFont typeface="+mj-lt"/>
              <a:buAutoNum type="arabicPeriod"/>
            </a:pPr>
            <a:r>
              <a:rPr lang="en-US" b="0" i="0" dirty="0">
                <a:solidFill>
                  <a:srgbClr val="D1D2D3"/>
                </a:solidFill>
                <a:effectLst/>
                <a:latin typeface="Slack-Lato"/>
              </a:rPr>
              <a:t>Employment from most amount of power to least: White color/salaried, Blue color/hourly, Informal/unemployed</a:t>
            </a:r>
          </a:p>
          <a:p>
            <a:pPr marL="228600" indent="-228600">
              <a:buFont typeface="+mj-lt"/>
              <a:buAutoNum type="arabicPeriod"/>
            </a:pPr>
            <a:r>
              <a:rPr lang="en-US" b="0" i="0" dirty="0">
                <a:solidFill>
                  <a:srgbClr val="D1D2D3"/>
                </a:solidFill>
                <a:effectLst/>
                <a:latin typeface="Slack-Lato"/>
              </a:rPr>
              <a:t>Language from most amount of power and privilege to least: Native English, learned English, non-English/monolingual</a:t>
            </a:r>
          </a:p>
          <a:p>
            <a:pPr marL="228600" indent="-228600">
              <a:buFont typeface="+mj-lt"/>
              <a:buAutoNum type="arabicPeriod"/>
            </a:pPr>
            <a:r>
              <a:rPr lang="en-US" b="0" i="0" dirty="0">
                <a:solidFill>
                  <a:srgbClr val="D1D2D3"/>
                </a:solidFill>
                <a:effectLst/>
                <a:latin typeface="Slack-Lato"/>
              </a:rPr>
              <a:t>Gender from most amount of power and privilege to least: Cisman, ciswoman, Trans, intersex, non-binary</a:t>
            </a:r>
          </a:p>
          <a:p>
            <a:pPr marL="228600" indent="-228600">
              <a:buFont typeface="+mj-lt"/>
              <a:buAutoNum type="arabicPeriod"/>
            </a:pPr>
            <a:r>
              <a:rPr lang="en-US" b="0" i="0" dirty="0">
                <a:solidFill>
                  <a:srgbClr val="D1D2D3"/>
                </a:solidFill>
                <a:effectLst/>
                <a:latin typeface="Slack-Lato"/>
              </a:rPr>
              <a:t>Citizenship from most amount of power to least: Citizen, documented, undocumented</a:t>
            </a:r>
          </a:p>
          <a:p>
            <a:pPr marL="228600" indent="-228600">
              <a:buFont typeface="+mj-lt"/>
              <a:buAutoNum type="arabicPeriod"/>
            </a:pPr>
            <a:r>
              <a:rPr lang="en-US" b="0" i="0" dirty="0">
                <a:solidFill>
                  <a:srgbClr val="D1D2D3"/>
                </a:solidFill>
                <a:effectLst/>
                <a:latin typeface="Slack-Lato"/>
              </a:rPr>
              <a:t>Sexuality from most about of power and privilege to least: Heterosexual, gay man, lesbian, bi, pan, asexual</a:t>
            </a:r>
            <a:endParaRPr lang="en-US" dirty="0">
              <a:cs typeface="Calibri"/>
            </a:endParaRPr>
          </a:p>
          <a:p>
            <a:endParaRPr lang="en-US" dirty="0">
              <a:cs typeface="Calibri"/>
            </a:endParaRPr>
          </a:p>
          <a:p>
            <a:r>
              <a:rPr lang="en-US" dirty="0">
                <a:cs typeface="Calibri"/>
              </a:rPr>
              <a:t>The Wheel of Power and Privilege is built on the work of </a:t>
            </a:r>
            <a:r>
              <a:rPr lang="en-US" dirty="0" err="1">
                <a:cs typeface="Calibri"/>
              </a:rPr>
              <a:t>Kimberlé</a:t>
            </a:r>
            <a:r>
              <a:rPr lang="en-US" dirty="0">
                <a:cs typeface="Calibri"/>
              </a:rPr>
              <a:t> Crenshaw, Crossroads Anti-Racism, Canadian Council for Refugees, and Sylvia Duckworth.</a:t>
            </a:r>
          </a:p>
          <a:p>
            <a:r>
              <a:rPr lang="en-US" dirty="0">
                <a:cs typeface="Calibri"/>
              </a:rPr>
              <a:t>Due to limited space, this graphic does not fully express the full complexity of intersectional identity.</a:t>
            </a:r>
          </a:p>
        </p:txBody>
      </p:sp>
      <p:sp>
        <p:nvSpPr>
          <p:cNvPr id="4" name="Slide Number Placeholder 3"/>
          <p:cNvSpPr>
            <a:spLocks noGrp="1"/>
          </p:cNvSpPr>
          <p:nvPr>
            <p:ph type="sldNum" sz="quarter" idx="5"/>
          </p:nvPr>
        </p:nvSpPr>
        <p:spPr/>
        <p:txBody>
          <a:bodyPr/>
          <a:lstStyle/>
          <a:p>
            <a:fld id="{19DFD666-5FC1-DA4E-A185-584E5678EB0F}" type="slidenum">
              <a:rPr lang="en-US" smtClean="0"/>
              <a:t>30</a:t>
            </a:fld>
            <a:endParaRPr lang="en-US"/>
          </a:p>
        </p:txBody>
      </p:sp>
    </p:spTree>
    <p:extLst>
      <p:ext uri="{BB962C8B-B14F-4D97-AF65-F5344CB8AC3E}">
        <p14:creationId xmlns:p14="http://schemas.microsoft.com/office/powerpoint/2010/main" val="5056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agenda for today is as follows: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spend the next 5 minutes or so talking about our training itself and do have a short ice breaker to get us comfortable in the chat.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we’ll spend 15 minutes going over the history and legacies of colonialism</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spend 45 minutes talking about current manifestations of colonialism which includes a small group activity in breakout rooms.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Similarly with our third topic, we’ll spend 45 minutes talking about applied skills and resources with a small group activity.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wrap up today’s day with some reflections and next steps.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Outline for session &amp; ice breaker (5-minutes)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Topic 1: Background, history, and legacies of colonialism (Total: 15 min)</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Reflections on asynchronous material (5 min)</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Didactic (10 minutes)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Topic 2: Current manifestations of colonialism (Total: 45 min)</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Didactic &amp; case study (15 min)</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Small group (25 min)</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Large group debrief (5 min)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Topic 3: Applied Skills/Resources (Total: 45 min)</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Didactic 10 min</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Small group 20 min</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Large group debrief 15 min</a:t>
            </a: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Course reflection/feedback (Total: 10 minutes)</a:t>
            </a:r>
          </a:p>
          <a:p>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3</a:t>
            </a:fld>
            <a:endParaRPr lang="en-US"/>
          </a:p>
        </p:txBody>
      </p:sp>
    </p:spTree>
    <p:extLst>
      <p:ext uri="{BB962C8B-B14F-4D97-AF65-F5344CB8AC3E}">
        <p14:creationId xmlns:p14="http://schemas.microsoft.com/office/powerpoint/2010/main" val="4280549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Let’s locate ourselves in the wheel of power and privilege and answer in chat where are you located in terms of race, gender and language.</a:t>
            </a:r>
          </a:p>
          <a:p>
            <a:pPr marL="0" indent="0">
              <a:buNone/>
            </a:pPr>
            <a:endParaRPr lang="en-US" dirty="0"/>
          </a:p>
          <a:p>
            <a:pPr marL="0" indent="0">
              <a:buNone/>
            </a:pPr>
            <a:r>
              <a:rPr lang="en-US" dirty="0"/>
              <a:t>HOST: enter yours and read some answers from chat. </a:t>
            </a:r>
          </a:p>
          <a:p>
            <a:pPr marL="0" indent="0">
              <a:buNone/>
            </a:pPr>
            <a:endParaRPr lang="en-US" dirty="0"/>
          </a:p>
          <a:p>
            <a:pPr marL="0" indent="0">
              <a:buNone/>
            </a:pPr>
            <a:r>
              <a:rPr lang="en-US" dirty="0"/>
              <a:t>For me, I am non-black person of color, cis-woman who learned English. </a:t>
            </a:r>
          </a:p>
          <a:p>
            <a:pPr marL="0" indent="0">
              <a:buNone/>
            </a:pPr>
            <a:endParaRPr lang="en-US" dirty="0"/>
          </a:p>
          <a:p>
            <a:pPr marL="0" indent="0">
              <a:buNone/>
            </a:pPr>
            <a:r>
              <a:rPr lang="en-US"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31</a:t>
            </a:fld>
            <a:endParaRPr lang="en-US"/>
          </a:p>
        </p:txBody>
      </p:sp>
    </p:spTree>
    <p:extLst>
      <p:ext uri="{BB962C8B-B14F-4D97-AF65-F5344CB8AC3E}">
        <p14:creationId xmlns:p14="http://schemas.microsoft.com/office/powerpoint/2010/main" val="84077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reflected a bit on our positionality in terms of power and privilege, here is a question you can think about and reflect on:</a:t>
            </a:r>
            <a:br>
              <a:rPr lang="en-US" dirty="0"/>
            </a:br>
            <a:r>
              <a:rPr lang="en-US" dirty="0"/>
              <a:t>Is power an opportunity or a responsibility?</a:t>
            </a:r>
          </a:p>
          <a:p>
            <a:endParaRPr lang="en-US" dirty="0"/>
          </a:p>
          <a:p>
            <a:r>
              <a:rPr lang="en-US"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32</a:t>
            </a:fld>
            <a:endParaRPr lang="en-US"/>
          </a:p>
        </p:txBody>
      </p:sp>
    </p:spTree>
    <p:extLst>
      <p:ext uri="{BB962C8B-B14F-4D97-AF65-F5344CB8AC3E}">
        <p14:creationId xmlns:p14="http://schemas.microsoft.com/office/powerpoint/2010/main" val="3875919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our own personal bias, which could have been shaped by our positionality.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answer in chat or come off mute.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were you socialized around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were you socialized around people / communities / systems from higher or lower income countries than yours?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33</a:t>
            </a:fld>
            <a:endParaRPr lang="en-US"/>
          </a:p>
        </p:txBody>
      </p:sp>
    </p:spTree>
    <p:extLst>
      <p:ext uri="{BB962C8B-B14F-4D97-AF65-F5344CB8AC3E}">
        <p14:creationId xmlns:p14="http://schemas.microsoft.com/office/powerpoint/2010/main" val="1295927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r>
              <a:rPr lang="en-US" b="1" dirty="0"/>
              <a:t>These early life experiences have shaped our believes and formed our biases.</a:t>
            </a:r>
          </a:p>
          <a:p>
            <a:pPr marL="257175" indent="-257175"/>
            <a:endParaRPr lang="en-US" b="1" dirty="0"/>
          </a:p>
          <a:p>
            <a:pPr marL="257175" marR="0" lvl="0" indent="-257175" algn="l" defTabSz="914400" rtl="0" eaLnBrk="1" fontAlgn="auto" latinLnBrk="0" hangingPunct="1">
              <a:lnSpc>
                <a:spcPct val="100000"/>
              </a:lnSpc>
              <a:spcBef>
                <a:spcPts val="0"/>
              </a:spcBef>
              <a:spcAft>
                <a:spcPts val="0"/>
              </a:spcAft>
              <a:buClrTx/>
              <a:buSzTx/>
              <a:buFontTx/>
              <a:buNone/>
              <a:tabLst/>
              <a:defRPr/>
            </a:pPr>
            <a:r>
              <a:rPr lang="en-US" b="1" dirty="0"/>
              <a:t>The definition of bias is: Bias</a:t>
            </a:r>
            <a:r>
              <a:rPr lang="en-US" dirty="0"/>
              <a:t> is prejudice in </a:t>
            </a:r>
            <a:r>
              <a:rPr lang="en-US" b="1" dirty="0"/>
              <a:t>favor</a:t>
            </a:r>
            <a:r>
              <a:rPr lang="en-US" dirty="0"/>
              <a:t> of or </a:t>
            </a:r>
            <a:r>
              <a:rPr lang="en-US" b="1" dirty="0"/>
              <a:t>against</a:t>
            </a:r>
            <a:r>
              <a:rPr lang="en-US" dirty="0"/>
              <a:t> one thing, person, or group compared with another, usually in a way </a:t>
            </a:r>
            <a:r>
              <a:rPr lang="en-US" b="1" dirty="0"/>
              <a:t>considered to be unfair.</a:t>
            </a:r>
          </a:p>
          <a:p>
            <a:pPr marL="257175" indent="-257175"/>
            <a:endParaRPr lang="en-US" b="1" dirty="0"/>
          </a:p>
          <a:p>
            <a:pPr marL="257175" indent="-257175"/>
            <a:endParaRPr lang="en-US" b="1" dirty="0"/>
          </a:p>
          <a:p>
            <a:pPr marL="257175" indent="-257175"/>
            <a:r>
              <a:rPr lang="en-US" b="1" dirty="0"/>
              <a:t>There are many types of bias, some examples are</a:t>
            </a:r>
            <a:r>
              <a:rPr lang="en-US" dirty="0"/>
              <a:t>:</a:t>
            </a:r>
          </a:p>
          <a:p>
            <a:pPr marL="771525" lvl="1" indent="-257175"/>
            <a:r>
              <a:rPr lang="en-US" sz="2200" dirty="0"/>
              <a:t>Racial </a:t>
            </a:r>
          </a:p>
          <a:p>
            <a:pPr marL="771525" lvl="1" indent="-257175"/>
            <a:r>
              <a:rPr lang="en-US" sz="2200" dirty="0"/>
              <a:t>Sexual &amp; Gender Minority</a:t>
            </a:r>
          </a:p>
          <a:p>
            <a:pPr marL="771525" lvl="1" indent="-257175"/>
            <a:r>
              <a:rPr lang="en-US" sz="2200" dirty="0"/>
              <a:t>Cognitive or Physical Ability </a:t>
            </a:r>
          </a:p>
          <a:p>
            <a:pPr marL="771525" lvl="1" indent="-257175"/>
            <a:r>
              <a:rPr lang="en-US" sz="2200" dirty="0"/>
              <a:t>Age</a:t>
            </a:r>
          </a:p>
          <a:p>
            <a:pPr marL="771525" lvl="1" indent="-257175"/>
            <a:r>
              <a:rPr lang="en-US" sz="2200" dirty="0"/>
              <a:t>Etc.</a:t>
            </a:r>
          </a:p>
          <a:p>
            <a:pPr marL="771525" lvl="1" indent="-257175"/>
            <a:endParaRPr lang="en-US" sz="2200" dirty="0"/>
          </a:p>
          <a:p>
            <a:pPr marL="314325" lvl="0" indent="-257175"/>
            <a:r>
              <a:rPr lang="en-US" sz="2200" dirty="0"/>
              <a:t>There are two types of biases:</a:t>
            </a:r>
          </a:p>
          <a:p>
            <a:pPr marL="257175" indent="-257175"/>
            <a:r>
              <a:rPr lang="en-US" sz="4800" b="1" dirty="0"/>
              <a:t>Conscious/Explicit Bias</a:t>
            </a:r>
          </a:p>
          <a:p>
            <a:pPr marL="257175" indent="-257175"/>
            <a:r>
              <a:rPr lang="en-US" sz="4800" b="1" dirty="0"/>
              <a:t>Unconscious/Implicit Bias</a:t>
            </a:r>
          </a:p>
          <a:p>
            <a:pPr marL="314325" lvl="0" indent="-257175"/>
            <a:endParaRPr lang="en-US" sz="2200" dirty="0"/>
          </a:p>
          <a:p>
            <a:pPr marL="314325" lvl="0" indent="-257175"/>
            <a:r>
              <a:rPr lang="en-US" sz="2200" dirty="0"/>
              <a:t>We’ll talk more about Implicit bias</a:t>
            </a:r>
          </a:p>
          <a:p>
            <a:endParaRPr lang="en-US" dirty="0"/>
          </a:p>
          <a:p>
            <a:r>
              <a:rPr lang="en-US" dirty="0"/>
              <a:t>*********************************************</a:t>
            </a:r>
          </a:p>
        </p:txBody>
      </p:sp>
      <p:sp>
        <p:nvSpPr>
          <p:cNvPr id="4" name="Slide Number Placeholder 3"/>
          <p:cNvSpPr>
            <a:spLocks noGrp="1"/>
          </p:cNvSpPr>
          <p:nvPr>
            <p:ph type="sldNum" sz="quarter" idx="5"/>
          </p:nvPr>
        </p:nvSpPr>
        <p:spPr/>
        <p:txBody>
          <a:bodyPr/>
          <a:lstStyle/>
          <a:p>
            <a:fld id="{50E7ED41-0A77-3A4C-927D-A6E1129B06D3}" type="slidenum">
              <a:rPr lang="en-US" smtClean="0"/>
              <a:t>34</a:t>
            </a:fld>
            <a:endParaRPr lang="en-US"/>
          </a:p>
        </p:txBody>
      </p:sp>
    </p:spTree>
    <p:extLst>
      <p:ext uri="{BB962C8B-B14F-4D97-AF65-F5344CB8AC3E}">
        <p14:creationId xmlns:p14="http://schemas.microsoft.com/office/powerpoint/2010/main" val="2738688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Helvetica" panose="020B0604020202020204" pitchFamily="34" charset="0"/>
                <a:cs typeface="Helvetica" panose="020B0604020202020204" pitchFamily="34" charset="0"/>
              </a:rPr>
              <a:t>Implicit bias</a:t>
            </a:r>
            <a:r>
              <a:rPr lang="en-US" sz="1200" dirty="0">
                <a:solidFill>
                  <a:srgbClr val="002060"/>
                </a:solidFill>
                <a:latin typeface="Helvetica" panose="020B0604020202020204" pitchFamily="34" charset="0"/>
                <a:cs typeface="Helvetica" panose="020B0604020202020204" pitchFamily="34" charset="0"/>
              </a:rPr>
              <a:t> is “a </a:t>
            </a:r>
            <a:r>
              <a:rPr lang="en-US" sz="1200" b="1" dirty="0">
                <a:solidFill>
                  <a:srgbClr val="002060"/>
                </a:solidFill>
                <a:latin typeface="Helvetica" panose="020B0604020202020204" pitchFamily="34" charset="0"/>
                <a:cs typeface="Helvetica" panose="020B0604020202020204" pitchFamily="34" charset="0"/>
              </a:rPr>
              <a:t>positive or negative</a:t>
            </a:r>
            <a:r>
              <a:rPr lang="en-US" sz="1200" dirty="0">
                <a:solidFill>
                  <a:srgbClr val="002060"/>
                </a:solidFill>
                <a:latin typeface="Helvetica" panose="020B0604020202020204" pitchFamily="34" charset="0"/>
                <a:cs typeface="Helvetica" panose="020B0604020202020204" pitchFamily="34" charset="0"/>
              </a:rPr>
              <a:t> mental attitude towards a person, thing, or group that a person holds at an </a:t>
            </a:r>
            <a:r>
              <a:rPr lang="en-US" sz="1200" b="1" dirty="0">
                <a:solidFill>
                  <a:srgbClr val="002060"/>
                </a:solidFill>
                <a:latin typeface="Helvetica" panose="020B0604020202020204" pitchFamily="34" charset="0"/>
                <a:cs typeface="Helvetica" panose="020B0604020202020204" pitchFamily="34" charset="0"/>
              </a:rPr>
              <a:t>unconscious level</a:t>
            </a:r>
            <a:r>
              <a:rPr lang="en-US" sz="1200" dirty="0">
                <a:solidFill>
                  <a:srgbClr val="002060"/>
                </a:solidFill>
                <a:latin typeface="Helvetica" panose="020B0604020202020204" pitchFamily="34" charset="0"/>
                <a:cs typeface="Helvetica"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Helvetica" panose="020B0604020202020204" pitchFamily="34" charset="0"/>
              <a:cs typeface="Helvetica" panose="020B0604020202020204" pitchFamily="34" charset="0"/>
            </a:endParaRPr>
          </a:p>
          <a:p>
            <a:r>
              <a:rPr lang="en-US" dirty="0"/>
              <a:t>Affinity Bias- feeling a connection to those similar to us</a:t>
            </a:r>
          </a:p>
          <a:p>
            <a:r>
              <a:rPr lang="en-US" dirty="0"/>
              <a:t>Perception Bias- stereotypes and assumptions about different groups</a:t>
            </a:r>
          </a:p>
          <a:p>
            <a:r>
              <a:rPr lang="en-US" dirty="0"/>
              <a:t>Confirmation Bias- looking to confirm our own opinions and pre-existing ideas</a:t>
            </a:r>
          </a:p>
          <a:p>
            <a:r>
              <a:rPr lang="en-US" dirty="0"/>
              <a:t>Halo Effect- projecting positive qualities onto people without actually knowing them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Like we said before, there are other types of bias too:</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Appearance bias. ... </a:t>
            </a:r>
          </a:p>
          <a:p>
            <a:r>
              <a:rPr lang="en-US" sz="1200" b="0" i="0" u="none" strike="noStrike" kern="1200" dirty="0">
                <a:solidFill>
                  <a:schemeClr val="tx1"/>
                </a:solidFill>
                <a:effectLst/>
                <a:latin typeface="+mn-lt"/>
                <a:ea typeface="+mn-ea"/>
                <a:cs typeface="+mn-cs"/>
              </a:rPr>
              <a:t>Attribution bias. ... </a:t>
            </a:r>
          </a:p>
          <a:p>
            <a:r>
              <a:rPr lang="en-US" sz="1200" b="0" i="0" u="none" strike="noStrike" kern="1200" dirty="0">
                <a:solidFill>
                  <a:schemeClr val="tx1"/>
                </a:solidFill>
                <a:effectLst/>
                <a:latin typeface="+mn-lt"/>
                <a:ea typeface="+mn-ea"/>
                <a:cs typeface="+mn-cs"/>
              </a:rPr>
              <a:t>Gender bias. ... </a:t>
            </a:r>
          </a:p>
          <a:p>
            <a:r>
              <a:rPr lang="en-US" sz="1200" b="0" i="0" u="none" strike="noStrike" kern="1200" dirty="0">
                <a:solidFill>
                  <a:schemeClr val="tx1"/>
                </a:solidFill>
                <a:effectLst/>
                <a:latin typeface="+mn-lt"/>
                <a:ea typeface="+mn-ea"/>
                <a:cs typeface="+mn-cs"/>
              </a:rPr>
              <a:t>Age bias. ... </a:t>
            </a:r>
          </a:p>
          <a:p>
            <a:r>
              <a:rPr lang="en-US" sz="1200" b="0" i="0" u="none" strike="noStrike" kern="1200" dirty="0">
                <a:solidFill>
                  <a:schemeClr val="tx1"/>
                </a:solidFill>
                <a:effectLst/>
                <a:latin typeface="+mn-lt"/>
                <a:ea typeface="+mn-ea"/>
                <a:cs typeface="+mn-cs"/>
              </a:rPr>
              <a:t>Authority bias. ... </a:t>
            </a:r>
          </a:p>
          <a:p>
            <a:endParaRPr lang="en-US" dirty="0"/>
          </a:p>
          <a:p>
            <a:r>
              <a:rPr lang="en-US" b="1" dirty="0"/>
              <a:t>Biases help us address 4 problems:</a:t>
            </a:r>
          </a:p>
          <a:p>
            <a:pPr marL="228600" indent="-228600">
              <a:buFont typeface="+mj-lt"/>
              <a:buAutoNum type="arabicPeriod"/>
            </a:pPr>
            <a:r>
              <a:rPr lang="en-US" sz="1200" b="0" i="0" u="none" strike="noStrike" kern="1200" dirty="0">
                <a:solidFill>
                  <a:schemeClr val="tx1"/>
                </a:solidFill>
                <a:effectLst/>
                <a:latin typeface="+mn-lt"/>
                <a:ea typeface="+mn-ea"/>
                <a:cs typeface="+mn-cs"/>
              </a:rPr>
              <a:t>Too much information</a:t>
            </a:r>
          </a:p>
          <a:p>
            <a:pPr marL="228600" indent="-228600">
              <a:buFont typeface="+mj-lt"/>
              <a:buAutoNum type="arabicPeriod"/>
            </a:pPr>
            <a:r>
              <a:rPr lang="en-US" sz="1200" b="0" i="0" u="none" strike="noStrike" kern="1200" dirty="0">
                <a:solidFill>
                  <a:schemeClr val="tx1"/>
                </a:solidFill>
                <a:effectLst/>
                <a:latin typeface="+mn-lt"/>
                <a:ea typeface="+mn-ea"/>
                <a:cs typeface="+mn-cs"/>
              </a:rPr>
              <a:t>Not enough meaning</a:t>
            </a:r>
          </a:p>
          <a:p>
            <a:pPr marL="228600" indent="-228600">
              <a:buFont typeface="+mj-lt"/>
              <a:buAutoNum type="arabicPeriod"/>
            </a:pPr>
            <a:r>
              <a:rPr lang="en-US" sz="1200" b="0" i="0" u="none" strike="noStrike" kern="1200" dirty="0">
                <a:solidFill>
                  <a:schemeClr val="tx1"/>
                </a:solidFill>
                <a:effectLst/>
                <a:latin typeface="+mn-lt"/>
                <a:ea typeface="+mn-ea"/>
                <a:cs typeface="+mn-cs"/>
              </a:rPr>
              <a:t>Need to act fast</a:t>
            </a:r>
          </a:p>
          <a:p>
            <a:pPr marL="228600" indent="-228600">
              <a:buFont typeface="+mj-lt"/>
              <a:buAutoNum type="arabicPeriod"/>
            </a:pPr>
            <a:r>
              <a:rPr lang="en-US" sz="1200" b="0" i="0" u="none" strike="noStrike" kern="1200" dirty="0">
                <a:solidFill>
                  <a:schemeClr val="tx1"/>
                </a:solidFill>
                <a:effectLst/>
                <a:latin typeface="+mn-lt"/>
                <a:ea typeface="+mn-ea"/>
                <a:cs typeface="+mn-cs"/>
              </a:rPr>
              <a:t>What we should remember and discard—but there are pitfalls</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i="0" u="none" strike="noStrike" kern="1200" dirty="0">
                <a:solidFill>
                  <a:schemeClr val="tx1"/>
                </a:solidFill>
                <a:effectLst/>
                <a:latin typeface="+mn-lt"/>
                <a:ea typeface="+mn-ea"/>
                <a:cs typeface="+mn-cs"/>
              </a:rPr>
              <a:t>Some biases are positive and helpful</a:t>
            </a:r>
            <a:r>
              <a:rPr lang="en-US" sz="1200" b="0" i="0" u="none" strike="noStrike" kern="1200" dirty="0">
                <a:solidFill>
                  <a:schemeClr val="tx1"/>
                </a:solidFill>
                <a:effectLst/>
                <a:latin typeface="+mn-lt"/>
                <a:ea typeface="+mn-ea"/>
                <a:cs typeface="+mn-cs"/>
              </a:rPr>
              <a:t>—like choosing to only eat foods that are considered healthy or staying away from someone who has knowingly caused harm.</a:t>
            </a:r>
            <a:endParaRPr lang="en-US" sz="1200" spc="40" dirty="0">
              <a:solidFill>
                <a:srgbClr val="002060"/>
              </a:solidFill>
              <a:latin typeface="Helvetica" panose="020B0604020202020204" pitchFamily="34" charset="0"/>
              <a:cs typeface="Helvetica" panose="020B0604020202020204" pitchFamily="34" charset="0"/>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However, we don’t want to fall into our biases in discriminating others.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0E7ED41-0A77-3A4C-927D-A6E1129B06D3}" type="slidenum">
              <a:rPr lang="en-US" smtClean="0"/>
              <a:t>35</a:t>
            </a:fld>
            <a:endParaRPr lang="en-US"/>
          </a:p>
        </p:txBody>
      </p:sp>
    </p:spTree>
    <p:extLst>
      <p:ext uri="{BB962C8B-B14F-4D97-AF65-F5344CB8AC3E}">
        <p14:creationId xmlns:p14="http://schemas.microsoft.com/office/powerpoint/2010/main" val="554966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0" dirty="0">
                <a:solidFill>
                  <a:srgbClr val="002060"/>
                </a:solidFill>
                <a:latin typeface="Helvetica" panose="020B0604020202020204" pitchFamily="34" charset="0"/>
                <a:cs typeface="Helvetica" panose="020B0604020202020204" pitchFamily="34" charset="0"/>
              </a:rPr>
              <a:t>How does bias originate?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40" dirty="0">
              <a:solidFill>
                <a:srgbClr val="002060"/>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0" dirty="0">
                <a:solidFill>
                  <a:srgbClr val="002060"/>
                </a:solidFill>
                <a:latin typeface="Helvetica" panose="020B0604020202020204" pitchFamily="34" charset="0"/>
                <a:cs typeface="Helvetica" panose="020B0604020202020204" pitchFamily="34" charset="0"/>
              </a:rPr>
              <a:t>It can be learned through:</a:t>
            </a:r>
          </a:p>
          <a:p>
            <a:pPr lvl="1" indent="-171450">
              <a:spcAft>
                <a:spcPts val="450"/>
              </a:spcAft>
              <a:defRPr/>
            </a:pPr>
            <a:r>
              <a:rPr lang="en-US" sz="1200" dirty="0">
                <a:latin typeface="Arial" panose="020B0604020202020204" pitchFamily="34" charset="0"/>
                <a:cs typeface="Arial" panose="020B0604020202020204" pitchFamily="34" charset="0"/>
              </a:rPr>
              <a:t>Past experiences            </a:t>
            </a:r>
          </a:p>
          <a:p>
            <a:pPr lvl="1" indent="-171450">
              <a:spcAft>
                <a:spcPts val="450"/>
              </a:spcAft>
              <a:defRPr/>
            </a:pPr>
            <a:r>
              <a:rPr lang="en-US" sz="1200" dirty="0">
                <a:latin typeface="Arial" panose="020B0604020202020204" pitchFamily="34" charset="0"/>
                <a:cs typeface="Arial" panose="020B0604020202020204" pitchFamily="34" charset="0"/>
              </a:rPr>
              <a:t>Social messages</a:t>
            </a:r>
          </a:p>
          <a:p>
            <a:pPr lvl="1" indent="-171450">
              <a:spcAft>
                <a:spcPts val="450"/>
              </a:spcAft>
              <a:defRPr/>
            </a:pPr>
            <a:r>
              <a:rPr lang="en-US" sz="1200" dirty="0">
                <a:latin typeface="Arial" panose="020B0604020202020204" pitchFamily="34" charset="0"/>
                <a:cs typeface="Arial" panose="020B0604020202020204" pitchFamily="34" charset="0"/>
              </a:rPr>
              <a:t>Passed from generation to generation</a:t>
            </a: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40" dirty="0">
              <a:solidFill>
                <a:srgbClr val="002060"/>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0" dirty="0">
                <a:solidFill>
                  <a:srgbClr val="002060"/>
                </a:solidFill>
                <a:latin typeface="Helvetica" panose="020B0604020202020204" pitchFamily="34" charset="0"/>
                <a:cs typeface="Helvetica" panose="020B0604020202020204" pitchFamily="34" charset="0"/>
              </a:rPr>
              <a:t>Historical Context</a:t>
            </a:r>
          </a:p>
          <a:p>
            <a:pPr lvl="1" indent="-171450">
              <a:spcAft>
                <a:spcPts val="450"/>
              </a:spcAft>
              <a:defRPr/>
            </a:pPr>
            <a:r>
              <a:rPr lang="en-US" sz="1200" dirty="0">
                <a:latin typeface="Arial" panose="020B0604020202020204" pitchFamily="34" charset="0"/>
                <a:cs typeface="Arial" panose="020B0604020202020204" pitchFamily="34" charset="0"/>
              </a:rPr>
              <a:t>Systematic Racism </a:t>
            </a:r>
          </a:p>
          <a:p>
            <a:pPr lvl="1" indent="-171450">
              <a:spcAft>
                <a:spcPts val="450"/>
              </a:spcAft>
              <a:defRPr/>
            </a:pPr>
            <a:r>
              <a:rPr lang="en-US" sz="1200" dirty="0">
                <a:latin typeface="Arial" panose="020B0604020202020204" pitchFamily="34" charset="0"/>
                <a:cs typeface="Arial" panose="020B0604020202020204" pitchFamily="34" charset="0"/>
              </a:rPr>
              <a:t>Institutionalized Discrimination</a:t>
            </a:r>
          </a:p>
          <a:p>
            <a:pPr lvl="1" indent="-171450">
              <a:spcAft>
                <a:spcPts val="450"/>
              </a:spcAft>
              <a:defRPr/>
            </a:pPr>
            <a:r>
              <a:rPr lang="en-US" sz="1200" dirty="0">
                <a:latin typeface="Arial" panose="020B0604020202020204" pitchFamily="34" charset="0"/>
                <a:cs typeface="Arial" panose="020B0604020202020204" pitchFamily="34" charset="0"/>
              </a:rPr>
              <a:t>Historical Oppression</a:t>
            </a: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40" dirty="0">
              <a:solidFill>
                <a:srgbClr val="002060"/>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0" dirty="0">
                <a:solidFill>
                  <a:srgbClr val="002060"/>
                </a:solidFill>
                <a:latin typeface="Helvetica" panose="020B0604020202020204" pitchFamily="34" charset="0"/>
                <a:cs typeface="Helvetica" panose="020B0604020202020204" pitchFamily="34" charset="0"/>
              </a:rPr>
              <a:t>Science</a:t>
            </a:r>
          </a:p>
          <a:p>
            <a:pPr marL="798506" lvl="1" indent="-342900">
              <a:spcAft>
                <a:spcPts val="450"/>
              </a:spcAft>
              <a:defRPr/>
            </a:pPr>
            <a:r>
              <a:rPr lang="en-US" sz="1200" dirty="0">
                <a:latin typeface="Arial" panose="020B0604020202020204" pitchFamily="34" charset="0"/>
                <a:cs typeface="Arial" panose="020B0604020202020204" pitchFamily="34" charset="0"/>
              </a:rPr>
              <a:t>40-90% of all behavior is unconscious</a:t>
            </a:r>
          </a:p>
          <a:p>
            <a:pPr marL="798506" lvl="1" indent="-342900">
              <a:spcAft>
                <a:spcPts val="450"/>
              </a:spcAft>
              <a:defRPr/>
            </a:pPr>
            <a:r>
              <a:rPr lang="en-US" sz="1200" dirty="0">
                <a:latin typeface="Arial" panose="020B0604020202020204" pitchFamily="34" charset="0"/>
                <a:cs typeface="Arial" panose="020B0604020202020204" pitchFamily="34" charset="0"/>
              </a:rPr>
              <a:t>Our brains 11 million bits received @ any moment. We can only process 40 bits </a:t>
            </a:r>
          </a:p>
          <a:p>
            <a:pPr marL="798506" lvl="1" indent="-342900">
              <a:spcAft>
                <a:spcPts val="450"/>
              </a:spcAft>
              <a:defRPr/>
            </a:pPr>
            <a:r>
              <a:rPr lang="en-US" sz="1200" dirty="0">
                <a:latin typeface="Arial" panose="020B0604020202020204" pitchFamily="34" charset="0"/>
                <a:cs typeface="Arial" panose="020B0604020202020204" pitchFamily="34" charset="0"/>
              </a:rPr>
              <a:t>Our brains create unconscious mental shortcuts-implicit processes </a:t>
            </a:r>
          </a:p>
          <a:p>
            <a:pPr marL="798506" lvl="1" indent="-342900">
              <a:spcAft>
                <a:spcPts val="450"/>
              </a:spcAf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0" dirty="0">
                <a:solidFill>
                  <a:srgbClr val="002060"/>
                </a:solidFill>
                <a:latin typeface="Helvetica" panose="020B0604020202020204" pitchFamily="34" charset="0"/>
                <a:cs typeface="Helvetica" panose="020B0604020202020204" pitchFamily="34" charset="0"/>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36</a:t>
            </a:fld>
            <a:endParaRPr lang="en-US"/>
          </a:p>
        </p:txBody>
      </p:sp>
    </p:spTree>
    <p:extLst>
      <p:ext uri="{BB962C8B-B14F-4D97-AF65-F5344CB8AC3E}">
        <p14:creationId xmlns:p14="http://schemas.microsoft.com/office/powerpoint/2010/main" val="323175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ways bias can impact partnerships</a:t>
            </a:r>
          </a:p>
          <a:p>
            <a:r>
              <a:rPr lang="en-US" dirty="0"/>
              <a:t>May influence information and resources that are offered</a:t>
            </a:r>
          </a:p>
          <a:p>
            <a:r>
              <a:rPr lang="en-US" dirty="0"/>
              <a:t>Building rapport</a:t>
            </a:r>
          </a:p>
          <a:p>
            <a:r>
              <a:rPr lang="en-US" dirty="0"/>
              <a:t>Verbal/nonverbal communication: Doing a pulse check around your verbal and nonverbal communication, cultures have different ways of communicating. if you’re an excited new yorker it can come across as too aggressive or soft spoken it can come out as dismissive</a:t>
            </a:r>
          </a:p>
          <a:p>
            <a:r>
              <a:rPr lang="en-US" dirty="0"/>
              <a:t>Resistance to recommendations</a:t>
            </a:r>
          </a:p>
          <a:p>
            <a:endParaRPr lang="en-US" dirty="0"/>
          </a:p>
          <a:p>
            <a:r>
              <a:rPr lang="en-US" dirty="0"/>
              <a:t>***********************************</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37</a:t>
            </a:fld>
            <a:endParaRPr lang="en-US">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p>
        </p:txBody>
      </p:sp>
    </p:spTree>
    <p:extLst>
      <p:ext uri="{BB962C8B-B14F-4D97-AF65-F5344CB8AC3E}">
        <p14:creationId xmlns:p14="http://schemas.microsoft.com/office/powerpoint/2010/main" val="1191017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break into our first activity in small groups. </a:t>
            </a:r>
          </a:p>
          <a:p>
            <a:r>
              <a:rPr lang="en-US" dirty="0"/>
              <a:t>It will be on Intersectional Identities and Power Imbalances, our objectives for this activity are to: </a:t>
            </a:r>
          </a:p>
          <a:p>
            <a:pPr marL="457200" indent="-457200">
              <a:lnSpc>
                <a:spcPct val="100000"/>
              </a:lnSpc>
              <a:spcBef>
                <a:spcPts val="300"/>
              </a:spcBef>
              <a:spcAft>
                <a:spcPts val="300"/>
              </a:spcAft>
              <a:buFont typeface="Arial" panose="020B0604020202020204" pitchFamily="34" charset="0"/>
              <a:buChar char="•"/>
            </a:pPr>
            <a:r>
              <a:rPr lang="en-US" sz="1200" dirty="0">
                <a:latin typeface="Arial" panose="020B0604020202020204" pitchFamily="34" charset="0"/>
                <a:cs typeface="Arial" panose="020B0604020202020204" pitchFamily="34" charset="0"/>
              </a:rPr>
              <a:t>Reflect on how our intersectional identities, our personal values and our implicit biases may contribute to the power imbalances you may experience in your global projects. </a:t>
            </a:r>
          </a:p>
          <a:p>
            <a:pPr marL="457200" indent="-457200">
              <a:lnSpc>
                <a:spcPct val="100000"/>
              </a:lnSpc>
              <a:spcBef>
                <a:spcPts val="300"/>
              </a:spcBef>
              <a:spcAft>
                <a:spcPts val="300"/>
              </a:spcAft>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can you mitigate the power imbalances around your global work?</a:t>
            </a:r>
          </a:p>
          <a:p>
            <a:pPr marL="457200" indent="-457200">
              <a:lnSpc>
                <a:spcPct val="100000"/>
              </a:lnSpc>
              <a:spcBef>
                <a:spcPts val="300"/>
              </a:spcBef>
              <a:spcAft>
                <a:spcPts val="300"/>
              </a:spcAft>
              <a:buFont typeface="Arial" panose="020B0604020202020204" pitchFamily="34" charset="0"/>
              <a:buChar cha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a:lnSpc>
                <a:spcPct val="100000"/>
              </a:lnSpc>
              <a:spcBef>
                <a:spcPts val="300"/>
              </a:spcBef>
              <a:spcAft>
                <a:spcPts val="300"/>
              </a:spcAft>
              <a:buFont typeface="Arial" panose="020B0604020202020204" pitchFamily="34" charset="0"/>
              <a:buNone/>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 will have 30 minutes for this activity and decide amongst your group who will report back to the larger group.</a:t>
            </a:r>
          </a:p>
          <a:p>
            <a:endParaRPr lang="en-US" dirty="0"/>
          </a:p>
          <a:p>
            <a:r>
              <a:rPr lang="en-US" dirty="0"/>
              <a:t>Your facilitator will provide you more details.</a:t>
            </a:r>
          </a:p>
          <a:p>
            <a:endParaRPr kumimoji="0" lang="en-US" sz="1200" b="0" i="0" u="none" strike="noStrike" kern="1200" cap="none" spc="0" normalizeH="0" baseline="0" noProof="0" dirty="0">
              <a:ln>
                <a:noFill/>
              </a:ln>
              <a:solidFill>
                <a:prstClr val="black"/>
              </a:solidFill>
              <a:effectLst/>
              <a:uLnTx/>
              <a:uFillTx/>
              <a:ea typeface="+mn-ea"/>
              <a:cs typeface="+mn-cs"/>
            </a:endParaRPr>
          </a:p>
          <a:p>
            <a:r>
              <a:rPr kumimoji="0" lang="en-US" sz="1200" b="0" i="0" u="none" strike="noStrike" kern="1200" cap="none" spc="0" normalizeH="0" baseline="0" noProof="0" dirty="0">
                <a:ln>
                  <a:noFill/>
                </a:ln>
                <a:solidFill>
                  <a:prstClr val="black"/>
                </a:solidFill>
                <a:effectLst/>
                <a:uLnTx/>
                <a:uFillTx/>
                <a:ea typeface="+mn-ea"/>
                <a:cs typeface="+mn-cs"/>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38</a:t>
            </a:fld>
            <a:endParaRPr lang="en-US"/>
          </a:p>
        </p:txBody>
      </p:sp>
    </p:spTree>
    <p:extLst>
      <p:ext uri="{BB962C8B-B14F-4D97-AF65-F5344CB8AC3E}">
        <p14:creationId xmlns:p14="http://schemas.microsoft.com/office/powerpoint/2010/main" val="1758685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0000"/>
              </a:lnSpc>
              <a:spcBef>
                <a:spcPts val="300"/>
              </a:spcBef>
              <a:spcAft>
                <a:spcPts val="300"/>
              </a:spcAft>
              <a:buFont typeface="Arial" panose="020B0604020202020204" pitchFamily="34" charset="0"/>
              <a:buNone/>
            </a:pPr>
            <a:r>
              <a:rPr lang="en-US" sz="1200" dirty="0"/>
              <a:t>Welcome back! I hope you had an insightful discussion. Who wants to go first and report back on something that was shared in your groups that stayed with you?</a:t>
            </a:r>
          </a:p>
          <a:p>
            <a:pPr marL="457200" lvl="1" indent="0">
              <a:lnSpc>
                <a:spcPct val="100000"/>
              </a:lnSpc>
              <a:spcBef>
                <a:spcPts val="300"/>
              </a:spcBef>
              <a:spcAft>
                <a:spcPts val="300"/>
              </a:spcAft>
              <a:buFont typeface="Arial" panose="020B0604020202020204" pitchFamily="34" charset="0"/>
              <a:buNone/>
            </a:pPr>
            <a:endParaRPr lang="en-US" sz="1200" dirty="0"/>
          </a:p>
          <a:p>
            <a:pPr marL="457200" lvl="1" indent="0">
              <a:lnSpc>
                <a:spcPct val="100000"/>
              </a:lnSpc>
              <a:spcBef>
                <a:spcPts val="300"/>
              </a:spcBef>
              <a:spcAft>
                <a:spcPts val="300"/>
              </a:spcAft>
              <a:buFont typeface="Arial" panose="020B0604020202020204" pitchFamily="34" charset="0"/>
              <a:buNone/>
            </a:pPr>
            <a:r>
              <a:rPr lang="en-US" sz="1200" dirty="0"/>
              <a:t>HOST: if no learner volunteers, ask facilitators to share back.</a:t>
            </a:r>
          </a:p>
          <a:p>
            <a:pPr marL="457200" lvl="1" indent="0">
              <a:lnSpc>
                <a:spcPct val="100000"/>
              </a:lnSpc>
              <a:spcBef>
                <a:spcPts val="300"/>
              </a:spcBef>
              <a:spcAft>
                <a:spcPts val="300"/>
              </a:spcAft>
              <a:buFont typeface="Arial" panose="020B0604020202020204" pitchFamily="34" charset="0"/>
              <a:buNone/>
            </a:pPr>
            <a:endParaRPr lang="en-US" sz="1200" dirty="0"/>
          </a:p>
          <a:p>
            <a:pPr marL="457200" lvl="1" indent="0">
              <a:lnSpc>
                <a:spcPct val="100000"/>
              </a:lnSpc>
              <a:spcBef>
                <a:spcPts val="300"/>
              </a:spcBef>
              <a:spcAft>
                <a:spcPts val="300"/>
              </a:spcAft>
              <a:buFont typeface="Arial" panose="020B0604020202020204" pitchFamily="34" charset="0"/>
              <a:buNone/>
            </a:pPr>
            <a:r>
              <a:rPr lang="en-US" sz="1200"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40</a:t>
            </a:fld>
            <a:endParaRPr lang="en-US"/>
          </a:p>
        </p:txBody>
      </p:sp>
    </p:spTree>
    <p:extLst>
      <p:ext uri="{BB962C8B-B14F-4D97-AF65-F5344CB8AC3E}">
        <p14:creationId xmlns:p14="http://schemas.microsoft.com/office/powerpoint/2010/main" val="3993034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Setting up an equal partnership among collaborators is key to satisfied and sustainable 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starts with identifying what each partner can bring to the table and what each expects to get out of the partnership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Funding is very important but not everything… success is dependent on other crucial elements like, local expertise, access to communities, autonomy on patients, language/culture and knowledge on relevant context and so on</a:t>
            </a:r>
          </a:p>
        </p:txBody>
      </p:sp>
      <p:sp>
        <p:nvSpPr>
          <p:cNvPr id="4" name="Slide Number Placeholder 3"/>
          <p:cNvSpPr>
            <a:spLocks noGrp="1"/>
          </p:cNvSpPr>
          <p:nvPr>
            <p:ph type="sldNum" sz="quarter" idx="5"/>
          </p:nvPr>
        </p:nvSpPr>
        <p:spPr/>
        <p:txBody>
          <a:bodyPr/>
          <a:lstStyle/>
          <a:p>
            <a:fld id="{3BC82427-6824-B94C-AE97-482879145452}" type="slidenum">
              <a:rPr lang="en-US" smtClean="0"/>
              <a:t>42</a:t>
            </a:fld>
            <a:endParaRPr lang="en-US"/>
          </a:p>
        </p:txBody>
      </p:sp>
    </p:spTree>
    <p:extLst>
      <p:ext uri="{BB962C8B-B14F-4D97-AF65-F5344CB8AC3E}">
        <p14:creationId xmlns:p14="http://schemas.microsoft.com/office/powerpoint/2010/main" val="423578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nature of our main topic in today’s training, I want to remind everyone that this is a brave space. While we cannot guarantee it to be a safe space –since we don’t know what everyone’s triggers are. </a:t>
            </a:r>
          </a:p>
          <a:p>
            <a:r>
              <a:rPr lang="en-US" dirty="0"/>
              <a:t>There may be triggers in our conversation today. It takes being in the right mental space and having an open heart and mind to receive information. The important thing is that we are collaborating to embark on this conversation.</a:t>
            </a:r>
          </a:p>
          <a:p>
            <a:r>
              <a:rPr lang="en-US" dirty="0"/>
              <a:t>We therefore want to make this a brave space where everyone feels welcome to share their thoughts and opinions.</a:t>
            </a:r>
          </a:p>
          <a:p>
            <a:r>
              <a:rPr lang="en-US" dirty="0"/>
              <a:t>We do have some group agreements on how to do that….next slide.</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fld id="{3BC82427-6824-B94C-AE97-482879145452}" type="slidenum">
              <a:rPr lang="en-US" smtClean="0"/>
              <a:t>4</a:t>
            </a:fld>
            <a:endParaRPr lang="en-US"/>
          </a:p>
        </p:txBody>
      </p:sp>
    </p:spTree>
    <p:extLst>
      <p:ext uri="{BB962C8B-B14F-4D97-AF65-F5344CB8AC3E}">
        <p14:creationId xmlns:p14="http://schemas.microsoft.com/office/powerpoint/2010/main" val="3282504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333333"/>
                </a:solidFill>
                <a:effectLst/>
                <a:latin typeface="Arial" panose="020B0604020202020204" pitchFamily="34" charset="0"/>
                <a:ea typeface="Times New Roman" panose="02020603050405020304" pitchFamily="18" charset="0"/>
              </a:rPr>
              <a:t>While funders typically identify research priorities based on strong scientific premise and clinical need, the types of studies conducted are heavily influenced by funding agencies, which are mainly based in the West.</a:t>
            </a:r>
            <a:r>
              <a:rPr lang="en-US" sz="1800" baseline="30000" dirty="0">
                <a:solidFill>
                  <a:srgbClr val="2A6EBB"/>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333333"/>
                </a:solidFill>
                <a:effectLst/>
                <a:latin typeface="Arial" panose="020B0604020202020204" pitchFamily="34" charset="0"/>
                <a:ea typeface="Times New Roman" panose="02020603050405020304" pitchFamily="18" charset="0"/>
              </a:rPr>
              <a:t>Though their research agendas often address important areas, they may not reflect the interests of African partners, which tend to be more grounded in local needs.</a:t>
            </a:r>
            <a:r>
              <a:rPr lang="en-TZ">
                <a:effectLst/>
              </a:rPr>
              <a:t> </a:t>
            </a:r>
            <a:endParaRPr lang="en-US" dirty="0">
              <a:effectLst/>
            </a:endParaRPr>
          </a:p>
          <a:p>
            <a:endParaRPr lang="en-US" dirty="0">
              <a:solidFill>
                <a:srgbClr val="3F3F3F"/>
              </a:solidFill>
              <a:effectLst/>
              <a:latin typeface="Helvetica" pitchFamily="2" charset="0"/>
            </a:endParaRPr>
          </a:p>
          <a:p>
            <a:r>
              <a:rPr lang="en-US" sz="1200" dirty="0">
                <a:effectLst/>
                <a:latin typeface="Arial" panose="020B0604020202020204" pitchFamily="34" charset="0"/>
                <a:ea typeface="Times New Roman" panose="02020603050405020304" pitchFamily="18" charset="0"/>
                <a:cs typeface="Arial" panose="020B0604020202020204" pitchFamily="34" charset="0"/>
              </a:rPr>
              <a:t>Western investigators often have a natural advantage in receiving funds from Western organizations due to eligibility criteria</a:t>
            </a:r>
            <a:endParaRPr lang="en-US" sz="1200" dirty="0">
              <a:latin typeface="Arial" panose="020B0604020202020204" pitchFamily="34" charset="0"/>
              <a:ea typeface="Times New Roman" panose="02020603050405020304" pitchFamily="18" charset="0"/>
              <a:cs typeface="Arial" panose="020B0604020202020204" pitchFamily="34" charset="0"/>
            </a:endParaRPr>
          </a:p>
          <a:p>
            <a:r>
              <a:rPr lang="en-US" sz="1200" dirty="0">
                <a:effectLst/>
                <a:latin typeface="Arial" panose="020B0604020202020204" pitchFamily="34" charset="0"/>
                <a:ea typeface="Times New Roman" panose="02020603050405020304" pitchFamily="18" charset="0"/>
                <a:cs typeface="Arial" panose="020B0604020202020204" pitchFamily="34" charset="0"/>
              </a:rPr>
              <a:t>Even if eligible, African investigators have limited access to the ‘trade secrets’ requirements of successful grant applications</a:t>
            </a:r>
            <a:r>
              <a:rPr lang="en-TZ" sz="1200">
                <a:effectLst/>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sz="1200" dirty="0">
                <a:effectLst/>
                <a:latin typeface="Arial" panose="020B0604020202020204" pitchFamily="34" charset="0"/>
                <a:ea typeface="Times New Roman" panose="02020603050405020304" pitchFamily="18" charset="0"/>
                <a:cs typeface="Arial" panose="020B0604020202020204" pitchFamily="34" charset="0"/>
              </a:rPr>
              <a:t>Until research is locally relevant and valued, local funding will remain elusive</a:t>
            </a:r>
            <a:r>
              <a:rPr lang="en-TZ" sz="1200">
                <a:effectLst/>
                <a:latin typeface="Arial" panose="020B0604020202020204" pitchFamily="34" charset="0"/>
                <a:cs typeface="Arial" panose="020B0604020202020204" pitchFamily="34" charset="0"/>
              </a:rPr>
              <a:t> </a:t>
            </a:r>
          </a:p>
          <a:p>
            <a:endParaRPr lang="en-US" dirty="0">
              <a:solidFill>
                <a:srgbClr val="3F3F3F"/>
              </a:solidFill>
              <a:effectLst/>
              <a:latin typeface="Helvetica" pitchFamily="2" charset="0"/>
            </a:endParaRPr>
          </a:p>
          <a:p>
            <a:r>
              <a:rPr lang="en-US" dirty="0">
                <a:solidFill>
                  <a:srgbClr val="3F3F3F"/>
                </a:solidFill>
                <a:effectLst/>
                <a:latin typeface="Helvetica" pitchFamily="2" charset="0"/>
              </a:rPr>
              <a:t>*****************************************</a:t>
            </a:r>
          </a:p>
          <a:p>
            <a:endParaRPr lang="en-US" dirty="0">
              <a:solidFill>
                <a:srgbClr val="3F3F3F"/>
              </a:solidFill>
              <a:effectLst/>
              <a:latin typeface="Helvetica" pitchFamily="2" charset="0"/>
            </a:endParaRPr>
          </a:p>
          <a:p>
            <a:endParaRPr lang="en-US" dirty="0">
              <a:solidFill>
                <a:srgbClr val="3F3F3F"/>
              </a:solidFill>
              <a:effectLst/>
              <a:latin typeface="Helvetica" pitchFamily="2" charset="0"/>
            </a:endParaRPr>
          </a:p>
          <a:p>
            <a:r>
              <a:rPr lang="en-US" dirty="0" err="1">
                <a:solidFill>
                  <a:srgbClr val="3F3F3F"/>
                </a:solidFill>
                <a:effectLst/>
                <a:latin typeface="Helvetica" pitchFamily="2" charset="0"/>
              </a:rPr>
              <a:t>Boum</a:t>
            </a:r>
            <a:r>
              <a:rPr lang="en-US" dirty="0">
                <a:solidFill>
                  <a:srgbClr val="3F3F3F"/>
                </a:solidFill>
                <a:effectLst/>
                <a:latin typeface="Helvetica" pitchFamily="2" charset="0"/>
              </a:rPr>
              <a:t> II Y, Burns BF, </a:t>
            </a:r>
            <a:r>
              <a:rPr lang="en-US" dirty="0" err="1">
                <a:solidFill>
                  <a:srgbClr val="3F3F3F"/>
                </a:solidFill>
                <a:effectLst/>
                <a:latin typeface="Helvetica" pitchFamily="2" charset="0"/>
              </a:rPr>
              <a:t>Siedner</a:t>
            </a:r>
            <a:r>
              <a:rPr lang="en-US" dirty="0">
                <a:solidFill>
                  <a:srgbClr val="3F3F3F"/>
                </a:solidFill>
                <a:effectLst/>
                <a:latin typeface="Helvetica" pitchFamily="2" charset="0"/>
              </a:rPr>
              <a:t> M, et al</a:t>
            </a:r>
          </a:p>
          <a:p>
            <a:r>
              <a:rPr lang="en-US" dirty="0">
                <a:solidFill>
                  <a:srgbClr val="3F3F3F"/>
                </a:solidFill>
                <a:effectLst/>
                <a:latin typeface="Helvetica" pitchFamily="2" charset="0"/>
              </a:rPr>
              <a:t>Advancing equitable global health research partnerships in Africa</a:t>
            </a:r>
          </a:p>
          <a:p>
            <a:r>
              <a:rPr lang="en-US" dirty="0">
                <a:solidFill>
                  <a:srgbClr val="3F3F3F"/>
                </a:solidFill>
                <a:effectLst/>
                <a:latin typeface="Helvetica" pitchFamily="2" charset="0"/>
              </a:rPr>
              <a:t>BMJ Global Health 2018;3:e000868</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82427-6824-B94C-AE97-4828791454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471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TZ" dirty="0"/>
              <a:t>The disparity in availed academic resources is worlds apart when you compare the HIC and LMIC.</a:t>
            </a:r>
          </a:p>
          <a:p>
            <a:pPr>
              <a:lnSpc>
                <a:spcPct val="107000"/>
              </a:lnSpc>
              <a:spcAft>
                <a:spcPts val="800"/>
              </a:spcAft>
            </a:pPr>
            <a:r>
              <a:rPr lang="en-US" sz="1800" dirty="0">
                <a:solidFill>
                  <a:srgbClr val="333333"/>
                </a:solidFill>
                <a:effectLst/>
                <a:highlight>
                  <a:srgbClr val="FFFF00"/>
                </a:highlight>
                <a:latin typeface="Arial" panose="020B0604020202020204" pitchFamily="34" charset="0"/>
                <a:ea typeface="Times New Roman" panose="02020603050405020304" pitchFamily="18" charset="0"/>
              </a:rPr>
              <a:t>A successful academic career in the USA often begins with mentored career development awards. These grants provide multiple protected years of salary support to promising investigators, funding for training and research activities, and hands-on mentoring to learn the art of grant writing and publishing</a:t>
            </a:r>
            <a:r>
              <a:rPr lang="en-US" sz="1800" dirty="0">
                <a:solidFill>
                  <a:srgbClr val="333333"/>
                </a:solidFill>
                <a:effectLst/>
                <a:latin typeface="Arial" panose="020B0604020202020204" pitchFamily="34" charset="0"/>
                <a:ea typeface="Times New Roman" panose="02020603050405020304" pitchFamily="18" charset="0"/>
              </a:rPr>
              <a:t>.</a:t>
            </a:r>
            <a:r>
              <a:rPr lang="en-TZ" dirty="0">
                <a:effectLst/>
              </a:rPr>
              <a:t> </a:t>
            </a:r>
            <a:endParaRPr lang="en-TZ" dirty="0"/>
          </a:p>
          <a:p>
            <a:pPr lvl="1">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Provision of multiple protected years of salary support</a:t>
            </a:r>
          </a:p>
          <a:p>
            <a:pPr lvl="1">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F</a:t>
            </a:r>
            <a:r>
              <a:rPr lang="en-US" sz="1800" dirty="0">
                <a:effectLst/>
                <a:latin typeface="Arial" panose="020B0604020202020204" pitchFamily="34" charset="0"/>
                <a:ea typeface="Times New Roman" panose="02020603050405020304" pitchFamily="18" charset="0"/>
                <a:cs typeface="Arial" panose="020B0604020202020204" pitchFamily="34" charset="0"/>
              </a:rPr>
              <a:t>unding for training and research activities</a:t>
            </a:r>
            <a:r>
              <a:rPr lang="en-US" sz="1800" dirty="0">
                <a:latin typeface="Arial" panose="020B0604020202020204" pitchFamily="34" charset="0"/>
                <a:ea typeface="Times New Roman" panose="02020603050405020304" pitchFamily="18" charset="0"/>
                <a:cs typeface="Arial" panose="020B0604020202020204" pitchFamily="34" charset="0"/>
              </a:rPr>
              <a:t>.</a:t>
            </a:r>
          </a:p>
          <a:p>
            <a:pPr lvl="1">
              <a:buFont typeface="Courier New" panose="02070309020205020404" pitchFamily="49" charset="0"/>
              <a:buChar char="o"/>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In Africa, in contrast, junior African investigators typically have;</a:t>
            </a:r>
          </a:p>
          <a:p>
            <a:pPr lvl="1">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a:latin typeface="Arial" panose="020B0604020202020204" pitchFamily="34" charset="0"/>
                <a:ea typeface="Times New Roman" panose="02020603050405020304" pitchFamily="18" charset="0"/>
                <a:cs typeface="Arial" panose="020B0604020202020204" pitchFamily="34" charset="0"/>
              </a:rPr>
              <a:t>A</a:t>
            </a:r>
            <a:r>
              <a:rPr lang="en-US" sz="1800" dirty="0">
                <a:effectLst/>
                <a:latin typeface="Arial" panose="020B0604020202020204" pitchFamily="34" charset="0"/>
                <a:ea typeface="Times New Roman" panose="02020603050405020304" pitchFamily="18" charset="0"/>
                <a:cs typeface="Arial" panose="020B0604020202020204" pitchFamily="34" charset="0"/>
              </a:rPr>
              <a:t> full clinical practice and/or heavy teaching load</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lvl="1">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L</a:t>
            </a:r>
            <a:r>
              <a:rPr lang="en-US" sz="1800" dirty="0">
                <a:effectLst/>
                <a:latin typeface="Arial" panose="020B0604020202020204" pitchFamily="34" charset="0"/>
                <a:ea typeface="Times New Roman" panose="02020603050405020304" pitchFamily="18" charset="0"/>
                <a:cs typeface="Arial" panose="020B0604020202020204" pitchFamily="34" charset="0"/>
              </a:rPr>
              <a:t>ack of senior mentors</a:t>
            </a:r>
            <a:r>
              <a:rPr lang="en-US" sz="1800" dirty="0">
                <a:latin typeface="Arial" panose="020B0604020202020204" pitchFamily="34" charset="0"/>
                <a:ea typeface="Times New Roman" panose="02020603050405020304" pitchFamily="18" charset="0"/>
                <a:cs typeface="Arial" panose="020B0604020202020204" pitchFamily="34" charset="0"/>
              </a:rPr>
              <a:t> (c</a:t>
            </a:r>
            <a:r>
              <a:rPr lang="en-US" sz="1800" dirty="0">
                <a:effectLst/>
                <a:latin typeface="Arial" panose="020B0604020202020204" pitchFamily="34" charset="0"/>
                <a:ea typeface="Times New Roman" panose="02020603050405020304" pitchFamily="18" charset="0"/>
                <a:cs typeface="Arial" panose="020B0604020202020204" pitchFamily="34" charset="0"/>
              </a:rPr>
              <a:t>hicken-and-egg problem)</a:t>
            </a:r>
          </a:p>
          <a:p>
            <a:pPr lvl="1">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No protected time to conduct research</a:t>
            </a:r>
          </a:p>
          <a:p>
            <a:pPr lvl="1">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Limited human and laboratory resources/infrastructure (shipping of samples to the west for testing)</a:t>
            </a:r>
          </a:p>
          <a:p>
            <a:pPr>
              <a:lnSpc>
                <a:spcPct val="107000"/>
              </a:lnSpc>
              <a:spcAft>
                <a:spcPts val="800"/>
              </a:spcAft>
            </a:pPr>
            <a:endParaRPr lang="en-TZ" dirty="0"/>
          </a:p>
          <a:p>
            <a:pPr>
              <a:lnSpc>
                <a:spcPct val="107000"/>
              </a:lnSpc>
              <a:spcAft>
                <a:spcPts val="800"/>
              </a:spcAft>
            </a:pPr>
            <a:r>
              <a:rPr lang="en-US" dirty="0"/>
              <a:t>********************************************</a:t>
            </a:r>
          </a:p>
          <a:p>
            <a:pPr>
              <a:lnSpc>
                <a:spcPct val="107000"/>
              </a:lnSpc>
              <a:spcAft>
                <a:spcPts val="800"/>
              </a:spcAft>
            </a:pPr>
            <a:endParaRPr lang="en-TZ" dirty="0"/>
          </a:p>
          <a:p>
            <a:pPr>
              <a:lnSpc>
                <a:spcPct val="107000"/>
              </a:lnSpc>
              <a:spcAft>
                <a:spcPts val="800"/>
              </a:spcAft>
            </a:pPr>
            <a:r>
              <a:rPr lang="en-TZ" dirty="0"/>
              <a:t>1. </a:t>
            </a:r>
            <a:r>
              <a:rPr lang="en-US" sz="1200" dirty="0" err="1">
                <a:solidFill>
                  <a:srgbClr val="333333"/>
                </a:solidFill>
                <a:effectLst/>
                <a:latin typeface="Helvetica" pitchFamily="2" charset="0"/>
                <a:ea typeface="Times New Roman" panose="02020603050405020304" pitchFamily="18" charset="0"/>
                <a:cs typeface="Times New Roman" panose="02020603050405020304" pitchFamily="18" charset="0"/>
              </a:rPr>
              <a:t>Boum</a:t>
            </a:r>
            <a:r>
              <a:rPr lang="en-US" sz="1200" dirty="0">
                <a:solidFill>
                  <a:srgbClr val="333333"/>
                </a:solidFill>
                <a:effectLst/>
                <a:latin typeface="Helvetica" pitchFamily="2" charset="0"/>
                <a:ea typeface="Times New Roman" panose="02020603050405020304" pitchFamily="18" charset="0"/>
                <a:cs typeface="Times New Roman" panose="02020603050405020304" pitchFamily="18" charset="0"/>
              </a:rPr>
              <a:t> II Y, Burns BF, </a:t>
            </a:r>
            <a:r>
              <a:rPr lang="en-US" sz="1200" dirty="0" err="1">
                <a:solidFill>
                  <a:srgbClr val="333333"/>
                </a:solidFill>
                <a:effectLst/>
                <a:latin typeface="Helvetica" pitchFamily="2" charset="0"/>
                <a:ea typeface="Times New Roman" panose="02020603050405020304" pitchFamily="18" charset="0"/>
                <a:cs typeface="Times New Roman" panose="02020603050405020304" pitchFamily="18" charset="0"/>
              </a:rPr>
              <a:t>Siedner</a:t>
            </a:r>
            <a:r>
              <a:rPr lang="en-US" sz="1200" dirty="0">
                <a:solidFill>
                  <a:srgbClr val="333333"/>
                </a:solidFill>
                <a:effectLst/>
                <a:latin typeface="Helvetica" pitchFamily="2" charset="0"/>
                <a:ea typeface="Times New Roman" panose="02020603050405020304" pitchFamily="18" charset="0"/>
                <a:cs typeface="Times New Roman" panose="02020603050405020304" pitchFamily="18" charset="0"/>
              </a:rPr>
              <a:t> M</a:t>
            </a:r>
            <a:r>
              <a:rPr lang="en-US" sz="1200" i="1" dirty="0">
                <a:solidFill>
                  <a:srgbClr val="333333"/>
                </a:solidFill>
                <a:effectLst/>
                <a:latin typeface="Helvetica" pitchFamily="2" charset="0"/>
                <a:ea typeface="Times New Roman" panose="02020603050405020304" pitchFamily="18" charset="0"/>
                <a:cs typeface="Times New Roman" panose="02020603050405020304" pitchFamily="18" charset="0"/>
              </a:rPr>
              <a:t>, et al</a:t>
            </a:r>
            <a:r>
              <a:rPr lang="en-TZ" sz="1200" i="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333333"/>
                </a:solidFill>
                <a:effectLst/>
                <a:latin typeface="Helvetica" pitchFamily="2" charset="0"/>
                <a:ea typeface="Times New Roman" panose="02020603050405020304" pitchFamily="18" charset="0"/>
                <a:cs typeface="Times New Roman" panose="02020603050405020304" pitchFamily="18" charset="0"/>
              </a:rPr>
              <a:t>Advancing equitable global health research partnerships in Africa</a:t>
            </a:r>
            <a:endParaRPr lang="en-TZ"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dirty="0">
                <a:solidFill>
                  <a:srgbClr val="333333"/>
                </a:solidFill>
                <a:effectLst/>
                <a:latin typeface="Helvetica" pitchFamily="2" charset="0"/>
                <a:ea typeface="Times New Roman" panose="02020603050405020304" pitchFamily="18" charset="0"/>
                <a:cs typeface="Times New Roman" panose="02020603050405020304" pitchFamily="18" charset="0"/>
              </a:rPr>
              <a:t>BMJ Global Health </a:t>
            </a:r>
            <a:r>
              <a:rPr lang="en-US" sz="1200" dirty="0">
                <a:solidFill>
                  <a:srgbClr val="333333"/>
                </a:solidFill>
                <a:effectLst/>
                <a:latin typeface="Helvetica" pitchFamily="2" charset="0"/>
                <a:ea typeface="Times New Roman" panose="02020603050405020304" pitchFamily="18" charset="0"/>
                <a:cs typeface="Times New Roman" panose="02020603050405020304" pitchFamily="18" charset="0"/>
              </a:rPr>
              <a:t>2018;</a:t>
            </a:r>
            <a:r>
              <a:rPr lang="en-US" sz="1200" b="1" dirty="0">
                <a:solidFill>
                  <a:srgbClr val="333333"/>
                </a:solidFill>
                <a:effectLst/>
                <a:latin typeface="Helvetica" pitchFamily="2" charset="0"/>
                <a:ea typeface="Times New Roman" panose="02020603050405020304" pitchFamily="18" charset="0"/>
                <a:cs typeface="Times New Roman" panose="02020603050405020304" pitchFamily="18" charset="0"/>
              </a:rPr>
              <a:t>3:</a:t>
            </a:r>
            <a:r>
              <a:rPr lang="en-US" sz="1200" dirty="0">
                <a:solidFill>
                  <a:srgbClr val="333333"/>
                </a:solidFill>
                <a:effectLst/>
                <a:latin typeface="Helvetica" pitchFamily="2" charset="0"/>
                <a:ea typeface="Times New Roman" panose="02020603050405020304" pitchFamily="18" charset="0"/>
                <a:cs typeface="Times New Roman" panose="02020603050405020304" pitchFamily="18" charset="0"/>
              </a:rPr>
              <a:t>e000868</a:t>
            </a:r>
            <a:r>
              <a:rPr lang="en-TZ" dirty="0">
                <a:effectLst/>
              </a:rPr>
              <a:t> </a:t>
            </a:r>
            <a:endParaRPr lang="en-TZ" dirty="0"/>
          </a:p>
          <a:p>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44</a:t>
            </a:fld>
            <a:endParaRPr lang="en-US"/>
          </a:p>
        </p:txBody>
      </p:sp>
    </p:spTree>
    <p:extLst>
      <p:ext uri="{BB962C8B-B14F-4D97-AF65-F5344CB8AC3E}">
        <p14:creationId xmlns:p14="http://schemas.microsoft.com/office/powerpoint/2010/main" val="1548639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 critical part of negotiating fair research contracts is recognizing legal arrangements accompanying funding and benefit-sharing.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Negotiation is often regarded as a mechanism that becomes necessary when a conflict of interest or dispute arises between parties which needs to be resolved. When we think about it in the context of collaborative research, however, we prefer a wider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view of negotiation as a dynamic, flexible process that defines the parameters of both the contract and a mutually beneficial partnership.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Here are three points that will come in handy for our next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285750" marR="0" lvl="0" indent="-228600" defTabSz="914400" fontAlgn="auto">
              <a:lnSpc>
                <a:spcPct val="90000"/>
              </a:lnSpc>
              <a:spcBef>
                <a:spcPts val="1200"/>
              </a:spcBef>
              <a:spcAft>
                <a:spcPts val="1200"/>
              </a:spcAft>
              <a:buClrTx/>
              <a:buSzTx/>
              <a:buFont typeface="Arial" panose="020B0604020202020204" pitchFamily="34" charset="0"/>
              <a:buChar char="•"/>
              <a:tabLst/>
              <a:defRPr/>
            </a:pPr>
            <a:r>
              <a:rPr kumimoji="0" lang="en-US" sz="1800" b="0" i="0" u="none" strike="noStrike"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Every partner has something to bring to the table to negotiate with. </a:t>
            </a:r>
          </a:p>
          <a:p>
            <a:pPr marL="285750" marR="0" lvl="0" indent="-228600" defTabSz="914400" fontAlgn="auto">
              <a:lnSpc>
                <a:spcPct val="90000"/>
              </a:lnSpc>
              <a:spcBef>
                <a:spcPts val="1200"/>
              </a:spcBef>
              <a:spcAft>
                <a:spcPts val="1200"/>
              </a:spcAft>
              <a:buClrTx/>
              <a:buSzTx/>
              <a:buFont typeface="Arial" panose="020B0604020202020204" pitchFamily="34" charset="0"/>
              <a:buChar char="•"/>
              <a:tabLst/>
              <a:defRPr/>
            </a:pPr>
            <a:r>
              <a:rPr kumimoji="0" lang="en-US" sz="1800" b="0" i="0" u="none" strike="noStrike"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Although developing a research contract is largely a once-off process, negotiation is a process that might begin with defining the conditions of the contract but continues throughout the life of the research partnership. </a:t>
            </a:r>
          </a:p>
          <a:p>
            <a:pPr marL="285750" marR="0" lvl="0" indent="-228600" defTabSz="914400" fontAlgn="auto">
              <a:lnSpc>
                <a:spcPct val="90000"/>
              </a:lnSpc>
              <a:spcBef>
                <a:spcPts val="1200"/>
              </a:spcBef>
              <a:spcAft>
                <a:spcPts val="1200"/>
              </a:spcAft>
              <a:buClrTx/>
              <a:buSzTx/>
              <a:buFont typeface="Arial" panose="020B0604020202020204" pitchFamily="34" charset="0"/>
              <a:buChar char="•"/>
              <a:tabLst/>
              <a:defRPr/>
            </a:pPr>
            <a:r>
              <a:rPr kumimoji="0" lang="en-US" sz="1800" b="0" i="0" u="none" strike="noStrike"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Respectful negotiation and ongoing discussion are crucial to the building of trust and to ensuring that the concerns, interests and needs of each party are addressed.</a:t>
            </a:r>
          </a:p>
          <a:p>
            <a:pPr marL="285750" marR="0" lvl="0" indent="-228600" defTabSz="914400" fontAlgn="auto">
              <a:lnSpc>
                <a:spcPct val="90000"/>
              </a:lnSpc>
              <a:spcBef>
                <a:spcPts val="1200"/>
              </a:spcBef>
              <a:spcAft>
                <a:spcPts val="1200"/>
              </a:spcAft>
              <a:buClrTx/>
              <a:buSzTx/>
              <a:buFont typeface="Arial" panose="020B0604020202020204" pitchFamily="34" charset="0"/>
              <a:buChar char="•"/>
              <a:tabLst/>
              <a:defRPr/>
            </a:pPr>
            <a:r>
              <a:rPr kumimoji="0" lang="en-US" sz="1800" b="0" i="0" u="none" strike="noStrike"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T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342900" lvl="0" indent="-342900">
              <a:lnSpc>
                <a:spcPct val="107000"/>
              </a:lnSpc>
              <a:spcAft>
                <a:spcPts val="800"/>
              </a:spcAft>
              <a:buFont typeface="+mj-lt"/>
              <a:buAutoNum type="arabicPeriod"/>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http://</a:t>
            </a:r>
            <a:r>
              <a:rPr lang="en-US" sz="1800" dirty="0" err="1">
                <a:effectLst/>
                <a:latin typeface="Arial" panose="020B0604020202020204" pitchFamily="34" charset="0"/>
                <a:ea typeface="Calibri" panose="020F0502020204030204" pitchFamily="34" charset="0"/>
                <a:cs typeface="Times New Roman" panose="02020603050405020304" pitchFamily="18" charset="0"/>
              </a:rPr>
              <a:t>www.cohred.org</a:t>
            </a:r>
            <a:r>
              <a:rPr lang="en-US" sz="1800" dirty="0">
                <a:effectLst/>
                <a:latin typeface="Arial" panose="020B0604020202020204" pitchFamily="34" charset="0"/>
                <a:ea typeface="Calibri" panose="020F0502020204030204" pitchFamily="34" charset="0"/>
                <a:cs typeface="Times New Roman" panose="02020603050405020304" pitchFamily="18" charset="0"/>
              </a:rPr>
              <a:t>/wp-content/uploads/2012/04/Fair-Research-Contracting-Guidance-Booklet-e-</a:t>
            </a:r>
            <a:r>
              <a:rPr lang="en-US" sz="1800" dirty="0" err="1">
                <a:effectLst/>
                <a:latin typeface="Arial" panose="020B0604020202020204" pitchFamily="34" charset="0"/>
                <a:ea typeface="Calibri" panose="020F0502020204030204" pitchFamily="34" charset="0"/>
                <a:cs typeface="Times New Roman" panose="02020603050405020304" pitchFamily="18" charset="0"/>
              </a:rPr>
              <a:t>version.pdf</a:t>
            </a:r>
            <a:endParaRPr lang="en-T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(Adapted from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Afsana</a:t>
            </a:r>
            <a:r>
              <a:rPr lang="en-US" sz="1800" dirty="0">
                <a:effectLst/>
                <a:latin typeface="Arial" panose="020B0604020202020204" pitchFamily="34" charset="0"/>
                <a:ea typeface="Calibri" panose="020F0502020204030204" pitchFamily="34" charset="0"/>
                <a:cs typeface="Times New Roman" panose="02020603050405020304" pitchFamily="18" charset="0"/>
              </a:rPr>
              <a:t>, Habte, Hatfield, Murphy &amp; Neufeld, 2009). </a:t>
            </a:r>
            <a:endParaRPr lang="en-T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C82427-6824-B94C-AE97-4828791454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25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Negotiation is not about ensuring that every partner is the same; it’s about engaging in frank and transparent discussion about how each partner can expect to contribute to and benefit from the collaboration based on their capacities and resources.</a:t>
            </a:r>
            <a:r>
              <a:rPr lang="en-TZ"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TZ"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Partners </a:t>
            </a:r>
            <a:r>
              <a:rPr lang="en-US" sz="1800" dirty="0">
                <a:effectLst/>
                <a:latin typeface="Arial" panose="020B0604020202020204" pitchFamily="34" charset="0"/>
                <a:ea typeface="Calibri" panose="020F0502020204030204" pitchFamily="34" charset="0"/>
              </a:rPr>
              <a:t>strive to share responsibilities and benefits in a way that supports all the institutions engaged in the partnership</a:t>
            </a:r>
            <a:r>
              <a:rPr lang="en-TZ">
                <a:effectLst/>
              </a:rPr>
              <a:t>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So a reminder that Great Negotiation is Dependent Upon:</a:t>
            </a:r>
          </a:p>
          <a:p>
            <a:pPr>
              <a:spcAft>
                <a:spcPts val="1200"/>
              </a:spcAft>
            </a:pPr>
            <a:r>
              <a:rPr lang="en-US" sz="1200" dirty="0">
                <a:latin typeface="Arial" panose="020B0604020202020204" pitchFamily="34" charset="0"/>
                <a:cs typeface="Arial" panose="020B0604020202020204" pitchFamily="34" charset="0"/>
              </a:rPr>
              <a:t>Ability for both parties to navigate the legal arrangements accompanying funding and benefit-sharing</a:t>
            </a:r>
            <a:r>
              <a:rPr lang="en-TZ" sz="1200">
                <a:latin typeface="Arial" panose="020B0604020202020204" pitchFamily="34" charset="0"/>
                <a:cs typeface="Arial" panose="020B0604020202020204" pitchFamily="34" charset="0"/>
              </a:rPr>
              <a:t> </a:t>
            </a:r>
          </a:p>
          <a:p>
            <a:pPr>
              <a:spcAft>
                <a:spcPts val="1200"/>
              </a:spcAft>
            </a:pPr>
            <a:r>
              <a:rPr lang="en-US" sz="1200" dirty="0">
                <a:latin typeface="Arial" panose="020B0604020202020204" pitchFamily="34" charset="0"/>
                <a:cs typeface="Arial" panose="020B0604020202020204" pitchFamily="34" charset="0"/>
              </a:rPr>
              <a:t>Knowing what your partner expects you to contribute to and to get out of the partnership (expectations)</a:t>
            </a:r>
            <a:endParaRPr lang="en-TZ" sz="1200">
              <a:latin typeface="Arial" panose="020B0604020202020204" pitchFamily="34" charset="0"/>
              <a:cs typeface="Arial" panose="020B0604020202020204" pitchFamily="34" charset="0"/>
            </a:endParaRPr>
          </a:p>
          <a:p>
            <a:pPr>
              <a:spcAft>
                <a:spcPts val="1200"/>
              </a:spcAft>
            </a:pPr>
            <a:r>
              <a:rPr lang="en-US" sz="1200" dirty="0">
                <a:latin typeface="Arial" panose="020B0604020202020204" pitchFamily="34" charset="0"/>
                <a:cs typeface="Arial" panose="020B0604020202020204" pitchFamily="34" charset="0"/>
              </a:rPr>
              <a:t>Clarity on shared roles/responsibilities, results and merits</a:t>
            </a:r>
          </a:p>
          <a:p>
            <a:pPr>
              <a:spcAft>
                <a:spcPts val="1200"/>
              </a:spcAft>
            </a:pPr>
            <a:r>
              <a:rPr lang="en-US" sz="1200" dirty="0">
                <a:latin typeface="Arial" panose="020B0604020202020204" pitchFamily="34" charset="0"/>
                <a:cs typeface="Arial" panose="020B0604020202020204" pitchFamily="34" charset="0"/>
              </a:rPr>
              <a:t>The strengthening of LMIC institutions’ ability to negotiate fair research contracts with their higher income partners is a critical part of negotiation</a:t>
            </a:r>
            <a:endParaRPr lang="en-TZ"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a:t>
            </a:r>
            <a:r>
              <a:rPr lang="en-US" dirty="0" err="1">
                <a:solidFill>
                  <a:srgbClr val="3F3F3F"/>
                </a:solidFill>
                <a:effectLst/>
                <a:latin typeface="Helvetica" pitchFamily="2" charset="0"/>
              </a:rPr>
              <a:t>www.cohred.org</a:t>
            </a:r>
            <a:r>
              <a:rPr lang="en-US" dirty="0">
                <a:solidFill>
                  <a:srgbClr val="3F3F3F"/>
                </a:solidFill>
                <a:effectLst/>
                <a:latin typeface="Helvetica" pitchFamily="2" charset="0"/>
              </a:rPr>
              <a:t>/wp-content/uploads/2012/04/Fair-Research-Contracting-Guidance-Booklet-e-</a:t>
            </a:r>
            <a:r>
              <a:rPr lang="en-US" dirty="0" err="1">
                <a:solidFill>
                  <a:srgbClr val="3F3F3F"/>
                </a:solidFill>
                <a:effectLst/>
                <a:latin typeface="Helvetica" pitchFamily="2" charset="0"/>
              </a:rPr>
              <a:t>version.pdf</a:t>
            </a:r>
            <a:endParaRPr lang="en-US" dirty="0">
              <a:solidFill>
                <a:srgbClr val="3F3F3F"/>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46</a:t>
            </a:fld>
            <a:endParaRPr lang="en-US"/>
          </a:p>
        </p:txBody>
      </p:sp>
    </p:spTree>
    <p:extLst>
      <p:ext uri="{BB962C8B-B14F-4D97-AF65-F5344CB8AC3E}">
        <p14:creationId xmlns:p14="http://schemas.microsoft.com/office/powerpoint/2010/main" val="3873998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C82427-6824-B94C-AE97-482879145452}" type="slidenum">
              <a:rPr lang="en-US" smtClean="0"/>
              <a:t>47</a:t>
            </a:fld>
            <a:endParaRPr lang="en-US"/>
          </a:p>
        </p:txBody>
      </p:sp>
    </p:spTree>
    <p:extLst>
      <p:ext uri="{BB962C8B-B14F-4D97-AF65-F5344CB8AC3E}">
        <p14:creationId xmlns:p14="http://schemas.microsoft.com/office/powerpoint/2010/main" val="2757518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build trusting partnerships is by approaching your interaction with cultural humility</a:t>
            </a:r>
            <a:r>
              <a:rPr lang="en-US"/>
              <a:t>. Well </a:t>
            </a:r>
            <a:r>
              <a:rPr lang="en-US" dirty="0"/>
              <a:t>what exactly is cultural humility?</a:t>
            </a:r>
          </a:p>
          <a:p>
            <a:endParaRPr lang="en-US" dirty="0"/>
          </a:p>
          <a:p>
            <a:r>
              <a:rPr lang="en-US" dirty="0"/>
              <a:t>Cultural Humility is a term that was coined in the late 1990s by Dr's Melanie </a:t>
            </a:r>
            <a:r>
              <a:rPr lang="en-US" dirty="0" err="1"/>
              <a:t>Tervalon</a:t>
            </a:r>
            <a:r>
              <a:rPr lang="en-US" dirty="0"/>
              <a:t> and Jann Murrey-Garcia to move away from only providing cultural competence trainings to medical providers to a more comprehensive approach when interacting with individuals from a different culture than one is familiar with.</a:t>
            </a:r>
            <a:endParaRPr lang="en-US" dirty="0">
              <a:cs typeface="Calibri"/>
            </a:endParaRPr>
          </a:p>
          <a:p>
            <a:endParaRPr lang="en-US" dirty="0">
              <a:cs typeface="Calibri"/>
            </a:endParaRPr>
          </a:p>
          <a:p>
            <a:r>
              <a:rPr lang="en-US" dirty="0">
                <a:cs typeface="Calibri"/>
              </a:rPr>
              <a:t>By culture, we mean any culture. (</a:t>
            </a:r>
            <a:r>
              <a:rPr lang="en-US" dirty="0" err="1">
                <a:cs typeface="Calibri"/>
              </a:rPr>
              <a:t>ie</a:t>
            </a:r>
            <a:r>
              <a:rPr lang="en-US" dirty="0">
                <a:cs typeface="Calibri"/>
              </a:rPr>
              <a:t>. Work culture, institutional culture, family culture, ethnic or racial culture, culture influenced by geographic location, etc.)</a:t>
            </a:r>
          </a:p>
          <a:p>
            <a:endParaRPr lang="en-US" dirty="0">
              <a:cs typeface="Calibri"/>
            </a:endParaRPr>
          </a:p>
          <a:p>
            <a:r>
              <a:rPr lang="en-US" dirty="0">
                <a:cs typeface="Calibri"/>
              </a:rPr>
              <a:t>Approaching a person who has a different culture from our own. This happens every day</a:t>
            </a:r>
            <a:r>
              <a:rPr lang="en-US">
                <a:cs typeface="Calibri"/>
              </a:rPr>
              <a:t>. So </a:t>
            </a:r>
            <a:r>
              <a:rPr lang="en-US" dirty="0">
                <a:cs typeface="Calibri"/>
              </a:rPr>
              <a:t>in our work environment when trying to establish equitable partnerships, how can we incorporate cultural humility into that?</a:t>
            </a:r>
          </a:p>
          <a:p>
            <a:endParaRPr lang="en-US" dirty="0">
              <a:cs typeface="Calibri"/>
            </a:endParaRPr>
          </a:p>
          <a:p>
            <a:r>
              <a:rPr lang="en-US" dirty="0">
                <a:cs typeface="Calibri"/>
              </a:rPr>
              <a:t>Well, cultural humility has three main pillars. They are: </a:t>
            </a:r>
          </a:p>
          <a:p>
            <a:pPr marL="228600" indent="-228600">
              <a:buAutoNum type="arabicParenR"/>
            </a:pPr>
            <a:r>
              <a:rPr lang="en-US" dirty="0">
                <a:cs typeface="Calibri"/>
              </a:rPr>
              <a:t>Lifelong learning and critical self-reflection—means to constantly self-reflect on your actions, your words, did they land ok? Did something you say or how you approached something was considered offensive? How might you come back and repair that with your colleague? And remembering that it is not a one-off thing or event. No. You need to constantly self-reflect on how you interact with colleagues. How are you making your interactions in a way that nurtures equitable partnerships?</a:t>
            </a:r>
          </a:p>
          <a:p>
            <a:pPr marL="228600" indent="-228600">
              <a:buAutoNum type="arabicParenR"/>
            </a:pPr>
            <a:r>
              <a:rPr lang="en-US" dirty="0">
                <a:cs typeface="Calibri"/>
              </a:rPr>
              <a:t>Recognize and challenge power imbalances for respectful partnerships—We've spoken about power earlier in the training, this pillar highlights the importance of recognizing your power and any power imbalances that occur in your interactions or partnerships. Recognizing those and challenging those to create a more equal partnership.</a:t>
            </a:r>
          </a:p>
          <a:p>
            <a:pPr marL="228600" indent="-228600">
              <a:buAutoNum type="arabicParenR"/>
            </a:pPr>
            <a:r>
              <a:rPr lang="en-US" dirty="0">
                <a:cs typeface="Calibri"/>
              </a:rPr>
              <a:t>Urge Institutional Accountability—and lastly, urging institutional accountability meaning being a loud voice for any opportunity for change and improving systems and not necessarily accepting the status quo because that's what's been done in the past. If you or your colleague see a way that this partnership could benefit from a system's change, bring it up the chain and let your supervisor know, and hold them accountable to create the necessary steps to help improve equitable partnerships.</a:t>
            </a:r>
          </a:p>
          <a:p>
            <a:pPr marL="228600" indent="-228600">
              <a:buAutoNum type="arabicParenR"/>
            </a:pPr>
            <a:endParaRPr lang="en-US" dirty="0">
              <a:cs typeface="Calibri"/>
            </a:endParaRPr>
          </a:p>
          <a:p>
            <a:r>
              <a:rPr lang="en-US" dirty="0">
                <a:cs typeface="Calibri"/>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48</a:t>
            </a:fld>
            <a:endParaRPr lang="en-US"/>
          </a:p>
        </p:txBody>
      </p:sp>
    </p:spTree>
    <p:extLst>
      <p:ext uri="{BB962C8B-B14F-4D97-AF65-F5344CB8AC3E}">
        <p14:creationId xmlns:p14="http://schemas.microsoft.com/office/powerpoint/2010/main" val="1778057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just reviewed the three main pillars but how is cultural humility defined?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Cultural humility is defined as a life-long process where the individual examines their own beliefs, cultural identities, biases and values as well as the beliefs and cultures of others to create an environment of respect and mutual understanding between each other regardless of our differences. </a:t>
            </a:r>
          </a:p>
          <a:p>
            <a:pPr>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Humility suggests that you will never know everything about another person, you will never know their entire history, their background. This is particularly true about communities that are different from your own.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The second definition of cultural humility mentions the word patient, but we can replace that with colleague or community we're working with. This second definition entails relinquishing the role of expert to becoming the student with a conviction and explicit expression of their potential to be a capable and full partner. I find this concept particularly relevant as it invites you not to be an expert, but a student of the person you are talking to and secondly it also sees the other person as an equal, capable and autonomous.  Sometimes in our role at home we are considered "experts" in what we do. However, humility is admitting we're never experts in a topic. We're lifelong learners. </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69AE2E-B14F-EF49-AE79-158B8BEB4A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938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How does cultural humility look in practice?</a:t>
            </a:r>
          </a:p>
          <a:p>
            <a:endParaRPr lang="en-US">
              <a:cs typeface="Calibri"/>
            </a:endParaRPr>
          </a:p>
          <a:p>
            <a:r>
              <a:rPr lang="en-US">
                <a:cs typeface="Calibri"/>
              </a:rPr>
              <a:t>Lifelong Learning</a:t>
            </a:r>
            <a:endParaRPr lang="en-US"/>
          </a:p>
          <a:p>
            <a:pPr marL="285750" indent="-285750">
              <a:spcAft>
                <a:spcPts val="600"/>
              </a:spcAft>
              <a:buFont typeface="Arial,Sans-Serif"/>
              <a:buChar char="•"/>
            </a:pPr>
            <a:r>
              <a:rPr lang="en-US"/>
              <a:t>Learn your own culture, background, socialization patterns</a:t>
            </a:r>
            <a:endParaRPr lang="en-US">
              <a:cs typeface="Calibri"/>
            </a:endParaRPr>
          </a:p>
          <a:p>
            <a:pPr marL="285750" indent="-285750">
              <a:spcAft>
                <a:spcPts val="600"/>
              </a:spcAft>
              <a:buFont typeface="Arial,Sans-Serif"/>
              <a:buChar char="•"/>
            </a:pPr>
            <a:r>
              <a:rPr lang="en-US"/>
              <a:t>Practice critical self-reflection when drafting new research proposals—ask yourself, am I approaching this proposal with a win-win situation for all my partners?</a:t>
            </a:r>
            <a:endParaRPr lang="en-US">
              <a:cs typeface="Calibri"/>
            </a:endParaRPr>
          </a:p>
          <a:p>
            <a:pPr marL="285750" indent="-285750">
              <a:spcAft>
                <a:spcPts val="600"/>
              </a:spcAft>
              <a:buFont typeface="Arial,Sans-Serif"/>
              <a:buChar char="•"/>
            </a:pPr>
            <a:endParaRPr lang="en-US">
              <a:cs typeface="Calibri"/>
            </a:endParaRPr>
          </a:p>
          <a:p>
            <a:pPr>
              <a:spcAft>
                <a:spcPts val="600"/>
              </a:spcAft>
            </a:pPr>
            <a:r>
              <a:rPr lang="en-US">
                <a:cs typeface="Calibri"/>
              </a:rPr>
              <a:t>Challenging Power Imbalances</a:t>
            </a:r>
          </a:p>
          <a:p>
            <a:pPr marL="457200" indent="-457200">
              <a:spcAft>
                <a:spcPts val="600"/>
              </a:spcAft>
              <a:buFont typeface="Arial,Sans-Serif"/>
              <a:buChar char="•"/>
            </a:pPr>
            <a:r>
              <a:rPr lang="en-US"/>
              <a:t>Build a partnership with your colleague</a:t>
            </a:r>
            <a:endParaRPr lang="en-US">
              <a:cs typeface="Calibri"/>
            </a:endParaRPr>
          </a:p>
          <a:p>
            <a:pPr marL="457200" indent="-457200">
              <a:spcAft>
                <a:spcPts val="600"/>
              </a:spcAft>
              <a:buFont typeface="Arial,Sans-Serif"/>
              <a:buChar char="•"/>
            </a:pPr>
            <a:r>
              <a:rPr lang="en-US"/>
              <a:t>Practice shared decision-making</a:t>
            </a:r>
            <a:endParaRPr lang="en-US">
              <a:cs typeface="Calibri"/>
            </a:endParaRPr>
          </a:p>
          <a:p>
            <a:pPr marL="457200" indent="-457200">
              <a:spcAft>
                <a:spcPts val="600"/>
              </a:spcAft>
              <a:buFont typeface="Arial,Sans-Serif"/>
              <a:buChar char="•"/>
            </a:pPr>
            <a:r>
              <a:rPr lang="en-US"/>
              <a:t>Active listening – using motivational interviewing techniques</a:t>
            </a:r>
            <a:endParaRPr lang="en-US">
              <a:cs typeface="Calibri"/>
            </a:endParaRPr>
          </a:p>
          <a:p>
            <a:pPr marL="457200" indent="-457200">
              <a:spcAft>
                <a:spcPts val="600"/>
              </a:spcAft>
              <a:buFont typeface="Arial,Sans-Serif"/>
              <a:buChar char="•"/>
            </a:pPr>
            <a:r>
              <a:rPr lang="en-US"/>
              <a:t>Create a win-win situation</a:t>
            </a:r>
            <a:endParaRPr lang="en-US">
              <a:cs typeface="Calibri"/>
            </a:endParaRPr>
          </a:p>
          <a:p>
            <a:pPr marL="457200" indent="-457200">
              <a:spcAft>
                <a:spcPts val="600"/>
              </a:spcAft>
              <a:buFont typeface="Arial,Sans-Serif"/>
              <a:buChar char="•"/>
            </a:pPr>
            <a:endParaRPr lang="en-US">
              <a:cs typeface="Calibri"/>
            </a:endParaRPr>
          </a:p>
          <a:p>
            <a:pPr>
              <a:spcAft>
                <a:spcPts val="600"/>
              </a:spcAft>
            </a:pPr>
            <a:r>
              <a:rPr lang="en-US">
                <a:cs typeface="Calibri"/>
              </a:rPr>
              <a:t>Institutional Accountability</a:t>
            </a:r>
          </a:p>
          <a:p>
            <a:pPr marL="285750" indent="-285750">
              <a:spcAft>
                <a:spcPts val="600"/>
              </a:spcAft>
              <a:buFont typeface="Arial,Sans-Serif"/>
              <a:buChar char="•"/>
            </a:pPr>
            <a:r>
              <a:rPr lang="en-US"/>
              <a:t>Support local research ecosystems</a:t>
            </a:r>
            <a:endParaRPr lang="en-US">
              <a:cs typeface="Calibri"/>
            </a:endParaRPr>
          </a:p>
          <a:p>
            <a:pPr marL="285750" indent="-285750">
              <a:spcAft>
                <a:spcPts val="600"/>
              </a:spcAft>
              <a:buFont typeface="Arial,Sans-Serif"/>
              <a:buChar char="•"/>
            </a:pPr>
            <a:r>
              <a:rPr lang="en-US"/>
              <a:t>Transparency in funding</a:t>
            </a:r>
            <a:endParaRPr lang="en-US">
              <a:cs typeface="Calibri"/>
            </a:endParaRPr>
          </a:p>
          <a:p>
            <a:pPr marL="285750" indent="-285750">
              <a:spcAft>
                <a:spcPts val="600"/>
              </a:spcAft>
              <a:buFont typeface="Arial,Sans-Serif"/>
              <a:buChar char="•"/>
            </a:pPr>
            <a:r>
              <a:rPr lang="en-US"/>
              <a:t>Realistic timelines for collaboration—true collaboration takes time.</a:t>
            </a:r>
            <a:endParaRPr lang="en-US">
              <a:cs typeface="Calibri"/>
            </a:endParaRPr>
          </a:p>
          <a:p>
            <a:pPr>
              <a:spcAft>
                <a:spcPts val="600"/>
              </a:spcAft>
            </a:pPr>
            <a:endParaRPr lang="en-US">
              <a:cs typeface="Calibri"/>
            </a:endParaRPr>
          </a:p>
          <a:p>
            <a:pPr>
              <a:spcAft>
                <a:spcPts val="600"/>
              </a:spcAft>
            </a:pPr>
            <a:r>
              <a:rPr lang="en-US"/>
              <a:t>*********************************************</a:t>
            </a:r>
          </a:p>
        </p:txBody>
      </p:sp>
      <p:sp>
        <p:nvSpPr>
          <p:cNvPr id="4" name="Slide Number Placeholder 3"/>
          <p:cNvSpPr>
            <a:spLocks noGrp="1"/>
          </p:cNvSpPr>
          <p:nvPr>
            <p:ph type="sldNum" sz="quarter" idx="5"/>
          </p:nvPr>
        </p:nvSpPr>
        <p:spPr/>
        <p:txBody>
          <a:bodyPr/>
          <a:lstStyle/>
          <a:p>
            <a:fld id="{3BC82427-6824-B94C-AE97-482879145452}" type="slidenum">
              <a:rPr lang="en-US" smtClean="0"/>
              <a:t>50</a:t>
            </a:fld>
            <a:endParaRPr lang="en-US"/>
          </a:p>
        </p:txBody>
      </p:sp>
    </p:spTree>
    <p:extLst>
      <p:ext uri="{BB962C8B-B14F-4D97-AF65-F5344CB8AC3E}">
        <p14:creationId xmlns:p14="http://schemas.microsoft.com/office/powerpoint/2010/main" val="2355948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questions to help you get started with critical self-awareness. You may ask yourself the following. </a:t>
            </a:r>
          </a:p>
          <a:p>
            <a:pPr marL="685800" lvl="1" indent="-456565">
              <a:lnSpc>
                <a:spcPct val="90000"/>
              </a:lnSpc>
              <a:spcBef>
                <a:spcPts val="500"/>
              </a:spcBef>
              <a:spcAft>
                <a:spcPts val="1000"/>
              </a:spcAft>
              <a:buAutoNum type="arabicPeriod"/>
            </a:pPr>
            <a:r>
              <a:rPr lang="en-US"/>
              <a:t>Do I offer all counterparts the same information and recommendations? If so, or not, what informs this?</a:t>
            </a:r>
            <a:endParaRPr lang="en-US">
              <a:cs typeface="Calibri"/>
            </a:endParaRPr>
          </a:p>
          <a:p>
            <a:pPr marL="685800" lvl="1" indent="-456565">
              <a:lnSpc>
                <a:spcPct val="90000"/>
              </a:lnSpc>
              <a:spcBef>
                <a:spcPts val="500"/>
              </a:spcBef>
              <a:spcAft>
                <a:spcPts val="1000"/>
              </a:spcAft>
              <a:buAutoNum type="arabicPeriod"/>
            </a:pPr>
            <a:r>
              <a:rPr lang="en-US"/>
              <a:t>What assumptions do I make about global counterparts based on our conversation and information they give me or their appearance?  </a:t>
            </a:r>
            <a:endParaRPr lang="en-US">
              <a:cs typeface="Calibri"/>
            </a:endParaRPr>
          </a:p>
          <a:p>
            <a:pPr marL="685800" lvl="1" indent="-456565">
              <a:lnSpc>
                <a:spcPct val="90000"/>
              </a:lnSpc>
              <a:spcBef>
                <a:spcPts val="500"/>
              </a:spcBef>
              <a:spcAft>
                <a:spcPts val="1000"/>
              </a:spcAft>
              <a:buAutoNum type="arabicPeriod"/>
            </a:pPr>
            <a:r>
              <a:rPr lang="en-US"/>
              <a:t>What are my personal and cultural values or beliefs and how do these influence my approach to this work?</a:t>
            </a:r>
            <a:endParaRPr lang="en-US">
              <a:cs typeface="Calibri"/>
            </a:endParaRPr>
          </a:p>
          <a:p>
            <a:pPr marL="685800" lvl="1" indent="-456565">
              <a:lnSpc>
                <a:spcPct val="90000"/>
              </a:lnSpc>
              <a:spcBef>
                <a:spcPts val="500"/>
              </a:spcBef>
              <a:spcAft>
                <a:spcPts val="1000"/>
              </a:spcAft>
              <a:buAutoNum type="arabicPeriod"/>
            </a:pPr>
            <a:r>
              <a:rPr lang="en-US"/>
              <a:t>In what ways have fear, lack of knowledge, and systemic oppression influenced my own attitudes and actions? </a:t>
            </a:r>
            <a:endParaRPr lang="en-US">
              <a:cs typeface="Calibri"/>
            </a:endParaRPr>
          </a:p>
          <a:p>
            <a:pPr marL="685800" lvl="1" indent="-456565">
              <a:lnSpc>
                <a:spcPct val="90000"/>
              </a:lnSpc>
              <a:spcBef>
                <a:spcPts val="500"/>
              </a:spcBef>
              <a:spcAft>
                <a:spcPts val="1000"/>
              </a:spcAft>
              <a:buAutoNum type="arabicPeriod"/>
            </a:pPr>
            <a:r>
              <a:rPr lang="en-US"/>
              <a:t>What steps can I take to minimize the effects of this personal bias?</a:t>
            </a:r>
            <a:endParaRPr lang="en-US">
              <a:cs typeface="Calibri"/>
            </a:endParaRPr>
          </a:p>
          <a:p>
            <a:pPr marL="685800" lvl="1" indent="-456565">
              <a:lnSpc>
                <a:spcPct val="90000"/>
              </a:lnSpc>
              <a:spcBef>
                <a:spcPts val="500"/>
              </a:spcBef>
              <a:spcAft>
                <a:spcPts val="1000"/>
              </a:spcAft>
              <a:buAutoNum type="arabicPeriod"/>
            </a:pPr>
            <a:r>
              <a:rPr lang="en-US"/>
              <a:t>How can I use self-awareness to appreciate the multicultural and multigenerational identities of colleagues?</a:t>
            </a:r>
          </a:p>
          <a:p>
            <a:pPr marL="229235" lvl="1">
              <a:lnSpc>
                <a:spcPct val="90000"/>
              </a:lnSpc>
              <a:spcBef>
                <a:spcPts val="500"/>
              </a:spcBef>
              <a:spcAft>
                <a:spcPts val="1000"/>
              </a:spcAft>
            </a:pPr>
            <a:endParaRPr lang="en-US"/>
          </a:p>
          <a:p>
            <a:pPr indent="-227965">
              <a:lnSpc>
                <a:spcPct val="90000"/>
              </a:lnSpc>
              <a:spcBef>
                <a:spcPts val="500"/>
              </a:spcBef>
              <a:spcAft>
                <a:spcPts val="1000"/>
              </a:spcAft>
            </a:pPr>
            <a:r>
              <a:rPr lang="en-US"/>
              <a:t>*********************************************</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25C374-1809-4D4D-B93F-BD1E7BC05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165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jump into our next activity. We will have 20 minutes for a discussion around applying the principles of cultural humility during a proposed negotiation.</a:t>
            </a:r>
            <a:endParaRPr lang="en-US" dirty="0"/>
          </a:p>
          <a:p>
            <a:endParaRPr lang="en-US" dirty="0">
              <a:cs typeface="Calibri"/>
            </a:endParaRPr>
          </a:p>
          <a:p>
            <a:r>
              <a:rPr lang="en-US" dirty="0">
                <a:cs typeface="Calibri"/>
              </a:rPr>
              <a:t>*************************************</a:t>
            </a:r>
            <a:endParaRPr lang="en-US" sz="1200" dirty="0">
              <a:cs typeface="Calibri"/>
            </a:endParaRPr>
          </a:p>
          <a:p>
            <a:endParaRPr kumimoji="0" lang="en-US" sz="1200" b="0" i="0" u="none" strike="noStrike" kern="1200" cap="none" spc="0" normalizeH="0" baseline="0" noProof="0" dirty="0">
              <a:ln>
                <a:noFill/>
              </a:ln>
              <a:solidFill>
                <a:prstClr val="black"/>
              </a:solidFill>
              <a:effectLst/>
              <a:uLnTx/>
              <a:uFillTx/>
              <a:ea typeface="+mn-ea"/>
              <a:cs typeface="+mn-cs"/>
            </a:endParaRPr>
          </a:p>
        </p:txBody>
      </p:sp>
      <p:sp>
        <p:nvSpPr>
          <p:cNvPr id="4" name="Slide Number Placeholder 3"/>
          <p:cNvSpPr>
            <a:spLocks noGrp="1"/>
          </p:cNvSpPr>
          <p:nvPr>
            <p:ph type="sldNum" sz="quarter" idx="5"/>
          </p:nvPr>
        </p:nvSpPr>
        <p:spPr/>
        <p:txBody>
          <a:bodyPr/>
          <a:lstStyle/>
          <a:p>
            <a:fld id="{3BC82427-6824-B94C-AE97-482879145452}" type="slidenum">
              <a:rPr lang="en-US" smtClean="0"/>
              <a:t>52</a:t>
            </a:fld>
            <a:endParaRPr lang="en-US"/>
          </a:p>
        </p:txBody>
      </p:sp>
    </p:spTree>
    <p:extLst>
      <p:ext uri="{BB962C8B-B14F-4D97-AF65-F5344CB8AC3E}">
        <p14:creationId xmlns:p14="http://schemas.microsoft.com/office/powerpoint/2010/main" val="131513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group training agreements are:</a:t>
            </a:r>
          </a:p>
          <a:p>
            <a:endParaRPr lang="en-US" dirty="0"/>
          </a:p>
          <a:p>
            <a:pPr marL="171450" indent="-171450">
              <a:lnSpc>
                <a:spcPct val="15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Participate and be present</a:t>
            </a:r>
          </a:p>
          <a:p>
            <a:pPr marL="171450" indent="-171450">
              <a:lnSpc>
                <a:spcPct val="15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Space: be sure to make it and allow other to speak up &amp; take it, allow yourself to share your thoughts with the group</a:t>
            </a:r>
          </a:p>
          <a:p>
            <a:pPr marL="171450" indent="-171450">
              <a:lnSpc>
                <a:spcPct val="15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Seek to understand</a:t>
            </a:r>
          </a:p>
          <a:p>
            <a:pPr marL="171450" indent="-171450">
              <a:lnSpc>
                <a:spcPct val="15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Respect and be mindful of language </a:t>
            </a:r>
          </a:p>
          <a:p>
            <a:pPr marL="171450" indent="-171450">
              <a:lnSpc>
                <a:spcPct val="15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Speak in “I” statements </a:t>
            </a:r>
          </a:p>
          <a:p>
            <a:pPr marL="171450" indent="-171450">
              <a:lnSpc>
                <a:spcPct val="15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Don’t speak for an entire community or ask others to do so</a:t>
            </a:r>
          </a:p>
          <a:p>
            <a:pPr marL="171450" indent="-171450">
              <a:lnSpc>
                <a:spcPct val="150000"/>
              </a:lnSpc>
              <a:spcBef>
                <a:spcPts val="0"/>
              </a:spcBef>
              <a:buFont typeface="Arial" panose="020B0604020202020204" pitchFamily="34" charset="0"/>
              <a:buChar char="•"/>
            </a:pPr>
            <a:r>
              <a:rPr lang="en-US" sz="1200" dirty="0">
                <a:latin typeface="Arial" panose="020B0604020202020204" pitchFamily="34" charset="0"/>
                <a:cs typeface="Arial" panose="020B0604020202020204" pitchFamily="34" charset="0"/>
              </a:rPr>
              <a:t>Recognize impact vs intent, though we may not want to cause harm with our words, sometimes they land the wrong way and it is important to recognize the impact our words have and not focus on our intent.</a:t>
            </a:r>
          </a:p>
          <a:p>
            <a:pPr marL="171450" indent="-171450">
              <a:lnSpc>
                <a:spcPct val="150000"/>
              </a:lnSpc>
              <a:spcBef>
                <a:spcPts val="0"/>
              </a:spcBef>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0" indent="0">
              <a:lnSpc>
                <a:spcPct val="150000"/>
              </a:lnSpc>
              <a:spcBef>
                <a:spcPts val="0"/>
              </a:spcBef>
              <a:buFont typeface="Arial" panose="020B0604020202020204" pitchFamily="34" charset="0"/>
              <a:buNone/>
            </a:pPr>
            <a:r>
              <a:rPr lang="en-US" sz="1200" dirty="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5</a:t>
            </a:fld>
            <a:endParaRPr lang="en-US"/>
          </a:p>
        </p:txBody>
      </p:sp>
    </p:spTree>
    <p:extLst>
      <p:ext uri="{BB962C8B-B14F-4D97-AF65-F5344CB8AC3E}">
        <p14:creationId xmlns:p14="http://schemas.microsoft.com/office/powerpoint/2010/main" val="2937467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Let's review our imaginary project.  </a:t>
            </a:r>
          </a:p>
          <a:p>
            <a:endParaRPr lang="en-US" dirty="0">
              <a:ea typeface="Calibri"/>
              <a:cs typeface="Calibri"/>
            </a:endParaRPr>
          </a:p>
          <a:p>
            <a:r>
              <a:rPr lang="en-US" dirty="0">
                <a:ea typeface="Calibri"/>
                <a:cs typeface="Calibri"/>
              </a:rPr>
              <a:t>READ SLIDE</a:t>
            </a:r>
          </a:p>
          <a:p>
            <a:endParaRPr lang="en-US" dirty="0">
              <a:ea typeface="Calibri"/>
              <a:cs typeface="Calibri"/>
            </a:endParaRPr>
          </a:p>
          <a:p>
            <a:r>
              <a:rPr lang="en-US" dirty="0">
                <a:ea typeface="Calibri"/>
                <a:cs typeface="Calibri"/>
              </a:rPr>
              <a:t>The key players are: </a:t>
            </a:r>
          </a:p>
          <a:p>
            <a:r>
              <a:rPr lang="en-US" dirty="0"/>
              <a:t>US-Principal Investigator (US-PI) </a:t>
            </a:r>
          </a:p>
          <a:p>
            <a:r>
              <a:rPr lang="en-US" dirty="0"/>
              <a:t>East African-Principal Investigator (EA-PI) </a:t>
            </a:r>
            <a:endParaRPr lang="en-US" dirty="0">
              <a:ea typeface="Calibri"/>
              <a:cs typeface="Calibri"/>
            </a:endParaRPr>
          </a:p>
          <a:p>
            <a:r>
              <a:rPr lang="en-US" dirty="0">
                <a:ea typeface="Calibri"/>
                <a:cs typeface="Calibri"/>
              </a:rPr>
              <a:t>US Doctoral Student</a:t>
            </a:r>
          </a:p>
          <a:p>
            <a:r>
              <a:rPr lang="en-US" dirty="0">
                <a:ea typeface="Calibri"/>
                <a:cs typeface="Calibri"/>
              </a:rPr>
              <a:t>East African Doctoral Student</a:t>
            </a:r>
          </a:p>
          <a:p>
            <a:endParaRPr lang="en-US" dirty="0">
              <a:ea typeface="Calibri"/>
              <a:cs typeface="Calibri"/>
            </a:endParaRPr>
          </a:p>
          <a:p>
            <a:r>
              <a:rPr lang="en-US" dirty="0">
                <a:ea typeface="Calibri"/>
                <a:cs typeface="Calibri"/>
              </a:rPr>
              <a:t>Let's breakout into our small groups and our facilitators will provide you with more information.</a:t>
            </a:r>
          </a:p>
          <a:p>
            <a:endParaRPr lang="en-US" dirty="0">
              <a:ea typeface="Calibri"/>
              <a:cs typeface="Calibri"/>
            </a:endParaRPr>
          </a:p>
          <a:p>
            <a:r>
              <a:rPr lang="en-US" dirty="0">
                <a:ea typeface="Calibri"/>
                <a:cs typeface="Calibri"/>
              </a:rPr>
              <a:t>***********************************************</a:t>
            </a:r>
          </a:p>
          <a:p>
            <a:endParaRPr lang="en-US" dirty="0"/>
          </a:p>
          <a:p>
            <a:endParaRPr lang="en-US" dirty="0">
              <a:ea typeface="Calibri"/>
              <a:cs typeface="Calibri"/>
            </a:endParaRPr>
          </a:p>
          <a:p>
            <a:endParaRPr lang="en-US" b="1"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BC82427-6824-B94C-AE97-482879145452}" type="slidenum">
              <a:rPr lang="en-US" smtClean="0"/>
              <a:t>53</a:t>
            </a:fld>
            <a:endParaRPr lang="en-US"/>
          </a:p>
        </p:txBody>
      </p:sp>
    </p:spTree>
    <p:extLst>
      <p:ext uri="{BB962C8B-B14F-4D97-AF65-F5344CB8AC3E}">
        <p14:creationId xmlns:p14="http://schemas.microsoft.com/office/powerpoint/2010/main" val="1662094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3BC82427-6824-B94C-AE97-482879145452}" type="slidenum">
              <a:rPr lang="en-US" smtClean="0"/>
              <a:t>54</a:t>
            </a:fld>
            <a:endParaRPr lang="en-US"/>
          </a:p>
        </p:txBody>
      </p:sp>
    </p:spTree>
    <p:extLst>
      <p:ext uri="{BB962C8B-B14F-4D97-AF65-F5344CB8AC3E}">
        <p14:creationId xmlns:p14="http://schemas.microsoft.com/office/powerpoint/2010/main" val="25887549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0000"/>
              </a:lnSpc>
              <a:spcBef>
                <a:spcPts val="300"/>
              </a:spcBef>
              <a:spcAft>
                <a:spcPts val="300"/>
              </a:spcAft>
              <a:buFont typeface="Arial" panose="020B0604020202020204" pitchFamily="34" charset="0"/>
              <a:buNone/>
            </a:pPr>
            <a:r>
              <a:rPr lang="en-US" sz="1200" dirty="0"/>
              <a:t>Welcome back again! How was this activity? Who wants to go first and report back on something that was shared in your groups that stayed with you?</a:t>
            </a:r>
          </a:p>
          <a:p>
            <a:pPr marL="457200" lvl="1" indent="0">
              <a:lnSpc>
                <a:spcPct val="100000"/>
              </a:lnSpc>
              <a:spcBef>
                <a:spcPts val="300"/>
              </a:spcBef>
              <a:spcAft>
                <a:spcPts val="300"/>
              </a:spcAft>
              <a:buFont typeface="Arial" panose="020B0604020202020204" pitchFamily="34" charset="0"/>
              <a:buNone/>
            </a:pPr>
            <a:endParaRPr lang="en-US" sz="1200" dirty="0"/>
          </a:p>
          <a:p>
            <a:pPr marL="457200" lvl="1" indent="0">
              <a:lnSpc>
                <a:spcPct val="100000"/>
              </a:lnSpc>
              <a:spcBef>
                <a:spcPts val="300"/>
              </a:spcBef>
              <a:spcAft>
                <a:spcPts val="300"/>
              </a:spcAft>
              <a:buFont typeface="Arial" panose="020B0604020202020204" pitchFamily="34" charset="0"/>
              <a:buNone/>
            </a:pPr>
            <a:r>
              <a:rPr lang="en-US" sz="1200" dirty="0"/>
              <a:t>HOST: if no learner volunteers, ask facilitators to share back.</a:t>
            </a:r>
          </a:p>
          <a:p>
            <a:pPr marL="457200" lvl="1" indent="0">
              <a:lnSpc>
                <a:spcPct val="100000"/>
              </a:lnSpc>
              <a:spcBef>
                <a:spcPts val="300"/>
              </a:spcBef>
              <a:spcAft>
                <a:spcPts val="300"/>
              </a:spcAft>
              <a:buFont typeface="Arial" panose="020B0604020202020204" pitchFamily="34" charset="0"/>
              <a:buNone/>
            </a:pPr>
            <a:endParaRPr lang="en-US" sz="1200" dirty="0"/>
          </a:p>
          <a:p>
            <a:pPr marL="457200" lvl="1" indent="0">
              <a:lnSpc>
                <a:spcPct val="100000"/>
              </a:lnSpc>
              <a:spcBef>
                <a:spcPts val="300"/>
              </a:spcBef>
              <a:spcAft>
                <a:spcPts val="300"/>
              </a:spcAft>
              <a:buFont typeface="Arial" panose="020B0604020202020204" pitchFamily="34" charset="0"/>
              <a:buNone/>
            </a:pPr>
            <a:r>
              <a:rPr lang="en-US" sz="1200" dirty="0"/>
              <a:t>****************************************</a:t>
            </a:r>
          </a:p>
          <a:p>
            <a:pPr marL="914400" lvl="1" indent="-457200">
              <a:lnSpc>
                <a:spcPct val="100000"/>
              </a:lnSpc>
              <a:spcBef>
                <a:spcPts val="300"/>
              </a:spcBef>
              <a:spcAft>
                <a:spcPts val="300"/>
              </a:spcAft>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3BC82427-6824-B94C-AE97-482879145452}" type="slidenum">
              <a:rPr lang="en-US" smtClean="0"/>
              <a:t>55</a:t>
            </a:fld>
            <a:endParaRPr lang="en-US"/>
          </a:p>
        </p:txBody>
      </p:sp>
    </p:spTree>
    <p:extLst>
      <p:ext uri="{BB962C8B-B14F-4D97-AF65-F5344CB8AC3E}">
        <p14:creationId xmlns:p14="http://schemas.microsoft.com/office/powerpoint/2010/main" val="16410201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https://www.statnews.com/2023/01/27/checklist-help-decolonize-global-health-research/</a:t>
            </a:r>
            <a:endParaRPr lang="en-US" dirty="0"/>
          </a:p>
          <a:p>
            <a:endParaRPr lang="en-US" dirty="0">
              <a:ea typeface="Calibri"/>
              <a:cs typeface="Calibri"/>
            </a:endParaRPr>
          </a:p>
          <a:p>
            <a:r>
              <a:rPr lang="en-US" dirty="0">
                <a:solidFill>
                  <a:srgbClr val="000000"/>
                </a:solidFill>
                <a:latin typeface="Calibri" panose="020F0502020204030204"/>
                <a:ea typeface="Calibri" panose="020F0502020204030204"/>
                <a:cs typeface="Calibri" panose="020F0502020204030204"/>
              </a:rPr>
              <a:t>This figure might look familiar, it was included in one of the self-study materials on .</a:t>
            </a:r>
          </a:p>
          <a:p>
            <a:endParaRPr lang="en-US" dirty="0">
              <a:solidFill>
                <a:srgbClr val="000000"/>
              </a:solidFill>
              <a:latin typeface="Calibri" panose="020F0502020204030204"/>
              <a:ea typeface="Calibri" panose="020F0502020204030204"/>
              <a:cs typeface="Calibri" panose="020F0502020204030204"/>
            </a:endParaRPr>
          </a:p>
          <a:p>
            <a:r>
              <a:rPr lang="en-US" b="0" i="0" dirty="0">
                <a:solidFill>
                  <a:srgbClr val="1C1C1C"/>
                </a:solidFill>
                <a:effectLst/>
                <a:latin typeface="baskerville-etext"/>
              </a:rPr>
              <a:t>This is the Douala Equity Checklist which was created to help institutions in LMIC decide on local issues, solutions, and goals; </a:t>
            </a:r>
          </a:p>
          <a:p>
            <a:r>
              <a:rPr lang="en-US" b="0" i="0" dirty="0">
                <a:solidFill>
                  <a:srgbClr val="1C1C1C"/>
                </a:solidFill>
                <a:effectLst/>
                <a:latin typeface="baskerville-etext"/>
              </a:rPr>
              <a:t>determine the terms of collaborations</a:t>
            </a:r>
          </a:p>
          <a:p>
            <a:r>
              <a:rPr lang="en-US" b="0" i="0" dirty="0">
                <a:solidFill>
                  <a:srgbClr val="1C1C1C"/>
                </a:solidFill>
                <a:effectLst/>
                <a:latin typeface="baskerville-etext"/>
              </a:rPr>
              <a:t>decide how global health scholarship involving their institutions should take place; </a:t>
            </a:r>
          </a:p>
          <a:p>
            <a:r>
              <a:rPr lang="en-US" b="0" i="0" dirty="0">
                <a:solidFill>
                  <a:srgbClr val="1C1C1C"/>
                </a:solidFill>
                <a:effectLst/>
                <a:latin typeface="baskerville-etext"/>
              </a:rPr>
              <a:t>and ultimately decide whether a proposed collaboration should occur at all, </a:t>
            </a:r>
          </a:p>
          <a:p>
            <a:endParaRPr lang="en-US" b="0" i="0" dirty="0">
              <a:solidFill>
                <a:srgbClr val="1C1C1C"/>
              </a:solidFill>
              <a:effectLst/>
              <a:latin typeface="baskerville-etext"/>
            </a:endParaRPr>
          </a:p>
          <a:p>
            <a:r>
              <a:rPr lang="en-US" b="0" i="0" dirty="0">
                <a:solidFill>
                  <a:srgbClr val="1C1C1C"/>
                </a:solidFill>
                <a:effectLst/>
                <a:latin typeface="baskerville-etext"/>
              </a:rPr>
              <a:t>This is also meant to help institutions in high-income countries assess project equity throughout the entire research process.</a:t>
            </a:r>
          </a:p>
          <a:p>
            <a:endParaRPr lang="en-US" b="0" i="0" dirty="0">
              <a:solidFill>
                <a:srgbClr val="1C1C1C"/>
              </a:solidFill>
              <a:effectLst/>
              <a:latin typeface="baskerville-etext"/>
            </a:endParaRPr>
          </a:p>
          <a:p>
            <a:r>
              <a:rPr lang="en-US" b="0" i="0" dirty="0">
                <a:solidFill>
                  <a:srgbClr val="1C1C1C"/>
                </a:solidFill>
                <a:effectLst/>
                <a:latin typeface="baskerville-etext"/>
              </a:rPr>
              <a:t>We recommend keeping this handy when you’re developing new partnerships. </a:t>
            </a:r>
          </a:p>
          <a:p>
            <a:endParaRPr lang="en-US" b="0" i="0" dirty="0">
              <a:solidFill>
                <a:srgbClr val="1C1C1C"/>
              </a:solidFill>
              <a:effectLst/>
              <a:latin typeface="baskerville-etext"/>
            </a:endParaRPr>
          </a:p>
          <a:p>
            <a:r>
              <a:rPr lang="en-US" b="0" i="0" dirty="0">
                <a:solidFill>
                  <a:srgbClr val="1C1C1C"/>
                </a:solidFill>
                <a:effectLst/>
                <a:latin typeface="baskerville-etext"/>
              </a:rPr>
              <a:t>********************************</a:t>
            </a:r>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57</a:t>
            </a:fld>
            <a:endParaRPr lang="en-US"/>
          </a:p>
        </p:txBody>
      </p:sp>
    </p:spTree>
    <p:extLst>
      <p:ext uri="{BB962C8B-B14F-4D97-AF65-F5344CB8AC3E}">
        <p14:creationId xmlns:p14="http://schemas.microsoft.com/office/powerpoint/2010/main" val="35104251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approaches seek to challenge the neocolonial influences on the global health agenda and prioritize the needs of marginalized populations.</a:t>
            </a:r>
          </a:p>
          <a:p>
            <a:r>
              <a:rPr lang="en-US" dirty="0">
                <a:ea typeface="Calibri"/>
                <a:cs typeface="Calibri"/>
              </a:rPr>
              <a:t>These approaches aim to address the root causes of global health inequalities and prioritize the needs of marginalized populations.</a:t>
            </a:r>
          </a:p>
          <a:p>
            <a:endParaRPr lang="en-US" dirty="0">
              <a:ea typeface="Calibri"/>
              <a:cs typeface="Calibri"/>
            </a:endParaRPr>
          </a:p>
          <a:p>
            <a:r>
              <a:rPr lang="en-US" dirty="0">
                <a:ea typeface="Calibri"/>
                <a:cs typeface="Calibri"/>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58</a:t>
            </a:fld>
            <a:endParaRPr lang="en-US"/>
          </a:p>
        </p:txBody>
      </p:sp>
    </p:spTree>
    <p:extLst>
      <p:ext uri="{BB962C8B-B14F-4D97-AF65-F5344CB8AC3E}">
        <p14:creationId xmlns:p14="http://schemas.microsoft.com/office/powerpoint/2010/main" val="12669326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Although this training is titled "</a:t>
            </a:r>
            <a:r>
              <a:rPr lang="en-US" dirty="0"/>
              <a:t>The Role of Colonization and Positionality in Global Health Systems" it was an effort that began with discussions around developing a training on decolonizing global health. So we want to acknowledge the term and some definitions from the literature out there that we have settled on collectively.</a:t>
            </a:r>
            <a:endParaRPr lang="en-US" dirty="0">
              <a:ea typeface="Calibri"/>
              <a:cs typeface="Calibri"/>
            </a:endParaRPr>
          </a:p>
          <a:p>
            <a:endParaRPr lang="en-US" dirty="0"/>
          </a:p>
          <a:p>
            <a:pPr>
              <a:lnSpc>
                <a:spcPct val="90000"/>
              </a:lnSpc>
              <a:spcBef>
                <a:spcPts val="1000"/>
              </a:spcBef>
              <a:spcAft>
                <a:spcPts val="1000"/>
              </a:spcAft>
            </a:pPr>
            <a:r>
              <a:rPr lang="en-US" b="1" dirty="0">
                <a:hlinkClick r:id="rId3">
                  <a:extLst>
                    <a:ext uri="{A12FA001-AC4F-418D-AE19-62706E023703}">
                      <ahyp:hlinkClr xmlns:ahyp="http://schemas.microsoft.com/office/drawing/2018/hyperlinkcolor" val="tx"/>
                    </a:ext>
                  </a:extLst>
                </a:hlinkClick>
              </a:rPr>
              <a:t>Decolonization</a:t>
            </a:r>
            <a:r>
              <a:rPr lang="en-US" dirty="0"/>
              <a:t> entails acknowledging colonial legacies of harm in order to support efforts to build more equal societies.</a:t>
            </a:r>
            <a:endParaRPr lang="en-US" dirty="0">
              <a:ea typeface="Calibri"/>
              <a:cs typeface="Calibri"/>
            </a:endParaRPr>
          </a:p>
          <a:p>
            <a:pPr>
              <a:lnSpc>
                <a:spcPct val="90000"/>
              </a:lnSpc>
              <a:spcBef>
                <a:spcPts val="1000"/>
              </a:spcBef>
              <a:spcAft>
                <a:spcPts val="1000"/>
              </a:spcAft>
            </a:pPr>
            <a:r>
              <a:rPr lang="en-US" b="1" u="sng" dirty="0"/>
              <a:t>Decolonizing Global Health</a:t>
            </a:r>
            <a:r>
              <a:rPr lang="en-US" b="1" dirty="0"/>
              <a:t> </a:t>
            </a:r>
            <a:r>
              <a:rPr lang="en-US" dirty="0"/>
              <a:t>means critically examining the historical and ongoing power imbalances within the field and taking concrete steps to remedy them by prioritizing the voices and experiences of marginalized communities. </a:t>
            </a:r>
            <a:endParaRPr lang="en-US" dirty="0">
              <a:ea typeface="Calibri"/>
              <a:cs typeface="Calibri"/>
            </a:endParaRPr>
          </a:p>
          <a:p>
            <a:pPr>
              <a:lnSpc>
                <a:spcPct val="90000"/>
              </a:lnSpc>
              <a:spcBef>
                <a:spcPts val="1000"/>
              </a:spcBef>
              <a:spcAft>
                <a:spcPts val="1000"/>
              </a:spcAft>
            </a:pPr>
            <a:r>
              <a:rPr lang="en-US" dirty="0"/>
              <a:t>It entails action at different levels—individual and collective!</a:t>
            </a:r>
            <a:endParaRPr lang="en-US" dirty="0">
              <a:ea typeface="Calibri"/>
              <a:cs typeface="Calibri"/>
            </a:endParaRPr>
          </a:p>
          <a:p>
            <a:pPr>
              <a:lnSpc>
                <a:spcPct val="90000"/>
              </a:lnSpc>
              <a:spcBef>
                <a:spcPts val="1000"/>
              </a:spcBef>
              <a:spcAft>
                <a:spcPts val="1000"/>
              </a:spcAft>
            </a:pPr>
            <a:endParaRPr lang="en-US" dirty="0">
              <a:ea typeface="Calibri"/>
              <a:cs typeface="Calibri"/>
            </a:endParaRPr>
          </a:p>
          <a:p>
            <a:pPr>
              <a:lnSpc>
                <a:spcPct val="90000"/>
              </a:lnSpc>
              <a:spcBef>
                <a:spcPts val="1000"/>
              </a:spcBef>
              <a:spcAft>
                <a:spcPts val="1000"/>
              </a:spcAft>
            </a:pPr>
            <a:r>
              <a:rPr lang="en-US" dirty="0">
                <a:ea typeface="Calibri"/>
                <a:cs typeface="Calibri"/>
              </a:rPr>
              <a:t>****************************************************</a:t>
            </a:r>
          </a:p>
          <a:p>
            <a:pPr>
              <a:lnSpc>
                <a:spcPct val="90000"/>
              </a:lnSpc>
              <a:spcBef>
                <a:spcPts val="1000"/>
              </a:spcBef>
              <a:spcAft>
                <a:spcPts val="1000"/>
              </a:spcAft>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3BC82427-6824-B94C-AE97-482879145452}" type="slidenum">
              <a:rPr lang="en-US" smtClean="0"/>
              <a:t>59</a:t>
            </a:fld>
            <a:endParaRPr lang="en-US"/>
          </a:p>
        </p:txBody>
      </p:sp>
    </p:spTree>
    <p:extLst>
      <p:ext uri="{BB962C8B-B14F-4D97-AF65-F5344CB8AC3E}">
        <p14:creationId xmlns:p14="http://schemas.microsoft.com/office/powerpoint/2010/main" val="3745861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444444"/>
                </a:solidFill>
                <a:latin typeface="Helvetica Neue"/>
              </a:rPr>
              <a:t>Decolonizing Global Health implies that we have dismantled all colonial legacies which seems like a huge thing to accomplish and can feel overwhelming. Although that is our end goal, we will discuss having an anti-colonial approach to how we conduct partnerships. </a:t>
            </a:r>
          </a:p>
          <a:p>
            <a:endParaRPr lang="en-US" dirty="0">
              <a:solidFill>
                <a:srgbClr val="444444"/>
              </a:solidFill>
              <a:latin typeface="Helvetica Neue"/>
            </a:endParaRPr>
          </a:p>
          <a:p>
            <a:r>
              <a:rPr lang="en-US" b="0" i="0" dirty="0">
                <a:solidFill>
                  <a:srgbClr val="444444"/>
                </a:solidFill>
                <a:effectLst/>
                <a:latin typeface="Helvetica Neue"/>
              </a:rPr>
              <a:t>Being anti-colonial in global health refers to the process of dismantling the artifacts of colonial power and racial oppression in the field of global health, and replacing them with perspectives, practices, and policies that prioritize the health and well-being of marginalized communities.</a:t>
            </a:r>
            <a:r>
              <a:rPr lang="en-US" dirty="0">
                <a:solidFill>
                  <a:srgbClr val="444444"/>
                </a:solidFill>
                <a:latin typeface="Helvetica Neue"/>
              </a:rPr>
              <a:t> </a:t>
            </a:r>
            <a:r>
              <a:rPr lang="en-US" b="0" i="0" dirty="0">
                <a:solidFill>
                  <a:srgbClr val="444444"/>
                </a:solidFill>
                <a:effectLst/>
                <a:latin typeface="Helvetica Neue"/>
              </a:rPr>
              <a:t>This process involves recognizing and addressing the continued influence of colonialism, racism, and imperialism, which have led to the exploitation and subjugation of people and communities in the Global South.</a:t>
            </a:r>
            <a:endParaRPr lang="en-US" b="0" i="0" dirty="0">
              <a:solidFill>
                <a:srgbClr val="000000"/>
              </a:solidFill>
              <a:effectLst/>
              <a:latin typeface="Helvetica Neue"/>
            </a:endParaRPr>
          </a:p>
          <a:p>
            <a:endParaRPr lang="en-US" dirty="0">
              <a:solidFill>
                <a:srgbClr val="444444"/>
              </a:solidFill>
              <a:latin typeface="Helvetica Neue"/>
            </a:endParaRPr>
          </a:p>
          <a:p>
            <a:pPr algn="l" fontAlgn="base"/>
            <a:r>
              <a:rPr lang="en-US" b="0" i="0" dirty="0">
                <a:solidFill>
                  <a:srgbClr val="444444"/>
                </a:solidFill>
                <a:effectLst/>
                <a:latin typeface="Helvetica Neue"/>
              </a:rPr>
              <a:t>Being anti-colonial in global health also means recognizing and valuing the knowledge, perspectives, and experiences of people and communities in the Global South, and centering their perspectives in the design, implementation, and evaluation of global health programs and policies. It also means addressing the structural inequalities that drive health disparities by working to promote health equity.</a:t>
            </a:r>
          </a:p>
          <a:p>
            <a:pPr fontAlgn="base"/>
            <a:r>
              <a:rPr lang="en-US" b="0" i="0" dirty="0">
                <a:solidFill>
                  <a:srgbClr val="444444"/>
                </a:solidFill>
                <a:effectLst/>
                <a:latin typeface="Helvetica Neue"/>
              </a:rPr>
              <a:t>In short, an anti-colonial approach to global health means critically examining the historical and ongoing power imbalances within the field and taking concrete steps to remedy them by prioritizing the voices and experiences of marginalized communities.</a:t>
            </a:r>
            <a:r>
              <a:rPr lang="en-US" dirty="0">
                <a:solidFill>
                  <a:srgbClr val="444444"/>
                </a:solidFill>
                <a:latin typeface="Helvetica Neue"/>
              </a:rPr>
              <a:t> </a:t>
            </a:r>
            <a:endParaRPr lang="en-US" b="0" i="0" dirty="0">
              <a:solidFill>
                <a:srgbClr val="444444"/>
              </a:solidFill>
              <a:effectLst/>
              <a:latin typeface="Helvetica Neue" panose="02000503000000020004" pitchFamily="2" charset="0"/>
            </a:endParaRPr>
          </a:p>
          <a:p>
            <a:endParaRPr lang="en-US" dirty="0">
              <a:solidFill>
                <a:srgbClr val="444444"/>
              </a:solidFill>
              <a:latin typeface="Helvetica Neue"/>
            </a:endParaRPr>
          </a:p>
          <a:p>
            <a:r>
              <a:rPr lang="en-US" dirty="0">
                <a:solidFill>
                  <a:srgbClr val="444444"/>
                </a:solidFill>
                <a:latin typeface="Helvetica Neue"/>
              </a:rPr>
              <a:t>Being anti-colonial in global health also means addressing money and funding imbalances.</a:t>
            </a:r>
          </a:p>
          <a:p>
            <a:endParaRPr lang="en-US" dirty="0">
              <a:solidFill>
                <a:srgbClr val="444444"/>
              </a:solidFill>
              <a:latin typeface="Helvetica Neue"/>
            </a:endParaRPr>
          </a:p>
          <a:p>
            <a:r>
              <a:rPr lang="en-US" dirty="0">
                <a:solidFill>
                  <a:srgbClr val="444444"/>
                </a:solidFill>
                <a:latin typeface="Helvetica Neue"/>
              </a:rPr>
              <a:t>Another word that we hear a lot in our work is Localizing.</a:t>
            </a:r>
          </a:p>
          <a:p>
            <a:endParaRPr lang="en-US" dirty="0">
              <a:solidFill>
                <a:srgbClr val="444444"/>
              </a:solidFill>
              <a:latin typeface="Helvetica Neue"/>
            </a:endParaRPr>
          </a:p>
          <a:p>
            <a:pPr algn="l" fontAlgn="base"/>
            <a:r>
              <a:rPr lang="en-US" b="0" i="0" dirty="0">
                <a:solidFill>
                  <a:srgbClr val="444444"/>
                </a:solidFill>
                <a:effectLst/>
                <a:latin typeface="Helvetica Neue"/>
              </a:rPr>
              <a:t>Localizing global health refers to the process of making global health more responsive to the specific needs and priorities of local communities, by involving them in the design, implementation, and evaluation of global health programs and policies. This approach emphasizes the importance of understanding the unique cultural, social, economic, and political factors that shape health outcomes in different contexts.</a:t>
            </a:r>
          </a:p>
          <a:p>
            <a:endParaRPr lang="en-US" dirty="0">
              <a:solidFill>
                <a:srgbClr val="444444"/>
              </a:solidFill>
              <a:latin typeface="Helvetica Neue"/>
            </a:endParaRPr>
          </a:p>
          <a:p>
            <a:r>
              <a:rPr lang="en-US" dirty="0">
                <a:solidFill>
                  <a:srgbClr val="444444"/>
                </a:solidFill>
                <a:latin typeface="Helvetica Neue"/>
              </a:rPr>
              <a:t>SHOULD WE INCLUDE THE TEXT BELOW?</a:t>
            </a:r>
          </a:p>
          <a:p>
            <a:pPr algn="l" fontAlgn="base"/>
            <a:r>
              <a:rPr lang="en-US" b="0" i="0" dirty="0">
                <a:solidFill>
                  <a:srgbClr val="444444"/>
                </a:solidFill>
                <a:effectLst/>
                <a:latin typeface="Helvetica Neue"/>
              </a:rPr>
              <a:t>Decolonizing global health, on the other hand, is a more comprehensive approach that goes beyond just involving local communities to focus on the long-standing power imbalances within the field of global health. It involves recognizing and challenging the ways in which colonialism, racism, and imperialism continue to shape global health, and replacing those structures with perspectives, practices, and policies that prioritize the health and well-being of marginalized communities.</a:t>
            </a:r>
          </a:p>
          <a:p>
            <a:pPr algn="l" fontAlgn="base"/>
            <a:r>
              <a:rPr lang="en-US" b="0" i="0" dirty="0">
                <a:solidFill>
                  <a:srgbClr val="444444"/>
                </a:solidFill>
                <a:effectLst/>
                <a:latin typeface="Helvetica Neue"/>
              </a:rPr>
              <a:t>In short, localizing global health is focused on making global health more responsive to local contexts and communities, while decolonizing global health is focused on addressing the ways in which power imbalances and historical injustices shape global health and promote health equity by centering the voices and experiences of marginalized communities.</a:t>
            </a:r>
          </a:p>
          <a:p>
            <a:pPr algn="l"/>
            <a:endParaRPr lang="en-US" b="0" i="0" dirty="0">
              <a:solidFill>
                <a:srgbClr val="444444"/>
              </a:solidFill>
              <a:effectLst/>
              <a:latin typeface="Helvetica Neue" panose="02000503000000020004" pitchFamily="2" charset="0"/>
            </a:endParaRPr>
          </a:p>
          <a:p>
            <a:endParaRPr lang="en-US" dirty="0">
              <a:solidFill>
                <a:srgbClr val="444444"/>
              </a:solidFill>
              <a:latin typeface="Helvetica Neue" panose="02000503000000020004" pitchFamily="2" charset="0"/>
            </a:endParaRPr>
          </a:p>
          <a:p>
            <a:pPr fontAlgn="base"/>
            <a:endParaRPr lang="en-US" dirty="0">
              <a:solidFill>
                <a:srgbClr val="444444"/>
              </a:solidFill>
              <a:latin typeface="Helvetica Neue" panose="02000503000000020004" pitchFamily="2" charset="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BC82427-6824-B94C-AE97-482879145452}" type="slidenum">
              <a:rPr lang="en-US" smtClean="0"/>
              <a:t>60</a:t>
            </a:fld>
            <a:endParaRPr lang="en-US"/>
          </a:p>
        </p:txBody>
      </p:sp>
    </p:spTree>
    <p:extLst>
      <p:ext uri="{BB962C8B-B14F-4D97-AF65-F5344CB8AC3E}">
        <p14:creationId xmlns:p14="http://schemas.microsoft.com/office/powerpoint/2010/main" val="3254234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 new vision for global health would look like this:</a:t>
            </a:r>
          </a:p>
          <a:p>
            <a:endParaRPr lang="en-US" dirty="0"/>
          </a:p>
          <a:p>
            <a:r>
              <a:rPr lang="en-US" b="1" dirty="0"/>
              <a:t>Global Health Equity </a:t>
            </a:r>
            <a:endParaRPr lang="en-US" dirty="0"/>
          </a:p>
          <a:p>
            <a:pPr lvl="1">
              <a:buFontTx/>
              <a:buChar char="-"/>
            </a:pPr>
            <a:r>
              <a:rPr lang="en-US" dirty="0"/>
              <a:t>prioritizes health equity and social justice as central to the global health agenda</a:t>
            </a:r>
            <a:endParaRPr lang="en-US" dirty="0">
              <a:ea typeface="Calibri"/>
              <a:cs typeface="Calibri"/>
            </a:endParaRPr>
          </a:p>
          <a:p>
            <a:pPr lvl="1">
              <a:buFontTx/>
              <a:buChar char="-"/>
            </a:pPr>
            <a:r>
              <a:rPr lang="en-US" dirty="0"/>
              <a:t>recognizes that health is influenced by broader social determinants such as poverty, education, and access to resources, and seeks to address these underlying factors.</a:t>
            </a:r>
            <a:endParaRPr lang="en-US" dirty="0">
              <a:ea typeface="Calibri"/>
              <a:cs typeface="Calibri"/>
            </a:endParaRPr>
          </a:p>
          <a:p>
            <a:pPr lvl="1">
              <a:buFontTx/>
              <a:buChar char="-"/>
            </a:pPr>
            <a:endParaRPr lang="en-US" dirty="0"/>
          </a:p>
          <a:p>
            <a:r>
              <a:rPr lang="en-US" b="1" dirty="0"/>
              <a:t>Community-Led Approaches</a:t>
            </a:r>
            <a:endParaRPr lang="en-US" b="1" dirty="0">
              <a:ea typeface="Calibri"/>
              <a:cs typeface="Calibri"/>
            </a:endParaRPr>
          </a:p>
          <a:p>
            <a:pPr lvl="1">
              <a:buFontTx/>
              <a:buChar char="-"/>
            </a:pPr>
            <a:r>
              <a:rPr lang="en-US" dirty="0"/>
              <a:t>emphasizes the importance of community-led solutions to global health challenges.</a:t>
            </a:r>
            <a:endParaRPr lang="en-US" dirty="0">
              <a:ea typeface="Calibri"/>
              <a:cs typeface="Calibri"/>
            </a:endParaRPr>
          </a:p>
          <a:p>
            <a:pPr lvl="1">
              <a:buFontTx/>
              <a:buChar char="-"/>
            </a:pPr>
            <a:r>
              <a:rPr lang="en-US" dirty="0"/>
              <a:t>prioritizes the involvement of communities in decision-making processes and recognizes their expertise and knowledge</a:t>
            </a:r>
            <a:endParaRPr lang="en-US" dirty="0">
              <a:ea typeface="Calibri"/>
              <a:cs typeface="Calibri"/>
            </a:endParaRPr>
          </a:p>
          <a:p>
            <a:endParaRPr lang="en-US" dirty="0"/>
          </a:p>
          <a:p>
            <a:r>
              <a:rPr lang="en-US" b="1" dirty="0"/>
              <a:t>Health as a Human Right:</a:t>
            </a:r>
            <a:endParaRPr lang="en-US" b="1" dirty="0">
              <a:ea typeface="Calibri"/>
              <a:cs typeface="Calibri"/>
            </a:endParaRPr>
          </a:p>
          <a:p>
            <a:pPr lvl="1">
              <a:buFontTx/>
              <a:buChar char="-"/>
            </a:pPr>
            <a:r>
              <a:rPr lang="en-US" dirty="0"/>
              <a:t>views health as a human right and advocates for policies that prioritize the right to health for all individuals.</a:t>
            </a:r>
            <a:endParaRPr lang="en-US" dirty="0">
              <a:ea typeface="Calibri"/>
              <a:cs typeface="Calibri"/>
            </a:endParaRPr>
          </a:p>
          <a:p>
            <a:pPr lvl="1">
              <a:buFontTx/>
              <a:buChar char="-"/>
            </a:pPr>
            <a:r>
              <a:rPr lang="en-US" dirty="0"/>
              <a:t>challenges the commodification of health and prioritize the provision of universal access to health care.</a:t>
            </a:r>
            <a:endParaRPr lang="en-US" dirty="0">
              <a:ea typeface="Calibri"/>
              <a:cs typeface="Calibri"/>
            </a:endParaRPr>
          </a:p>
          <a:p>
            <a:pPr lvl="1">
              <a:buFontTx/>
              <a:buChar char="-"/>
            </a:pPr>
            <a:endParaRPr lang="en-US" dirty="0"/>
          </a:p>
          <a:p>
            <a:r>
              <a:rPr lang="en-US" b="1" dirty="0"/>
              <a:t>South-South Cooperation:</a:t>
            </a:r>
            <a:endParaRPr lang="en-US" b="1" dirty="0">
              <a:ea typeface="Calibri"/>
              <a:cs typeface="Calibri"/>
            </a:endParaRPr>
          </a:p>
          <a:p>
            <a:pPr lvl="1">
              <a:buFontTx/>
              <a:buChar char="-"/>
            </a:pPr>
            <a:r>
              <a:rPr lang="en-US" dirty="0"/>
              <a:t>promotes cooperation and collaboration between countries in the global South to address common health challenges.</a:t>
            </a:r>
            <a:endParaRPr lang="en-US" dirty="0">
              <a:ea typeface="Calibri"/>
              <a:cs typeface="Calibri"/>
            </a:endParaRPr>
          </a:p>
          <a:p>
            <a:pPr lvl="1">
              <a:buFontTx/>
              <a:buChar char="-"/>
            </a:pPr>
            <a:r>
              <a:rPr lang="en-US" dirty="0"/>
              <a:t>challenges the power dynamics of traditional North-South partnerships and prioritize mutual learning and exchange.</a:t>
            </a:r>
            <a:endParaRPr lang="en-US" dirty="0">
              <a:ea typeface="Calibri"/>
              <a:cs typeface="Calibri"/>
            </a:endParaRPr>
          </a:p>
          <a:p>
            <a:pPr lvl="1">
              <a:buChar char="-"/>
            </a:pPr>
            <a:endParaRPr lang="en-US" dirty="0">
              <a:ea typeface="Calibri"/>
              <a:cs typeface="Calibri"/>
            </a:endParaRPr>
          </a:p>
          <a:p>
            <a:pPr>
              <a:buChar char="-"/>
            </a:pPr>
            <a:r>
              <a:rPr lang="en-US" dirty="0">
                <a:ea typeface="Calibri"/>
                <a:cs typeface="Calibri"/>
              </a:rPr>
              <a:t>Is there anything else you would add?</a:t>
            </a:r>
          </a:p>
          <a:p>
            <a:endParaRPr lang="en-US" dirty="0">
              <a:ea typeface="Calibri"/>
              <a:cs typeface="Calibri"/>
            </a:endParaRPr>
          </a:p>
          <a:p>
            <a:r>
              <a:rPr lang="en-US" dirty="0">
                <a:ea typeface="Calibri"/>
                <a:cs typeface="Calibri"/>
              </a:rPr>
              <a:t>*********************************************</a:t>
            </a:r>
          </a:p>
        </p:txBody>
      </p:sp>
      <p:sp>
        <p:nvSpPr>
          <p:cNvPr id="4" name="Slide Number Placeholder 3"/>
          <p:cNvSpPr>
            <a:spLocks noGrp="1"/>
          </p:cNvSpPr>
          <p:nvPr>
            <p:ph type="sldNum" sz="quarter" idx="5"/>
          </p:nvPr>
        </p:nvSpPr>
        <p:spPr/>
        <p:txBody>
          <a:bodyPr/>
          <a:lstStyle/>
          <a:p>
            <a:fld id="{3BC82427-6824-B94C-AE97-482879145452}" type="slidenum">
              <a:rPr lang="en-US" smtClean="0"/>
              <a:t>61</a:t>
            </a:fld>
            <a:endParaRPr lang="en-US"/>
          </a:p>
        </p:txBody>
      </p:sp>
    </p:spTree>
    <p:extLst>
      <p:ext uri="{BB962C8B-B14F-4D97-AF65-F5344CB8AC3E}">
        <p14:creationId xmlns:p14="http://schemas.microsoft.com/office/powerpoint/2010/main" val="3463856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Global Health is to promote health equity and social justice. The white savior industrial complex (WSIC) is embedded across different levels, and therefore, decolonization of global health practice should address the WSIC at all of those: 1) individual 2) interpersonal 3) structural, and 4) global (based on the social-ecological model for public health prevention)</a:t>
            </a:r>
          </a:p>
        </p:txBody>
      </p:sp>
      <p:sp>
        <p:nvSpPr>
          <p:cNvPr id="4" name="Slide Number Placeholder 3"/>
          <p:cNvSpPr>
            <a:spLocks noGrp="1"/>
          </p:cNvSpPr>
          <p:nvPr>
            <p:ph type="sldNum" sz="quarter" idx="5"/>
          </p:nvPr>
        </p:nvSpPr>
        <p:spPr/>
        <p:txBody>
          <a:bodyPr/>
          <a:lstStyle/>
          <a:p>
            <a:fld id="{3BC82427-6824-B94C-AE97-482879145452}" type="slidenum">
              <a:rPr lang="en-US" smtClean="0"/>
              <a:t>62</a:t>
            </a:fld>
            <a:endParaRPr lang="en-US"/>
          </a:p>
        </p:txBody>
      </p:sp>
    </p:spTree>
    <p:extLst>
      <p:ext uri="{BB962C8B-B14F-4D97-AF65-F5344CB8AC3E}">
        <p14:creationId xmlns:p14="http://schemas.microsoft.com/office/powerpoint/2010/main" val="8156901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BC82427-6824-B94C-AE97-482879145452}" type="slidenum">
              <a:rPr lang="en-US" smtClean="0"/>
              <a:t>63</a:t>
            </a:fld>
            <a:endParaRPr lang="en-US"/>
          </a:p>
        </p:txBody>
      </p:sp>
    </p:spTree>
    <p:extLst>
      <p:ext uri="{BB962C8B-B14F-4D97-AF65-F5344CB8AC3E}">
        <p14:creationId xmlns:p14="http://schemas.microsoft.com/office/powerpoint/2010/main" val="4018524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get started in the chat.</a:t>
            </a:r>
          </a:p>
          <a:p>
            <a:r>
              <a:rPr lang="en-US"/>
              <a:t>Share with the group, If you could be an animal, which one would you pick?</a:t>
            </a:r>
          </a:p>
          <a:p>
            <a:endParaRPr lang="en-US"/>
          </a:p>
          <a:p>
            <a:r>
              <a:rPr lang="en-US"/>
              <a:t>HOST: read answers from the chat and share yours.</a:t>
            </a:r>
          </a:p>
          <a:p>
            <a:endParaRPr lang="en-US"/>
          </a:p>
          <a:p>
            <a:r>
              <a:rPr lang="en-US"/>
              <a:t>*************************************</a:t>
            </a:r>
          </a:p>
        </p:txBody>
      </p:sp>
      <p:sp>
        <p:nvSpPr>
          <p:cNvPr id="4" name="Slide Number Placeholder 3"/>
          <p:cNvSpPr>
            <a:spLocks noGrp="1"/>
          </p:cNvSpPr>
          <p:nvPr>
            <p:ph type="sldNum" sz="quarter" idx="5"/>
          </p:nvPr>
        </p:nvSpPr>
        <p:spPr/>
        <p:txBody>
          <a:bodyPr/>
          <a:lstStyle/>
          <a:p>
            <a:fld id="{3BC82427-6824-B94C-AE97-482879145452}" type="slidenum">
              <a:rPr lang="en-US" smtClean="0"/>
              <a:t>6</a:t>
            </a:fld>
            <a:endParaRPr lang="en-US"/>
          </a:p>
        </p:txBody>
      </p:sp>
    </p:spTree>
    <p:extLst>
      <p:ext uri="{BB962C8B-B14F-4D97-AF65-F5344CB8AC3E}">
        <p14:creationId xmlns:p14="http://schemas.microsoft.com/office/powerpoint/2010/main" val="40025400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An example can be made out of UCSF's HEAL Initiative (Health, Equity, Action &amp; Leadership) </a:t>
            </a:r>
            <a:endParaRPr lang="en-US">
              <a:ea typeface="Calibri"/>
              <a:cs typeface="Calibri"/>
            </a:endParaRPr>
          </a:p>
          <a:p>
            <a:pPr>
              <a:defRPr/>
            </a:pPr>
            <a:r>
              <a:rPr lang="en-US"/>
              <a:t>MR: LMICs only?  What about LICs</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3BC82427-6824-B94C-AE97-482879145452}" type="slidenum">
              <a:rPr lang="en-US" smtClean="0"/>
              <a:t>64</a:t>
            </a:fld>
            <a:endParaRPr lang="en-US"/>
          </a:p>
        </p:txBody>
      </p:sp>
    </p:spTree>
    <p:extLst>
      <p:ext uri="{BB962C8B-B14F-4D97-AF65-F5344CB8AC3E}">
        <p14:creationId xmlns:p14="http://schemas.microsoft.com/office/powerpoint/2010/main" val="8083536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MR: I would be cautious that ‘often’ is accurate.  In global health settings that I have worked, regulatory approval has been required… Perhaps ‘sometimes’</a:t>
            </a:r>
          </a:p>
          <a:p>
            <a:endParaRPr lang="en-US"/>
          </a:p>
        </p:txBody>
      </p:sp>
      <p:sp>
        <p:nvSpPr>
          <p:cNvPr id="4" name="Slide Number Placeholder 3"/>
          <p:cNvSpPr>
            <a:spLocks noGrp="1"/>
          </p:cNvSpPr>
          <p:nvPr>
            <p:ph type="sldNum" sz="quarter" idx="5"/>
          </p:nvPr>
        </p:nvSpPr>
        <p:spPr/>
        <p:txBody>
          <a:bodyPr/>
          <a:lstStyle/>
          <a:p>
            <a:fld id="{3BC82427-6824-B94C-AE97-482879145452}" type="slidenum">
              <a:rPr lang="en-US" smtClean="0"/>
              <a:t>65</a:t>
            </a:fld>
            <a:endParaRPr lang="en-US"/>
          </a:p>
        </p:txBody>
      </p:sp>
    </p:spTree>
    <p:extLst>
      <p:ext uri="{BB962C8B-B14F-4D97-AF65-F5344CB8AC3E}">
        <p14:creationId xmlns:p14="http://schemas.microsoft.com/office/powerpoint/2010/main" val="17815921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ea typeface="Calibri"/>
                <a:cs typeface="Calibri"/>
              </a:rPr>
              <a:t>To wrap up I’d like to share another quote from the article "Will global health survive its decolonization?"</a:t>
            </a:r>
          </a:p>
          <a:p>
            <a:endParaRPr lang="en-US" dirty="0">
              <a:ea typeface="Calibri"/>
              <a:cs typeface="Calibri"/>
            </a:endParaRPr>
          </a:p>
          <a:p>
            <a:r>
              <a:rPr lang="en-US" i="1" dirty="0"/>
              <a:t>“Global Health was birthed in supremacy, but its mission is to reduce or eliminate inequities globally. To transcend its origins, global health must become actively anti-supremacist, and also anti-</a:t>
            </a:r>
            <a:r>
              <a:rPr lang="en-US" i="1" dirty="0" err="1"/>
              <a:t>oppressionist</a:t>
            </a:r>
            <a:r>
              <a:rPr lang="en-US" i="1" dirty="0"/>
              <a:t> and anti-racist. Equity and justice involve flipping every axis of supremacy on its head.”</a:t>
            </a:r>
          </a:p>
          <a:p>
            <a:endParaRPr lang="en-US" i="1" dirty="0"/>
          </a:p>
          <a:p>
            <a:r>
              <a:rPr lang="en-US" i="1" dirty="0"/>
              <a:t>****************************</a:t>
            </a:r>
            <a:endParaRPr lang="en-US" dirty="0"/>
          </a:p>
        </p:txBody>
      </p:sp>
      <p:sp>
        <p:nvSpPr>
          <p:cNvPr id="4" name="Slide Number Placeholder 3"/>
          <p:cNvSpPr>
            <a:spLocks noGrp="1"/>
          </p:cNvSpPr>
          <p:nvPr>
            <p:ph type="sldNum" sz="quarter" idx="5"/>
          </p:nvPr>
        </p:nvSpPr>
        <p:spPr/>
        <p:txBody>
          <a:bodyPr/>
          <a:lstStyle/>
          <a:p>
            <a:fld id="{B97BEF18-9D7F-D34F-AA27-29F25FA4D0AB}" type="slidenum">
              <a:rPr lang="en-MX" smtClean="0"/>
              <a:t>67</a:t>
            </a:fld>
            <a:endParaRPr lang="en-MX"/>
          </a:p>
        </p:txBody>
      </p:sp>
    </p:spTree>
    <p:extLst>
      <p:ext uri="{BB962C8B-B14F-4D97-AF65-F5344CB8AC3E}">
        <p14:creationId xmlns:p14="http://schemas.microsoft.com/office/powerpoint/2010/main" val="1204344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Qualtrics? To remind of answers for one step they will take to combat coloniality</a:t>
            </a:r>
          </a:p>
        </p:txBody>
      </p:sp>
      <p:sp>
        <p:nvSpPr>
          <p:cNvPr id="4" name="Slide Number Placeholder 3"/>
          <p:cNvSpPr>
            <a:spLocks noGrp="1"/>
          </p:cNvSpPr>
          <p:nvPr>
            <p:ph type="sldNum" sz="quarter" idx="5"/>
          </p:nvPr>
        </p:nvSpPr>
        <p:spPr/>
        <p:txBody>
          <a:bodyPr/>
          <a:lstStyle/>
          <a:p>
            <a:fld id="{3BC82427-6824-B94C-AE97-482879145452}" type="slidenum">
              <a:rPr lang="en-US" smtClean="0"/>
              <a:t>68</a:t>
            </a:fld>
            <a:endParaRPr lang="en-US"/>
          </a:p>
        </p:txBody>
      </p:sp>
    </p:spTree>
    <p:extLst>
      <p:ext uri="{BB962C8B-B14F-4D97-AF65-F5344CB8AC3E}">
        <p14:creationId xmlns:p14="http://schemas.microsoft.com/office/powerpoint/2010/main" val="37775466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44444"/>
                </a:solidFill>
                <a:effectLst/>
                <a:latin typeface="Helvetica Neue" panose="02000503000000020004" pitchFamily="2" charset="0"/>
              </a:rPr>
              <a:t>Decolonizing global health means different things for each of us, depending on our work, roles, power and privilege. But here are a few things we can all do</a:t>
            </a:r>
          </a:p>
          <a:p>
            <a:pPr algn="l" fontAlgn="base"/>
            <a:r>
              <a:rPr lang="en-US" b="0" i="0" dirty="0">
                <a:solidFill>
                  <a:srgbClr val="444444"/>
                </a:solidFill>
                <a:effectLst/>
                <a:latin typeface="Helvetica Neue" panose="02000503000000020004" pitchFamily="2" charset="0"/>
              </a:rPr>
              <a:t>:</a:t>
            </a:r>
          </a:p>
          <a:p>
            <a:pPr algn="l" fontAlgn="base">
              <a:buFont typeface="Arial" panose="020B0604020202020204" pitchFamily="34" charset="0"/>
              <a:buChar char="•"/>
            </a:pPr>
            <a:r>
              <a:rPr lang="en-US" b="0" i="0" dirty="0">
                <a:solidFill>
                  <a:srgbClr val="444444"/>
                </a:solidFill>
                <a:effectLst/>
                <a:latin typeface="Helvetica Neue" panose="02000503000000020004" pitchFamily="2" charset="0"/>
              </a:rPr>
              <a:t>Educate ourselves: Learn about the history and ongoing impacts of colonialism, racism, and imperialism on global health and health disparities. Read books, articles, and research studies written by scholars and practitioners from marginalized communities.</a:t>
            </a:r>
          </a:p>
          <a:p>
            <a:pPr algn="l" fontAlgn="base">
              <a:buFont typeface="Arial" panose="020B0604020202020204" pitchFamily="34" charset="0"/>
              <a:buChar char="•"/>
            </a:pPr>
            <a:r>
              <a:rPr lang="en-US" b="0" i="0" dirty="0">
                <a:solidFill>
                  <a:srgbClr val="444444"/>
                </a:solidFill>
                <a:effectLst/>
                <a:latin typeface="Helvetica Neue" panose="02000503000000020004" pitchFamily="2" charset="0"/>
              </a:rPr>
              <a:t>Reflect on our own privilege and biases and recognizing how they may shape our understanding and approach to global health.</a:t>
            </a:r>
          </a:p>
          <a:p>
            <a:pPr algn="l" fontAlgn="base">
              <a:buFont typeface="Arial" panose="020B0604020202020204" pitchFamily="34" charset="0"/>
              <a:buChar char="•"/>
            </a:pPr>
            <a:r>
              <a:rPr lang="en-US" b="0" i="0" dirty="0">
                <a:solidFill>
                  <a:srgbClr val="444444"/>
                </a:solidFill>
                <a:effectLst/>
                <a:latin typeface="Helvetica Neue" panose="02000503000000020004" pitchFamily="2" charset="0"/>
              </a:rPr>
              <a:t>Amplify the voices and perspectives of marginalized communities.</a:t>
            </a:r>
          </a:p>
          <a:p>
            <a:pPr algn="l" fontAlgn="base">
              <a:buFont typeface="Arial" panose="020B0604020202020204" pitchFamily="34" charset="0"/>
              <a:buChar char="•"/>
            </a:pPr>
            <a:r>
              <a:rPr lang="en-US" b="0" i="0" dirty="0">
                <a:solidFill>
                  <a:srgbClr val="444444"/>
                </a:solidFill>
                <a:effectLst/>
                <a:latin typeface="Helvetica Neue" panose="02000503000000020004" pitchFamily="2" charset="0"/>
              </a:rPr>
              <a:t>Support community-led initiatives: Look for ways to learn from and support community-led initiatives that are working to promote health equity.</a:t>
            </a:r>
          </a:p>
          <a:p>
            <a:pPr algn="l" fontAlgn="base">
              <a:buFont typeface="Arial" panose="020B0604020202020204" pitchFamily="34" charset="0"/>
              <a:buChar char="•"/>
            </a:pPr>
            <a:r>
              <a:rPr lang="en-US" b="0" i="0" dirty="0">
                <a:solidFill>
                  <a:srgbClr val="444444"/>
                </a:solidFill>
                <a:effectLst/>
                <a:latin typeface="Helvetica Neue" panose="02000503000000020004" pitchFamily="2" charset="0"/>
              </a:rPr>
              <a:t>Get involved in policy advocacy: Learn about and get involved in efforts to address structures that drive health disparities through policy.</a:t>
            </a:r>
          </a:p>
          <a:p>
            <a:pPr algn="l" fontAlgn="base">
              <a:buFont typeface="Arial" panose="020B0604020202020204" pitchFamily="34" charset="0"/>
              <a:buChar char="•"/>
            </a:pPr>
            <a:r>
              <a:rPr lang="en-US" b="0" i="0" dirty="0">
                <a:solidFill>
                  <a:srgbClr val="444444"/>
                </a:solidFill>
                <a:effectLst/>
                <a:latin typeface="Helvetica Neue" panose="02000503000000020004" pitchFamily="2" charset="0"/>
              </a:rPr>
              <a:t>Practice cultural humility: Make a conscious effort to be respectful, open-minded, and willing to learn from people and communities with different backgrounds, experiences, and perspectives.</a:t>
            </a:r>
          </a:p>
          <a:p>
            <a:pPr algn="l" fontAlgn="base"/>
            <a:endParaRPr lang="en-US" b="0" i="0" dirty="0">
              <a:solidFill>
                <a:srgbClr val="444444"/>
              </a:solidFill>
              <a:effectLst/>
              <a:latin typeface="Helvetica Neue" panose="02000503000000020004" pitchFamily="2" charset="0"/>
            </a:endParaRPr>
          </a:p>
          <a:p>
            <a:pPr algn="l" fontAlgn="base"/>
            <a:r>
              <a:rPr lang="en-US" b="0" i="0" dirty="0">
                <a:solidFill>
                  <a:srgbClr val="444444"/>
                </a:solidFill>
                <a:effectLst/>
                <a:latin typeface="Helvetica Neue" panose="02000503000000020004" pitchFamily="2" charset="0"/>
              </a:rPr>
              <a:t>Decolonizing global health is a long-term process that requires continual learning, reflection, and action. </a:t>
            </a:r>
          </a:p>
          <a:p>
            <a:pPr algn="l" fontAlgn="base"/>
            <a:endParaRPr lang="en-US" b="0" i="0" dirty="0">
              <a:solidFill>
                <a:srgbClr val="444444"/>
              </a:solidFill>
              <a:effectLst/>
              <a:latin typeface="Helvetica Neue" panose="02000503000000020004" pitchFamily="2" charset="0"/>
            </a:endParaRPr>
          </a:p>
          <a:p>
            <a:pPr algn="l" fontAlgn="base"/>
            <a:r>
              <a:rPr lang="en-US" b="0" i="0" dirty="0">
                <a:solidFill>
                  <a:srgbClr val="444444"/>
                </a:solidFill>
                <a:effectLst/>
                <a:latin typeface="Helvetica Neue" panose="02000503000000020004" pitchFamily="2" charset="0"/>
              </a:rPr>
              <a:t>***********************************</a:t>
            </a:r>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69</a:t>
            </a:fld>
            <a:endParaRPr lang="en-US"/>
          </a:p>
        </p:txBody>
      </p:sp>
    </p:spTree>
    <p:extLst>
      <p:ext uri="{BB962C8B-B14F-4D97-AF65-F5344CB8AC3E}">
        <p14:creationId xmlns:p14="http://schemas.microsoft.com/office/powerpoint/2010/main" val="34733663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70</a:t>
            </a:fld>
            <a:endParaRPr lang="en-US"/>
          </a:p>
        </p:txBody>
      </p:sp>
    </p:spTree>
    <p:extLst>
      <p:ext uri="{BB962C8B-B14F-4D97-AF65-F5344CB8AC3E}">
        <p14:creationId xmlns:p14="http://schemas.microsoft.com/office/powerpoint/2010/main" val="3858253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C82427-6824-B94C-AE97-482879145452}" type="slidenum">
              <a:rPr lang="en-US" smtClean="0"/>
              <a:t>71</a:t>
            </a:fld>
            <a:endParaRPr lang="en-US"/>
          </a:p>
        </p:txBody>
      </p:sp>
    </p:spTree>
    <p:extLst>
      <p:ext uri="{BB962C8B-B14F-4D97-AF65-F5344CB8AC3E}">
        <p14:creationId xmlns:p14="http://schemas.microsoft.com/office/powerpoint/2010/main" val="32851434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72</a:t>
            </a:fld>
            <a:endParaRPr lang="en-US"/>
          </a:p>
        </p:txBody>
      </p:sp>
    </p:spTree>
    <p:extLst>
      <p:ext uri="{BB962C8B-B14F-4D97-AF65-F5344CB8AC3E}">
        <p14:creationId xmlns:p14="http://schemas.microsoft.com/office/powerpoint/2010/main" val="3301916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depts.washington.edu</a:t>
            </a:r>
            <a:r>
              <a:rPr lang="en-US"/>
              <a:t>/</a:t>
            </a:r>
            <a:r>
              <a:rPr lang="en-US" err="1"/>
              <a:t>globalhealthjustice</a:t>
            </a:r>
            <a:r>
              <a:rPr lang="en-US"/>
              <a:t>/the-white-savior-industrial-complex/</a:t>
            </a:r>
          </a:p>
          <a:p>
            <a:endParaRPr lang="en-US"/>
          </a:p>
          <a:p>
            <a:r>
              <a:rPr lang="en-US"/>
              <a:t>To bring us back to our topic, we added this quote by Teju Cole who is a Nigerian-American writer,  “</a:t>
            </a:r>
            <a:r>
              <a:rPr lang="en-US" sz="1200" b="0" i="1">
                <a:effectLst/>
                <a:latin typeface="Arial" panose="020B0604020202020204" pitchFamily="34" charset="0"/>
                <a:cs typeface="Arial" panose="020B0604020202020204" pitchFamily="34" charset="0"/>
              </a:rPr>
              <a:t>If we are going to interfere in the lives of others, a little due diligence is a minimum requirement.” </a:t>
            </a:r>
          </a:p>
          <a:p>
            <a:endParaRPr lang="en-US" sz="1200" b="0" i="1">
              <a:effectLst/>
              <a:latin typeface="Arial" panose="020B0604020202020204" pitchFamily="34" charset="0"/>
              <a:cs typeface="Arial" panose="020B0604020202020204" pitchFamily="34" charset="0"/>
            </a:endParaRPr>
          </a:p>
          <a:p>
            <a:r>
              <a:rPr lang="en-US" sz="1200" b="0" i="1">
                <a:effectLst/>
                <a:latin typeface="Arial" panose="020B0604020202020204" pitchFamily="34" charset="0"/>
                <a:cs typeface="Arial" panose="020B0604020202020204" pitchFamily="34" charset="0"/>
              </a:rPr>
              <a:t>*************************************</a:t>
            </a:r>
          </a:p>
          <a:p>
            <a:endParaRPr lang="en-MX"/>
          </a:p>
        </p:txBody>
      </p:sp>
      <p:sp>
        <p:nvSpPr>
          <p:cNvPr id="4" name="Slide Number Placeholder 3"/>
          <p:cNvSpPr>
            <a:spLocks noGrp="1"/>
          </p:cNvSpPr>
          <p:nvPr>
            <p:ph type="sldNum" sz="quarter" idx="5"/>
          </p:nvPr>
        </p:nvSpPr>
        <p:spPr/>
        <p:txBody>
          <a:bodyPr/>
          <a:lstStyle/>
          <a:p>
            <a:fld id="{B97BEF18-9D7F-D34F-AA27-29F25FA4D0AB}" type="slidenum">
              <a:rPr lang="en-MX" smtClean="0"/>
              <a:t>7</a:t>
            </a:fld>
            <a:endParaRPr lang="en-MX"/>
          </a:p>
        </p:txBody>
      </p:sp>
    </p:spTree>
    <p:extLst>
      <p:ext uri="{BB962C8B-B14F-4D97-AF65-F5344CB8AC3E}">
        <p14:creationId xmlns:p14="http://schemas.microsoft.com/office/powerpoint/2010/main" val="315691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jump right into our first topic: History and Legacies of Colonialism.</a:t>
            </a:r>
          </a:p>
          <a:p>
            <a:endParaRPr lang="en-US"/>
          </a:p>
          <a:p>
            <a:r>
              <a:rPr lang="en-US"/>
              <a:t>*******************************</a:t>
            </a:r>
          </a:p>
        </p:txBody>
      </p:sp>
      <p:sp>
        <p:nvSpPr>
          <p:cNvPr id="4" name="Slide Number Placeholder 3"/>
          <p:cNvSpPr>
            <a:spLocks noGrp="1"/>
          </p:cNvSpPr>
          <p:nvPr>
            <p:ph type="sldNum" sz="quarter" idx="5"/>
          </p:nvPr>
        </p:nvSpPr>
        <p:spPr/>
        <p:txBody>
          <a:bodyPr/>
          <a:lstStyle/>
          <a:p>
            <a:fld id="{3BC82427-6824-B94C-AE97-482879145452}" type="slidenum">
              <a:rPr lang="en-US" smtClean="0"/>
              <a:t>8</a:t>
            </a:fld>
            <a:endParaRPr lang="en-US"/>
          </a:p>
        </p:txBody>
      </p:sp>
    </p:spTree>
    <p:extLst>
      <p:ext uri="{BB962C8B-B14F-4D97-AF65-F5344CB8AC3E}">
        <p14:creationId xmlns:p14="http://schemas.microsoft.com/office/powerpoint/2010/main" val="179728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had a few articles to review before </a:t>
            </a:r>
            <a:r>
              <a:rPr lang="en-US"/>
              <a:t>our training </a:t>
            </a:r>
            <a:r>
              <a:rPr lang="en-US" dirty="0"/>
              <a:t>and we hope that you all had a chance to look at them. It will definitely help us in our discussion through the training.</a:t>
            </a:r>
          </a:p>
          <a:p>
            <a:endParaRPr lang="en-US" dirty="0"/>
          </a:p>
          <a:p>
            <a:r>
              <a:rPr lang="en-US" dirty="0"/>
              <a:t>Before asking about specific publications, I want to open this short discussion with a general question to the entire group. What are your initial reflections on the self-study materials?</a:t>
            </a:r>
          </a:p>
          <a:p>
            <a:endParaRPr lang="en-US" dirty="0"/>
          </a:p>
          <a:p>
            <a:r>
              <a:rPr lang="en-US" b="1" dirty="0"/>
              <a:t>HOST: </a:t>
            </a:r>
            <a:r>
              <a:rPr lang="en-US" dirty="0"/>
              <a:t>allow a few seconds for people to enter in chat or unmute themselves to share </a:t>
            </a:r>
          </a:p>
          <a:p>
            <a:r>
              <a:rPr lang="en-US" dirty="0"/>
              <a:t>Prompt discussion by asking about this quote from a particular 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assigned the reading of the article “Will global health survive its </a:t>
            </a:r>
            <a:r>
              <a:rPr lang="en-US" dirty="0" err="1"/>
              <a:t>decolonisation</a:t>
            </a:r>
            <a:r>
              <a:rPr lang="en-US" dirty="0"/>
              <a:t>?” By </a:t>
            </a:r>
            <a:r>
              <a:rPr lang="en-US" dirty="0" err="1"/>
              <a:t>Seye</a:t>
            </a:r>
            <a:r>
              <a:rPr lang="en-US" dirty="0"/>
              <a:t> Abimbola and Madhukar Pai. In there there was this quote </a:t>
            </a:r>
            <a:r>
              <a:rPr lang="en-US" b="1" dirty="0"/>
              <a:t>“ </a:t>
            </a:r>
            <a:r>
              <a:rPr lang="en-US" b="1" i="0" dirty="0">
                <a:solidFill>
                  <a:srgbClr val="2E2E2E"/>
                </a:solidFill>
                <a:effectLst/>
                <a:latin typeface="ElsevierGulliver"/>
              </a:rPr>
              <a:t>The imaginative leap that allows a global health practitioner to consider their position or an issue from varying viewpoints requires respect and humility. Empathy is not enough. The desire to make the world a better place, however genuine and heartfelt, is not enough. Respect and humility are vaccines against supremacy.”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www.sciencedirect.com</a:t>
            </a:r>
            <a:r>
              <a:rPr lang="en-US" dirty="0"/>
              <a:t>/science/article/</a:t>
            </a:r>
            <a:r>
              <a:rPr lang="en-US" dirty="0" err="1"/>
              <a:t>pii</a:t>
            </a:r>
            <a:r>
              <a:rPr lang="en-US" dirty="0"/>
              <a:t>/S014067362032417X?via%3Dihub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this speak to you? How do you interpret this quote?</a:t>
            </a:r>
          </a:p>
          <a:p>
            <a:endParaRPr lang="en-US" b="0" i="0" dirty="0">
              <a:solidFill>
                <a:srgbClr val="2E2E2E"/>
              </a:solidFill>
              <a:effectLst/>
              <a:latin typeface="ElsevierGulliver"/>
            </a:endParaRPr>
          </a:p>
          <a:p>
            <a:endParaRPr lang="en-US" b="0" i="0" dirty="0">
              <a:solidFill>
                <a:srgbClr val="2E2E2E"/>
              </a:solidFill>
              <a:effectLst/>
              <a:latin typeface="ElsevierGulliver"/>
            </a:endParaRPr>
          </a:p>
          <a:p>
            <a:r>
              <a:rPr lang="en-US" b="0" i="0" dirty="0">
                <a:solidFill>
                  <a:srgbClr val="2E2E2E"/>
                </a:solidFill>
                <a:effectLst/>
                <a:latin typeface="ElsevierGulliver"/>
              </a:rPr>
              <a:t>************************************</a:t>
            </a:r>
          </a:p>
          <a:p>
            <a:r>
              <a:rPr lang="en-US" dirty="0"/>
              <a:t>Self study can be distributed via PDF file or through UCSF wiki spaces if accessible to partners.</a:t>
            </a:r>
          </a:p>
          <a:p>
            <a:endParaRPr lang="en-US" dirty="0"/>
          </a:p>
          <a:p>
            <a:endParaRPr lang="en-US" dirty="0"/>
          </a:p>
        </p:txBody>
      </p:sp>
      <p:sp>
        <p:nvSpPr>
          <p:cNvPr id="4" name="Slide Number Placeholder 3"/>
          <p:cNvSpPr>
            <a:spLocks noGrp="1"/>
          </p:cNvSpPr>
          <p:nvPr>
            <p:ph type="sldNum" sz="quarter" idx="5"/>
          </p:nvPr>
        </p:nvSpPr>
        <p:spPr/>
        <p:txBody>
          <a:bodyPr/>
          <a:lstStyle/>
          <a:p>
            <a:fld id="{3BC82427-6824-B94C-AE97-482879145452}" type="slidenum">
              <a:rPr lang="en-US" smtClean="0"/>
              <a:t>9</a:t>
            </a:fld>
            <a:endParaRPr lang="en-US"/>
          </a:p>
        </p:txBody>
      </p:sp>
    </p:spTree>
    <p:extLst>
      <p:ext uri="{BB962C8B-B14F-4D97-AF65-F5344CB8AC3E}">
        <p14:creationId xmlns:p14="http://schemas.microsoft.com/office/powerpoint/2010/main" val="159630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7618B8-CB21-F045-A159-F0BA753D7A50}" type="datetime1">
              <a:rPr lang="en-US" smtClean="0"/>
              <a:t>7/23/25</a:t>
            </a:fld>
            <a:endParaRPr lang="en-US"/>
          </a:p>
        </p:txBody>
      </p:sp>
      <p:sp>
        <p:nvSpPr>
          <p:cNvPr id="5" name="Footer Placeholder 4"/>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6" name="Slide Number Placeholder 5"/>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2495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7313-BA4D-4C40-A990-E213A1BEC891}" type="datetime1">
              <a:rPr lang="en-US" smtClean="0"/>
              <a:t>7/23/25</a:t>
            </a:fld>
            <a:endParaRPr lang="en-US"/>
          </a:p>
        </p:txBody>
      </p:sp>
      <p:sp>
        <p:nvSpPr>
          <p:cNvPr id="5" name="Footer Placeholder 4"/>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6" name="Slide Number Placeholder 5"/>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275136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7E74B-0F37-4D4C-A68B-BB67F6C8D8FB}" type="datetime1">
              <a:rPr lang="en-US" smtClean="0"/>
              <a:t>7/23/25</a:t>
            </a:fld>
            <a:endParaRPr lang="en-US"/>
          </a:p>
        </p:txBody>
      </p:sp>
      <p:sp>
        <p:nvSpPr>
          <p:cNvPr id="5" name="Footer Placeholder 4"/>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6" name="Slide Number Placeholder 5"/>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38314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28D321-A963-5944-A3E5-3DF6BBF41B01}" type="datetime1">
              <a:rPr lang="en-US" smtClean="0"/>
              <a:t>7/23/25</a:t>
            </a:fld>
            <a:endParaRPr lang="en-US"/>
          </a:p>
        </p:txBody>
      </p:sp>
      <p:sp>
        <p:nvSpPr>
          <p:cNvPr id="5" name="Footer Placeholder 4"/>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6" name="Slide Number Placeholder 5"/>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159776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163166-800A-E049-8CE6-91B5593F9B1A}" type="datetime1">
              <a:rPr lang="en-US" smtClean="0"/>
              <a:t>7/23/25</a:t>
            </a:fld>
            <a:endParaRPr lang="en-US"/>
          </a:p>
        </p:txBody>
      </p:sp>
      <p:sp>
        <p:nvSpPr>
          <p:cNvPr id="5" name="Footer Placeholder 4"/>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6" name="Slide Number Placeholder 5"/>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83942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2D2970-62B1-9245-9809-E6272EB24A70}" type="datetime1">
              <a:rPr lang="en-US" smtClean="0"/>
              <a:t>7/23/25</a:t>
            </a:fld>
            <a:endParaRPr lang="en-US"/>
          </a:p>
        </p:txBody>
      </p:sp>
      <p:sp>
        <p:nvSpPr>
          <p:cNvPr id="6" name="Footer Placeholder 5"/>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7" name="Slide Number Placeholder 6"/>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133085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8F4FCA-D59F-B24A-9E6D-97DC82A0EB09}" type="datetime1">
              <a:rPr lang="en-US" smtClean="0"/>
              <a:t>7/23/25</a:t>
            </a:fld>
            <a:endParaRPr lang="en-US"/>
          </a:p>
        </p:txBody>
      </p:sp>
      <p:sp>
        <p:nvSpPr>
          <p:cNvPr id="8" name="Footer Placeholder 7"/>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9" name="Slide Number Placeholder 8"/>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126639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BEFC55-C64F-B049-A0A3-17E69BF39E50}" type="datetime1">
              <a:rPr lang="en-US" smtClean="0"/>
              <a:t>7/23/25</a:t>
            </a:fld>
            <a:endParaRPr lang="en-US"/>
          </a:p>
        </p:txBody>
      </p:sp>
      <p:sp>
        <p:nvSpPr>
          <p:cNvPr id="4" name="Footer Placeholder 3"/>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5" name="Slide Number Placeholder 4"/>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164734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DB076-F740-C247-890A-D5F3D78A7EF5}" type="datetime1">
              <a:rPr lang="en-US" smtClean="0"/>
              <a:t>7/23/25</a:t>
            </a:fld>
            <a:endParaRPr lang="en-US"/>
          </a:p>
        </p:txBody>
      </p:sp>
      <p:sp>
        <p:nvSpPr>
          <p:cNvPr id="3" name="Footer Placeholder 2"/>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4" name="Slide Number Placeholder 3"/>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18256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6115A-36ED-BC45-BFCB-104D9F04BA35}" type="datetime1">
              <a:rPr lang="en-US" smtClean="0"/>
              <a:t>7/23/25</a:t>
            </a:fld>
            <a:endParaRPr lang="en-US"/>
          </a:p>
        </p:txBody>
      </p:sp>
      <p:sp>
        <p:nvSpPr>
          <p:cNvPr id="6" name="Footer Placeholder 5"/>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7" name="Slide Number Placeholder 6"/>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13816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F72BDA-A3F6-CE45-AB81-D49B55206A83}" type="datetime1">
              <a:rPr lang="en-US" smtClean="0"/>
              <a:t>7/23/25</a:t>
            </a:fld>
            <a:endParaRPr lang="en-US"/>
          </a:p>
        </p:txBody>
      </p:sp>
      <p:sp>
        <p:nvSpPr>
          <p:cNvPr id="6" name="Footer Placeholder 5"/>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7" name="Slide Number Placeholder 6"/>
          <p:cNvSpPr>
            <a:spLocks noGrp="1"/>
          </p:cNvSpPr>
          <p:nvPr>
            <p:ph type="sldNum" sz="quarter" idx="12"/>
          </p:nvPr>
        </p:nvSpPr>
        <p:spPr/>
        <p:txBody>
          <a:bodyPr/>
          <a:lstStyle/>
          <a:p>
            <a:fld id="{E8D2E3BB-E7F0-5B45-9637-639975B4227E}" type="slidenum">
              <a:rPr lang="en-US" smtClean="0"/>
              <a:t>‹#›</a:t>
            </a:fld>
            <a:endParaRPr lang="en-US"/>
          </a:p>
        </p:txBody>
      </p:sp>
    </p:spTree>
    <p:extLst>
      <p:ext uri="{BB962C8B-B14F-4D97-AF65-F5344CB8AC3E}">
        <p14:creationId xmlns:p14="http://schemas.microsoft.com/office/powerpoint/2010/main" val="3172450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7F964-79DF-264E-A856-D5A651119706}" type="datetime1">
              <a:rPr lang="en-US" smtClean="0"/>
              <a:t>7/23/25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Role of Colonization and Positionality in Global </a:t>
            </a:r>
            <a:br>
              <a:rPr lang="en-US"/>
            </a:br>
            <a:r>
              <a:rPr lang="en-US"/>
              <a:t>Health Systems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2E3BB-E7F0-5B45-9637-639975B4227E}" type="slidenum">
              <a:rPr lang="en-US" smtClean="0"/>
              <a:t>‹#›</a:t>
            </a:fld>
            <a:endParaRPr lang="en-US"/>
          </a:p>
        </p:txBody>
      </p:sp>
    </p:spTree>
    <p:extLst>
      <p:ext uri="{BB962C8B-B14F-4D97-AF65-F5344CB8AC3E}">
        <p14:creationId xmlns:p14="http://schemas.microsoft.com/office/powerpoint/2010/main" val="13506943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C2D_807A9D0E.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versobooks.com/en-gb/blogs/news/4810-colonialism-as-a-system-for-underdeveloping-africa" TargetMode="External"/></Relationships>
</file>

<file path=ppt/slides/_rels/slide11.xml.rels><?xml version="1.0" encoding="UTF-8" standalone="yes"?>
<Relationships xmlns="http://schemas.openxmlformats.org/package/2006/relationships"><Relationship Id="rId3" Type="http://schemas.microsoft.com/office/2018/10/relationships/comments" Target="../comments/modernComment_C48_FD0CF88.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C2E_7964EDF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C46_D3AB3B0D.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BCB_FEF8655A.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C37_826F10D.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AA8_5E3604C9.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microsoft.com/office/2018/10/relationships/comments" Target="../comments/modernComment_AA4_6B33419F.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C30_E1F25378.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C31_F76ACAB5.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C34_1EDAAE76.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C35_AAE1BCF0.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C36_38C9D196.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globalhealth5050.org/2020report/" TargetMode="External"/><Relationship Id="rId4" Type="http://schemas.openxmlformats.org/officeDocument/2006/relationships/image" Target="../media/image1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BE0_EDC6F9CA.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C23_B17F5DEB.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1.svg"/><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sv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BD4_9CF2B92F.xml"/><Relationship Id="rId7" Type="http://schemas.openxmlformats.org/officeDocument/2006/relationships/diagramColors" Target="../diagrams/colors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7.svg"/><Relationship Id="rId4" Type="http://schemas.openxmlformats.org/officeDocument/2006/relationships/diagramData" Target="../diagrams/data3.xml"/><Relationship Id="rId9"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BDC_F74200D3.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microsoft.com/office/2018/10/relationships/comments" Target="../comments/modernComment_BDD_75D90F9.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microsoft.com/office/2018/10/relationships/comments" Target="../comments/modernComment_BDE_641420FD.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BDF_49A5AC2C.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microsoft.com/office/2018/10/relationships/comments" Target="../comments/modernComment_B19_3626ADD5.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45.svg"/><Relationship Id="rId5" Type="http://schemas.openxmlformats.org/officeDocument/2006/relationships/diagramQuickStyle" Target="../diagrams/quickStyle5.xml"/><Relationship Id="rId10" Type="http://schemas.openxmlformats.org/officeDocument/2006/relationships/image" Target="../media/image44.png"/><Relationship Id="rId4" Type="http://schemas.openxmlformats.org/officeDocument/2006/relationships/diagramLayout" Target="../diagrams/layout5.xml"/><Relationship Id="rId9" Type="http://schemas.openxmlformats.org/officeDocument/2006/relationships/image" Target="../media/image43.sv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11_184DFC62.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03_1B54A66C.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gadnetwork.org/gadn-resources/decolonising-ai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BC0_54A5B3F4.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105_A4AADA9.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18/10/relationships/comments" Target="../comments/modernComment_BD0_542F0A6.xml"/><Relationship Id="rId7" Type="http://schemas.openxmlformats.org/officeDocument/2006/relationships/diagramColors" Target="../diagrams/colors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51.svg"/><Relationship Id="rId4" Type="http://schemas.openxmlformats.org/officeDocument/2006/relationships/diagramData" Target="../diagrams/data9.xml"/><Relationship Id="rId9"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microsoft.com/office/2007/relationships/diagramDrawing" Target="../diagrams/drawing10.xml"/><Relationship Id="rId3" Type="http://schemas.microsoft.com/office/2018/10/relationships/comments" Target="../comments/modernComment_BD3_ABA718D4.xml"/><Relationship Id="rId7" Type="http://schemas.openxmlformats.org/officeDocument/2006/relationships/diagramColors" Target="../diagrams/colors10.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53.svg"/><Relationship Id="rId4" Type="http://schemas.openxmlformats.org/officeDocument/2006/relationships/diagramData" Target="../diagrams/data10.xml"/><Relationship Id="rId9" Type="http://schemas.openxmlformats.org/officeDocument/2006/relationships/image" Target="../media/image52.png"/></Relationships>
</file>

<file path=ppt/slides/_rels/slide65.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18/10/relationships/comments" Target="../comments/modernComment_BD1_F0D72100.xml"/><Relationship Id="rId7" Type="http://schemas.openxmlformats.org/officeDocument/2006/relationships/diagramColors" Target="../diagrams/colors11.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55.svg"/><Relationship Id="rId4" Type="http://schemas.openxmlformats.org/officeDocument/2006/relationships/diagramData" Target="../diagrams/data11.xml"/><Relationship Id="rId9" Type="http://schemas.openxmlformats.org/officeDocument/2006/relationships/image" Target="../media/image54.png"/></Relationships>
</file>

<file path=ppt/slides/_rels/slide6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2.xml"/><Relationship Id="rId7" Type="http://schemas.microsoft.com/office/2007/relationships/diagramDrawing" Target="../diagrams/drawing12.xml"/><Relationship Id="rId2" Type="http://schemas.microsoft.com/office/2018/10/relationships/comments" Target="../comments/modernComment_BD2_620ECBC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57.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www.youtube.com/watch?v=ueoDL9JOQNY" TargetMode="External"/><Relationship Id="rId3" Type="http://schemas.openxmlformats.org/officeDocument/2006/relationships/hyperlink" Target="https://ucsf.box.com/s/w3157e04w29tv6jazvk4rceqtop8l8d5" TargetMode="External"/><Relationship Id="rId7" Type="http://schemas.openxmlformats.org/officeDocument/2006/relationships/hyperlink" Target="https://researchonline.lshtm.ac.uk/id/eprint/4664957/"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www.youtube.com/watch?v=uHvm4tGCOQk" TargetMode="External"/><Relationship Id="rId5" Type="http://schemas.openxmlformats.org/officeDocument/2006/relationships/hyperlink" Target="https://www.youtube.com/watch?v=XA5ip6raULg&amp;feature=youtu.be" TargetMode="External"/><Relationship Id="rId4" Type="http://schemas.openxmlformats.org/officeDocument/2006/relationships/hyperlink" Target="https://pubmed.ncbi.nlm.nih.gov/10073197/"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arth floating in space">
            <a:extLst>
              <a:ext uri="{FF2B5EF4-FFF2-40B4-BE49-F238E27FC236}">
                <a16:creationId xmlns:a16="http://schemas.microsoft.com/office/drawing/2014/main" id="{CDD6C137-F179-9E8F-2BD9-25CC8ADDB8EB}"/>
              </a:ext>
            </a:extLst>
          </p:cNvPr>
          <p:cNvPicPr>
            <a:picLocks noChangeAspect="1"/>
          </p:cNvPicPr>
          <p:nvPr/>
        </p:nvPicPr>
        <p:blipFill rotWithShape="1">
          <a:blip r:embed="rId3"/>
          <a:srcRect l="12736" r="17354" b="7820"/>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18088-50ED-6C87-7E65-25527193008D}"/>
              </a:ext>
            </a:extLst>
          </p:cNvPr>
          <p:cNvSpPr>
            <a:spLocks noGrp="1"/>
          </p:cNvSpPr>
          <p:nvPr>
            <p:ph type="ctrTitle"/>
          </p:nvPr>
        </p:nvSpPr>
        <p:spPr>
          <a:xfrm>
            <a:off x="477981" y="1122363"/>
            <a:ext cx="5318662" cy="2644438"/>
          </a:xfrm>
        </p:spPr>
        <p:txBody>
          <a:bodyPr anchor="t">
            <a:normAutofit/>
          </a:bodyPr>
          <a:lstStyle/>
          <a:p>
            <a:pPr algn="l"/>
            <a:r>
              <a:rPr lang="en-US" sz="4400" dirty="0">
                <a:solidFill>
                  <a:schemeClr val="bg1"/>
                </a:solidFill>
                <a:latin typeface="Helvetica Neue Light"/>
                <a:ea typeface="Helvetica Neue Light" panose="02000403000000020004" pitchFamily="2" charset="0"/>
                <a:cs typeface="Arial"/>
              </a:rPr>
              <a:t>The Role of Colonization and Positionality in Global</a:t>
            </a:r>
            <a:br>
              <a:rPr lang="en-US" sz="4400" dirty="0">
                <a:latin typeface="Helvetica Neue Light" panose="02000403000000020004" pitchFamily="2" charset="0"/>
                <a:ea typeface="Helvetica Neue Light" panose="02000403000000020004" pitchFamily="2" charset="0"/>
                <a:cs typeface="Arial" panose="020B0604020202020204" pitchFamily="34" charset="0"/>
              </a:rPr>
            </a:br>
            <a:r>
              <a:rPr lang="en-US" sz="4400" dirty="0">
                <a:solidFill>
                  <a:schemeClr val="bg1"/>
                </a:solidFill>
                <a:latin typeface="Helvetica Neue Light"/>
                <a:ea typeface="Helvetica Neue Light" panose="02000403000000020004" pitchFamily="2" charset="0"/>
                <a:cs typeface="Arial"/>
              </a:rPr>
              <a:t>Health Systems</a:t>
            </a:r>
          </a:p>
        </p:txBody>
      </p:sp>
      <p:sp>
        <p:nvSpPr>
          <p:cNvPr id="3" name="Subtitle 2">
            <a:extLst>
              <a:ext uri="{FF2B5EF4-FFF2-40B4-BE49-F238E27FC236}">
                <a16:creationId xmlns:a16="http://schemas.microsoft.com/office/drawing/2014/main" id="{58AFF8FA-A3C5-9D08-804F-FD2575C755FB}"/>
              </a:ext>
            </a:extLst>
          </p:cNvPr>
          <p:cNvSpPr>
            <a:spLocks noGrp="1"/>
          </p:cNvSpPr>
          <p:nvPr>
            <p:ph type="subTitle" idx="1"/>
          </p:nvPr>
        </p:nvSpPr>
        <p:spPr>
          <a:xfrm>
            <a:off x="477980" y="4258866"/>
            <a:ext cx="6837219" cy="2079163"/>
          </a:xfrm>
        </p:spPr>
        <p:txBody>
          <a:bodyPr numCol="2">
            <a:noAutofit/>
          </a:bodyPr>
          <a:lstStyle/>
          <a:p>
            <a:pPr algn="l"/>
            <a:r>
              <a:rPr lang="en-US" sz="1600" b="0" i="0" u="none" strike="noStrike">
                <a:solidFill>
                  <a:schemeClr val="bg1"/>
                </a:solidFill>
                <a:effectLst/>
                <a:latin typeface="Arial" panose="020B0604020202020204" pitchFamily="34" charset="0"/>
                <a:cs typeface="Arial" panose="020B0604020202020204" pitchFamily="34" charset="0"/>
              </a:rPr>
              <a:t>Beatrice Mushi, MD, MPH</a:t>
            </a:r>
            <a:r>
              <a:rPr lang="en-US" sz="1600">
                <a:solidFill>
                  <a:schemeClr val="bg1"/>
                </a:solidFill>
                <a:latin typeface="Arial" panose="020B0604020202020204" pitchFamily="34" charset="0"/>
                <a:cs typeface="Arial" panose="020B0604020202020204" pitchFamily="34" charset="0"/>
              </a:rPr>
              <a:t>; </a:t>
            </a:r>
          </a:p>
          <a:p>
            <a:pPr algn="l"/>
            <a:r>
              <a:rPr lang="en-US" sz="1600" b="0" i="0" u="none" strike="noStrike">
                <a:solidFill>
                  <a:schemeClr val="bg1"/>
                </a:solidFill>
                <a:effectLst/>
                <a:latin typeface="Arial" panose="020B0604020202020204" pitchFamily="34" charset="0"/>
                <a:cs typeface="Arial" panose="020B0604020202020204" pitchFamily="34" charset="0"/>
              </a:rPr>
              <a:t>Cesar Mendez Lizarraga, MD, MPH; </a:t>
            </a:r>
          </a:p>
          <a:p>
            <a:pPr algn="l"/>
            <a:r>
              <a:rPr lang="en-US" sz="1600" b="0" i="0" u="none" strike="noStrike">
                <a:solidFill>
                  <a:schemeClr val="bg1"/>
                </a:solidFill>
                <a:effectLst/>
                <a:latin typeface="Arial" panose="020B0604020202020204" pitchFamily="34" charset="0"/>
                <a:cs typeface="Arial" panose="020B0604020202020204" pitchFamily="34" charset="0"/>
              </a:rPr>
              <a:t>Elizabeth M. Rojo, MA;</a:t>
            </a:r>
          </a:p>
          <a:p>
            <a:pPr algn="l"/>
            <a:r>
              <a:rPr lang="en-US" sz="1600" b="0" i="0" u="none" strike="noStrike" err="1">
                <a:solidFill>
                  <a:schemeClr val="bg1"/>
                </a:solidFill>
                <a:effectLst/>
                <a:latin typeface="Arial" panose="020B0604020202020204" pitchFamily="34" charset="0"/>
                <a:cs typeface="Arial" panose="020B0604020202020204" pitchFamily="34" charset="0"/>
              </a:rPr>
              <a:t>Frankline</a:t>
            </a:r>
            <a:r>
              <a:rPr lang="en-US" sz="1600" b="0" i="0" u="none" strike="noStrike">
                <a:solidFill>
                  <a:schemeClr val="bg1"/>
                </a:solidFill>
                <a:effectLst/>
                <a:latin typeface="Arial" panose="020B0604020202020204" pitchFamily="34" charset="0"/>
                <a:cs typeface="Arial" panose="020B0604020202020204" pitchFamily="34" charset="0"/>
              </a:rPr>
              <a:t> </a:t>
            </a:r>
            <a:r>
              <a:rPr lang="en-US" sz="1600" b="0" i="0" u="none" strike="noStrike" err="1">
                <a:solidFill>
                  <a:schemeClr val="bg1"/>
                </a:solidFill>
                <a:effectLst/>
                <a:latin typeface="Arial" panose="020B0604020202020204" pitchFamily="34" charset="0"/>
                <a:cs typeface="Arial" panose="020B0604020202020204" pitchFamily="34" charset="0"/>
              </a:rPr>
              <a:t>Okiiry</a:t>
            </a:r>
            <a:r>
              <a:rPr lang="en-US" sz="1600" b="0" i="0" u="none" strike="noStrike">
                <a:solidFill>
                  <a:schemeClr val="bg1"/>
                </a:solidFill>
                <a:effectLst/>
                <a:latin typeface="Arial" panose="020B0604020202020204" pitchFamily="34" charset="0"/>
                <a:cs typeface="Arial" panose="020B0604020202020204" pitchFamily="34" charset="0"/>
              </a:rPr>
              <a:t>, MBA</a:t>
            </a:r>
            <a:r>
              <a:rPr lang="en-US" sz="1600">
                <a:solidFill>
                  <a:schemeClr val="bg1"/>
                </a:solidFill>
                <a:latin typeface="Arial" panose="020B0604020202020204" pitchFamily="34" charset="0"/>
                <a:cs typeface="Arial" panose="020B0604020202020204" pitchFamily="34" charset="0"/>
              </a:rPr>
              <a:t>; </a:t>
            </a:r>
          </a:p>
          <a:p>
            <a:pPr algn="l"/>
            <a:r>
              <a:rPr lang="en-US" sz="1600" b="0" i="0" u="none" strike="noStrike">
                <a:solidFill>
                  <a:schemeClr val="bg1"/>
                </a:solidFill>
                <a:effectLst/>
                <a:latin typeface="Arial" panose="020B0604020202020204" pitchFamily="34" charset="0"/>
                <a:cs typeface="Arial" panose="020B0604020202020204" pitchFamily="34" charset="0"/>
              </a:rPr>
              <a:t>Holly Nishimura, PhD, MPH</a:t>
            </a:r>
            <a:r>
              <a:rPr lang="en-US" sz="1600">
                <a:solidFill>
                  <a:schemeClr val="bg1"/>
                </a:solidFill>
                <a:latin typeface="Arial" panose="020B0604020202020204" pitchFamily="34" charset="0"/>
                <a:cs typeface="Arial" panose="020B0604020202020204" pitchFamily="34" charset="0"/>
              </a:rPr>
              <a:t>;</a:t>
            </a:r>
            <a:endParaRPr lang="en-US" sz="1600" b="0" i="0" u="none" strike="noStrike">
              <a:solidFill>
                <a:schemeClr val="bg1"/>
              </a:solidFill>
              <a:effectLst/>
              <a:latin typeface="Arial" panose="020B0604020202020204" pitchFamily="34" charset="0"/>
              <a:cs typeface="Arial" panose="020B0604020202020204" pitchFamily="34" charset="0"/>
            </a:endParaRPr>
          </a:p>
          <a:p>
            <a:pPr algn="l"/>
            <a:endParaRPr lang="en-US" sz="1600" b="0" i="0" u="none" strike="noStrike">
              <a:solidFill>
                <a:schemeClr val="bg1"/>
              </a:solidFill>
              <a:effectLst/>
              <a:latin typeface="Arial" panose="020B0604020202020204" pitchFamily="34" charset="0"/>
              <a:cs typeface="Arial" panose="020B0604020202020204" pitchFamily="34" charset="0"/>
            </a:endParaRPr>
          </a:p>
          <a:p>
            <a:pPr algn="l"/>
            <a:r>
              <a:rPr lang="en-US" sz="1600" b="0" i="0" u="none" strike="noStrike">
                <a:solidFill>
                  <a:schemeClr val="bg1"/>
                </a:solidFill>
                <a:effectLst/>
                <a:latin typeface="Arial" panose="020B0604020202020204" pitchFamily="34" charset="0"/>
                <a:cs typeface="Arial" panose="020B0604020202020204" pitchFamily="34" charset="0"/>
              </a:rPr>
              <a:t>Margaret Mukoko, PhD; </a:t>
            </a:r>
          </a:p>
          <a:p>
            <a:pPr algn="l"/>
            <a:r>
              <a:rPr lang="en-US" sz="1600" b="0" i="0" u="none" strike="noStrike">
                <a:solidFill>
                  <a:schemeClr val="bg1"/>
                </a:solidFill>
                <a:effectLst/>
                <a:latin typeface="Arial" panose="020B0604020202020204" pitchFamily="34" charset="0"/>
                <a:cs typeface="Arial" panose="020B0604020202020204" pitchFamily="34" charset="0"/>
              </a:rPr>
              <a:t>Michael Reid, MD; </a:t>
            </a:r>
          </a:p>
          <a:p>
            <a:pPr algn="l"/>
            <a:r>
              <a:rPr lang="en-US" sz="1600" b="0" i="0" u="none" strike="noStrike" err="1">
                <a:solidFill>
                  <a:schemeClr val="bg1"/>
                </a:solidFill>
                <a:effectLst/>
                <a:latin typeface="Arial" panose="020B0604020202020204" pitchFamily="34" charset="0"/>
                <a:cs typeface="Arial" panose="020B0604020202020204" pitchFamily="34" charset="0"/>
              </a:rPr>
              <a:t>Mwayiwawo</a:t>
            </a:r>
            <a:r>
              <a:rPr lang="en-US" sz="1600" b="0" i="0" u="none" strike="noStrike">
                <a:solidFill>
                  <a:schemeClr val="bg1"/>
                </a:solidFill>
                <a:effectLst/>
                <a:latin typeface="Arial" panose="020B0604020202020204" pitchFamily="34" charset="0"/>
                <a:cs typeface="Arial" panose="020B0604020202020204" pitchFamily="34" charset="0"/>
              </a:rPr>
              <a:t> </a:t>
            </a:r>
            <a:r>
              <a:rPr lang="en-US" sz="1600" b="0" i="0" u="none" strike="noStrike" err="1">
                <a:solidFill>
                  <a:schemeClr val="bg1"/>
                </a:solidFill>
                <a:effectLst/>
                <a:latin typeface="Arial" panose="020B0604020202020204" pitchFamily="34" charset="0"/>
                <a:cs typeface="Arial" panose="020B0604020202020204" pitchFamily="34" charset="0"/>
              </a:rPr>
              <a:t>Madanitsa</a:t>
            </a:r>
            <a:r>
              <a:rPr lang="en-US" sz="1600">
                <a:solidFill>
                  <a:schemeClr val="bg1"/>
                </a:solidFill>
                <a:latin typeface="Arial" panose="020B0604020202020204" pitchFamily="34" charset="0"/>
                <a:cs typeface="Arial" panose="020B0604020202020204" pitchFamily="34" charset="0"/>
              </a:rPr>
              <a:t>, MD, PhD</a:t>
            </a:r>
            <a:r>
              <a:rPr lang="en-US" sz="1600" b="0" i="0" u="none" strike="noStrike">
                <a:solidFill>
                  <a:schemeClr val="bg1"/>
                </a:solidFill>
                <a:effectLst/>
                <a:latin typeface="Arial" panose="020B0604020202020204" pitchFamily="34" charset="0"/>
                <a:cs typeface="Arial" panose="020B0604020202020204" pitchFamily="34" charset="0"/>
              </a:rPr>
              <a:t>; </a:t>
            </a:r>
          </a:p>
          <a:p>
            <a:pPr algn="l"/>
            <a:r>
              <a:rPr lang="en-US" sz="1600" b="0" i="0" u="none" strike="noStrike" err="1">
                <a:solidFill>
                  <a:schemeClr val="bg1"/>
                </a:solidFill>
                <a:effectLst/>
                <a:latin typeface="Arial" panose="020B0604020202020204" pitchFamily="34" charset="0"/>
                <a:cs typeface="Arial" panose="020B0604020202020204" pitchFamily="34" charset="0"/>
              </a:rPr>
              <a:t>Purba</a:t>
            </a:r>
            <a:r>
              <a:rPr lang="en-US" sz="1600" b="0" i="0" u="none" strike="noStrike">
                <a:solidFill>
                  <a:schemeClr val="bg1"/>
                </a:solidFill>
                <a:effectLst/>
                <a:latin typeface="Arial" panose="020B0604020202020204" pitchFamily="34" charset="0"/>
                <a:cs typeface="Arial" panose="020B0604020202020204" pitchFamily="34" charset="0"/>
              </a:rPr>
              <a:t> Chatterjee, MSc</a:t>
            </a:r>
            <a:endParaRPr lang="en-US" sz="1600">
              <a:solidFill>
                <a:schemeClr val="bg1"/>
              </a:solidFill>
              <a:latin typeface="Arial" panose="020B0604020202020204" pitchFamily="34" charset="0"/>
              <a:cs typeface="Arial" panose="020B0604020202020204" pitchFamily="34" charset="0"/>
            </a:endParaRPr>
          </a:p>
          <a:p>
            <a:pPr algn="l"/>
            <a:endParaRPr lang="en-US" sz="14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157CD34C-EEF9-CEE7-8BA3-AA6E725C6CD7}"/>
              </a:ext>
            </a:extLst>
          </p:cNvPr>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8" name="Slide Number Placeholder 7">
            <a:extLst>
              <a:ext uri="{FF2B5EF4-FFF2-40B4-BE49-F238E27FC236}">
                <a16:creationId xmlns:a16="http://schemas.microsoft.com/office/drawing/2014/main" id="{90D83B24-1C8C-EE7D-42F8-C72342DF4C75}"/>
              </a:ext>
            </a:extLst>
          </p:cNvPr>
          <p:cNvSpPr>
            <a:spLocks noGrp="1"/>
          </p:cNvSpPr>
          <p:nvPr>
            <p:ph type="sldNum" sz="quarter" idx="12"/>
          </p:nvPr>
        </p:nvSpPr>
        <p:spPr/>
        <p:txBody>
          <a:bodyPr/>
          <a:lstStyle/>
          <a:p>
            <a:fld id="{E8D2E3BB-E7F0-5B45-9637-639975B4227E}" type="slidenum">
              <a:rPr lang="en-US" smtClean="0"/>
              <a:t>1</a:t>
            </a:fld>
            <a:endParaRPr lang="en-US"/>
          </a:p>
        </p:txBody>
      </p:sp>
    </p:spTree>
    <p:extLst>
      <p:ext uri="{BB962C8B-B14F-4D97-AF65-F5344CB8AC3E}">
        <p14:creationId xmlns:p14="http://schemas.microsoft.com/office/powerpoint/2010/main" val="2101438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14600-90BE-85F7-DC27-43BF48EA0CD9}"/>
              </a:ext>
            </a:extLst>
          </p:cNvPr>
          <p:cNvSpPr>
            <a:spLocks noGrp="1"/>
          </p:cNvSpPr>
          <p:nvPr>
            <p:ph type="title"/>
          </p:nvPr>
        </p:nvSpPr>
        <p:spPr>
          <a:xfrm>
            <a:off x="838200" y="365125"/>
            <a:ext cx="8925232" cy="1325563"/>
          </a:xfrm>
        </p:spPr>
        <p:txBody>
          <a:bodyPr>
            <a:noAutofit/>
          </a:bodyPr>
          <a:lstStyle/>
          <a:p>
            <a:r>
              <a:rPr lang="en-US" sz="4000">
                <a:latin typeface="Helvetica Neue Light" panose="02000403000000020004" pitchFamily="2" charset="0"/>
                <a:ea typeface="Helvetica Neue Light" panose="02000403000000020004" pitchFamily="2" charset="0"/>
              </a:rPr>
              <a:t>Impact of Colonialism on: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88C3FDF-92D4-93FC-BB79-8BD0744B6938}"/>
              </a:ext>
            </a:extLst>
          </p:cNvPr>
          <p:cNvSpPr>
            <a:spLocks noGrp="1"/>
          </p:cNvSpPr>
          <p:nvPr>
            <p:ph type="sldNum" sz="quarter" idx="12"/>
          </p:nvPr>
        </p:nvSpPr>
        <p:spPr/>
        <p:txBody>
          <a:bodyPr/>
          <a:lstStyle/>
          <a:p>
            <a:fld id="{E8D2E3BB-E7F0-5B45-9637-639975B4227E}" type="slidenum">
              <a:rPr lang="en-US" smtClean="0"/>
              <a:t>10</a:t>
            </a:fld>
            <a:endParaRPr lang="en-US"/>
          </a:p>
        </p:txBody>
      </p:sp>
      <p:sp>
        <p:nvSpPr>
          <p:cNvPr id="6" name="Footer Placeholder 3">
            <a:extLst>
              <a:ext uri="{FF2B5EF4-FFF2-40B4-BE49-F238E27FC236}">
                <a16:creationId xmlns:a16="http://schemas.microsoft.com/office/drawing/2014/main" id="{19EA469D-4B64-0F25-7F01-45AA5CFA3D92}"/>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graphicFrame>
        <p:nvGraphicFramePr>
          <p:cNvPr id="9" name="Table 2">
            <a:extLst>
              <a:ext uri="{FF2B5EF4-FFF2-40B4-BE49-F238E27FC236}">
                <a16:creationId xmlns:a16="http://schemas.microsoft.com/office/drawing/2014/main" id="{5D8A1517-BE10-D397-BB5E-1F35A06EE6E2}"/>
              </a:ext>
            </a:extLst>
          </p:cNvPr>
          <p:cNvGraphicFramePr>
            <a:graphicFrameLocks noGrp="1"/>
          </p:cNvGraphicFramePr>
          <p:nvPr>
            <p:extLst>
              <p:ext uri="{D42A27DB-BD31-4B8C-83A1-F6EECF244321}">
                <p14:modId xmlns:p14="http://schemas.microsoft.com/office/powerpoint/2010/main" val="1229170722"/>
              </p:ext>
            </p:extLst>
          </p:nvPr>
        </p:nvGraphicFramePr>
        <p:xfrm>
          <a:off x="1114972" y="1870075"/>
          <a:ext cx="9959008" cy="4114800"/>
        </p:xfrm>
        <a:graphic>
          <a:graphicData uri="http://schemas.openxmlformats.org/drawingml/2006/table">
            <a:tbl>
              <a:tblPr firstRow="1" bandRow="1">
                <a:tableStyleId>{5C22544A-7EE6-4342-B048-85BDC9FD1C3A}</a:tableStyleId>
              </a:tblPr>
              <a:tblGrid>
                <a:gridCol w="4888317">
                  <a:extLst>
                    <a:ext uri="{9D8B030D-6E8A-4147-A177-3AD203B41FA5}">
                      <a16:colId xmlns:a16="http://schemas.microsoft.com/office/drawing/2014/main" val="3167733552"/>
                    </a:ext>
                  </a:extLst>
                </a:gridCol>
                <a:gridCol w="5070691">
                  <a:extLst>
                    <a:ext uri="{9D8B030D-6E8A-4147-A177-3AD203B41FA5}">
                      <a16:colId xmlns:a16="http://schemas.microsoft.com/office/drawing/2014/main" val="638798695"/>
                    </a:ext>
                  </a:extLst>
                </a:gridCol>
              </a:tblGrid>
              <a:tr h="283643">
                <a:tc gridSpan="2">
                  <a:txBody>
                    <a:bodyPr/>
                    <a:lstStyle/>
                    <a:p>
                      <a:pPr algn="ctr"/>
                      <a:endParaRPr lang="en-US" sz="2400">
                        <a:latin typeface="Arial" panose="020B0604020202020204" pitchFamily="34" charset="0"/>
                        <a:cs typeface="Arial" panose="020B0604020202020204" pitchFamily="34" charset="0"/>
                      </a:endParaRPr>
                    </a:p>
                  </a:txBody>
                  <a:tcPr>
                    <a:solidFill>
                      <a:srgbClr val="0070C0"/>
                    </a:solidFill>
                  </a:tcPr>
                </a:tc>
                <a:tc hMerge="1">
                  <a:txBody>
                    <a:bodyPr/>
                    <a:lstStyle/>
                    <a:p>
                      <a:endParaRPr lang="en-US" sz="1800">
                        <a:latin typeface="+mn-lt"/>
                      </a:endParaRPr>
                    </a:p>
                  </a:txBody>
                  <a:tcPr>
                    <a:solidFill>
                      <a:srgbClr val="0070C0"/>
                    </a:solidFill>
                  </a:tcPr>
                </a:tc>
                <a:extLst>
                  <a:ext uri="{0D108BD9-81ED-4DB2-BD59-A6C34878D82A}">
                    <a16:rowId xmlns:a16="http://schemas.microsoft.com/office/drawing/2014/main" val="711522713"/>
                  </a:ext>
                </a:extLst>
              </a:tr>
              <a:tr h="226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lt1"/>
                          </a:solidFill>
                          <a:latin typeface="Arial" panose="020B0604020202020204" pitchFamily="34" charset="0"/>
                          <a:ea typeface="+mn-ea"/>
                          <a:cs typeface="Arial" panose="020B0604020202020204" pitchFamily="34" charset="0"/>
                        </a:rPr>
                        <a:t>Diversity</a:t>
                      </a:r>
                    </a:p>
                  </a:txBody>
                  <a:tcP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a:solidFill>
                            <a:schemeClr val="lt1"/>
                          </a:solidFill>
                          <a:latin typeface="Arial" panose="020B0604020202020204" pitchFamily="34" charset="0"/>
                          <a:ea typeface="+mn-ea"/>
                          <a:cs typeface="Arial" panose="020B0604020202020204" pitchFamily="34" charset="0"/>
                        </a:rPr>
                        <a:t>Social Inequity</a:t>
                      </a:r>
                    </a:p>
                  </a:txBody>
                  <a:tcPr>
                    <a:solidFill>
                      <a:srgbClr val="0070C0"/>
                    </a:solidFill>
                  </a:tcPr>
                </a:tc>
                <a:extLst>
                  <a:ext uri="{0D108BD9-81ED-4DB2-BD59-A6C34878D82A}">
                    <a16:rowId xmlns:a16="http://schemas.microsoft.com/office/drawing/2014/main" val="1304038850"/>
                  </a:ext>
                </a:extLst>
              </a:tr>
              <a:tr h="500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u="none">
                          <a:solidFill>
                            <a:srgbClr val="222222"/>
                          </a:solidFill>
                          <a:effectLst/>
                          <a:latin typeface="Arial" panose="020B0604020202020204" pitchFamily="34" charset="0"/>
                          <a:ea typeface="Segoe UI" panose="020B0502040204020203" pitchFamily="34" charset="0"/>
                          <a:cs typeface="Arial" panose="020B0604020202020204" pitchFamily="34" charset="0"/>
                        </a:rPr>
                        <a:t>Creation of border lines between countries to exploit and export resources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u="none">
                          <a:solidFill>
                            <a:srgbClr val="222222"/>
                          </a:solidFill>
                          <a:effectLst/>
                          <a:latin typeface="Arial" panose="020B0604020202020204" pitchFamily="34" charset="0"/>
                          <a:ea typeface="Segoe UI" panose="020B0502040204020203" pitchFamily="34" charset="0"/>
                          <a:cs typeface="Arial" panose="020B0604020202020204" pitchFamily="34" charset="0"/>
                        </a:rPr>
                        <a:t>Unfair, avoidable differences between groups arising from bad governance, corruption, or cultural exclusion </a:t>
                      </a:r>
                      <a:endParaRPr lang="en-US" sz="1800" b="1" i="0" u="none">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75225565"/>
                  </a:ext>
                </a:extLst>
              </a:tr>
              <a:tr h="226914">
                <a:tc>
                  <a:txBody>
                    <a:bodyPr/>
                    <a:lstStyle/>
                    <a:p>
                      <a:pPr algn="l"/>
                      <a:r>
                        <a:rPr lang="en-US" sz="1800" b="1" i="0">
                          <a:solidFill>
                            <a:schemeClr val="bg1"/>
                          </a:solidFill>
                          <a:latin typeface="Arial" panose="020B0604020202020204" pitchFamily="34" charset="0"/>
                          <a:cs typeface="Arial" panose="020B0604020202020204" pitchFamily="34" charset="0"/>
                        </a:rPr>
                        <a:t>Race &amp; Class</a:t>
                      </a:r>
                    </a:p>
                  </a:txBody>
                  <a:tcPr>
                    <a:solidFill>
                      <a:srgbClr val="0070C0"/>
                    </a:solidFill>
                  </a:tcPr>
                </a:tc>
                <a:tc>
                  <a:txBody>
                    <a:bodyPr/>
                    <a:lstStyle/>
                    <a:p>
                      <a:pPr marL="0" algn="l" defTabSz="914400" rtl="0" eaLnBrk="1" latinLnBrk="0" hangingPunct="1"/>
                      <a:r>
                        <a:rPr lang="en-US" sz="1800" b="1" i="0" kern="1200">
                          <a:solidFill>
                            <a:schemeClr val="bg1"/>
                          </a:solidFill>
                          <a:latin typeface="Arial" panose="020B0604020202020204" pitchFamily="34" charset="0"/>
                          <a:ea typeface="+mn-ea"/>
                          <a:cs typeface="Arial" panose="020B0604020202020204" pitchFamily="34" charset="0"/>
                        </a:rPr>
                        <a:t>Economic Inequality</a:t>
                      </a:r>
                    </a:p>
                  </a:txBody>
                  <a:tcPr>
                    <a:solidFill>
                      <a:srgbClr val="0070C0"/>
                    </a:solidFill>
                  </a:tcPr>
                </a:tc>
                <a:extLst>
                  <a:ext uri="{0D108BD9-81ED-4DB2-BD59-A6C34878D82A}">
                    <a16:rowId xmlns:a16="http://schemas.microsoft.com/office/drawing/2014/main" val="3781218877"/>
                  </a:ext>
                </a:extLst>
              </a:tr>
              <a:tr h="1470990">
                <a:tc>
                  <a:txBody>
                    <a:bodyPr/>
                    <a:lstStyle/>
                    <a:p>
                      <a:pPr marL="0" lvl="0" indent="0" algn="l">
                        <a:spcBef>
                          <a:spcPts val="0"/>
                        </a:spcBef>
                        <a:buFont typeface="Arial" panose="020B0604020202020204" pitchFamily="34" charset="0"/>
                        <a:buNone/>
                      </a:pPr>
                      <a:r>
                        <a:rPr lang="en-US" sz="1800" b="1" i="0" u="none" kern="1200">
                          <a:solidFill>
                            <a:schemeClr val="dk1"/>
                          </a:solidFill>
                          <a:effectLst/>
                          <a:latin typeface="Arial" panose="020B0604020202020204" pitchFamily="34" charset="0"/>
                          <a:ea typeface="+mn-ea"/>
                          <a:cs typeface="Arial" panose="020B0604020202020204" pitchFamily="34" charset="0"/>
                        </a:rPr>
                        <a:t>Race: </a:t>
                      </a:r>
                      <a:r>
                        <a:rPr lang="en-US" sz="1800" b="0" i="0" u="none" kern="1200">
                          <a:solidFill>
                            <a:schemeClr val="dk1"/>
                          </a:solidFill>
                          <a:effectLst/>
                          <a:latin typeface="Arial" panose="020B0604020202020204" pitchFamily="34" charset="0"/>
                          <a:ea typeface="+mn-ea"/>
                          <a:cs typeface="Arial" panose="020B0604020202020204" pitchFamily="34" charset="0"/>
                        </a:rPr>
                        <a:t>distinct groups created by humans to differentiate them by their physiological and behavioral characters</a:t>
                      </a:r>
                    </a:p>
                    <a:p>
                      <a:pPr marL="0" lvl="0" indent="0" algn="l">
                        <a:spcBef>
                          <a:spcPts val="0"/>
                        </a:spcBef>
                        <a:buFont typeface="Arial" panose="020B0604020202020204" pitchFamily="34" charset="0"/>
                        <a:buNone/>
                      </a:pPr>
                      <a:endParaRPr lang="en-US" sz="1800" b="0" i="0" u="none" kern="1200">
                        <a:solidFill>
                          <a:schemeClr val="dk1"/>
                        </a:solidFill>
                        <a:effectLst/>
                        <a:latin typeface="Arial" panose="020B0604020202020204" pitchFamily="34" charset="0"/>
                        <a:ea typeface="+mn-ea"/>
                        <a:cs typeface="Arial" panose="020B0604020202020204" pitchFamily="34" charset="0"/>
                      </a:endParaRPr>
                    </a:p>
                    <a:p>
                      <a:pPr marL="0" lvl="0" indent="0" algn="l">
                        <a:spcBef>
                          <a:spcPts val="0"/>
                        </a:spcBef>
                        <a:buFont typeface="Arial" panose="020B0604020202020204" pitchFamily="34" charset="0"/>
                        <a:buNone/>
                      </a:pPr>
                      <a:r>
                        <a:rPr lang="en-US" sz="1800" b="1" i="0" u="none" kern="1200">
                          <a:solidFill>
                            <a:schemeClr val="dk1"/>
                          </a:solidFill>
                          <a:effectLst/>
                          <a:latin typeface="Arial" panose="020B0604020202020204" pitchFamily="34" charset="0"/>
                          <a:ea typeface="+mn-ea"/>
                          <a:cs typeface="Arial" panose="020B0604020202020204" pitchFamily="34" charset="0"/>
                        </a:rPr>
                        <a:t>Class: </a:t>
                      </a:r>
                      <a:r>
                        <a:rPr lang="en-US" sz="1800" b="0" i="0" u="none" kern="1200">
                          <a:solidFill>
                            <a:schemeClr val="dk1"/>
                          </a:solidFill>
                          <a:effectLst/>
                          <a:latin typeface="Arial" panose="020B0604020202020204" pitchFamily="34" charset="0"/>
                          <a:ea typeface="+mn-ea"/>
                          <a:cs typeface="Arial" panose="020B0604020202020204" pitchFamily="34" charset="0"/>
                        </a:rPr>
                        <a:t>grouping of people into a set of hierarchical social categories</a:t>
                      </a:r>
                    </a:p>
                    <a:p>
                      <a:pPr marL="0" lvl="0" indent="0" algn="l">
                        <a:spcBef>
                          <a:spcPts val="0"/>
                        </a:spcBef>
                        <a:buFont typeface="Arial" panose="020B0604020202020204" pitchFamily="34" charset="0"/>
                        <a:buNone/>
                      </a:pPr>
                      <a:endParaRPr lang="en-US" sz="1800" b="1" i="0" kern="120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algn="l"/>
                      <a:r>
                        <a:rPr lang="en-US" sz="1800" b="0" i="0" u="none" kern="1200">
                          <a:solidFill>
                            <a:schemeClr val="dk1"/>
                          </a:solidFill>
                          <a:effectLst/>
                          <a:latin typeface="Arial" panose="020B0604020202020204" pitchFamily="34" charset="0"/>
                          <a:ea typeface="+mn-ea"/>
                          <a:cs typeface="Arial" panose="020B0604020202020204" pitchFamily="34" charset="0"/>
                        </a:rPr>
                        <a:t>Unequal distribution of resources and opportunity between different groups</a:t>
                      </a:r>
                    </a:p>
                  </a:txBody>
                  <a:tcPr/>
                </a:tc>
                <a:extLst>
                  <a:ext uri="{0D108BD9-81ED-4DB2-BD59-A6C34878D82A}">
                    <a16:rowId xmlns:a16="http://schemas.microsoft.com/office/drawing/2014/main" val="3657022480"/>
                  </a:ext>
                </a:extLst>
              </a:tr>
            </a:tbl>
          </a:graphicData>
        </a:graphic>
      </p:graphicFrame>
      <p:sp>
        <p:nvSpPr>
          <p:cNvPr id="11" name="TextBox 10">
            <a:extLst>
              <a:ext uri="{FF2B5EF4-FFF2-40B4-BE49-F238E27FC236}">
                <a16:creationId xmlns:a16="http://schemas.microsoft.com/office/drawing/2014/main" id="{553CADC7-2EC8-0A6E-E55C-F388DDF8B475}"/>
              </a:ext>
            </a:extLst>
          </p:cNvPr>
          <p:cNvSpPr txBox="1"/>
          <p:nvPr/>
        </p:nvSpPr>
        <p:spPr>
          <a:xfrm>
            <a:off x="643218" y="5943598"/>
            <a:ext cx="11057964" cy="646331"/>
          </a:xfrm>
          <a:prstGeom prst="rect">
            <a:avLst/>
          </a:prstGeom>
          <a:noFill/>
        </p:spPr>
        <p:txBody>
          <a:bodyPr wrap="none" rtlCol="0">
            <a:spAutoFit/>
          </a:bodyPr>
          <a:lstStyle/>
          <a:p>
            <a:r>
              <a:rPr lang="en-US" sz="1800" kern="1200">
                <a:solidFill>
                  <a:srgbClr val="222222"/>
                </a:solidFill>
                <a:effectLst/>
                <a:latin typeface="Segoe UI" panose="020B0502040204020203" pitchFamily="34" charset="0"/>
                <a:ea typeface="+mn-ea"/>
                <a:cs typeface="Times New Roman" panose="02020603050405020304" pitchFamily="18" charset="0"/>
                <a:hlinkClick r:id="rId4"/>
              </a:rPr>
              <a:t>https://www.versobooks.com/en-gb/blogs/news/4810-colonialism-as-a-system-for-underdeveloping-africa</a:t>
            </a:r>
            <a:endParaRPr lang="en-US" sz="1800" kern="1200">
              <a:solidFill>
                <a:srgbClr val="222222"/>
              </a:solidFill>
              <a:effectLst/>
              <a:latin typeface="Segoe UI" panose="020B0502040204020203" pitchFamily="34" charset="0"/>
              <a:ea typeface="+mn-ea"/>
              <a:cs typeface="Times New Roman" panose="02020603050405020304" pitchFamily="18" charset="0"/>
            </a:endParaRPr>
          </a:p>
          <a:p>
            <a:endParaRPr lang="en-US"/>
          </a:p>
        </p:txBody>
      </p:sp>
    </p:spTree>
    <p:extLst>
      <p:ext uri="{BB962C8B-B14F-4D97-AF65-F5344CB8AC3E}">
        <p14:creationId xmlns:p14="http://schemas.microsoft.com/office/powerpoint/2010/main" val="215551924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14600-90BE-85F7-DC27-43BF48EA0CD9}"/>
              </a:ext>
            </a:extLst>
          </p:cNvPr>
          <p:cNvSpPr>
            <a:spLocks noGrp="1"/>
          </p:cNvSpPr>
          <p:nvPr>
            <p:ph type="title"/>
          </p:nvPr>
        </p:nvSpPr>
        <p:spPr>
          <a:xfrm>
            <a:off x="838200" y="365125"/>
            <a:ext cx="8925232" cy="1325563"/>
          </a:xfrm>
        </p:spPr>
        <p:txBody>
          <a:bodyPr>
            <a:noAutofit/>
          </a:bodyPr>
          <a:lstStyle/>
          <a:p>
            <a:r>
              <a:rPr lang="en-US" sz="4000"/>
              <a:t>The Role Of Colonialism In Shaping Early Global Health Initiatives</a:t>
            </a:r>
            <a:endParaRPr lang="en-US" sz="4000">
              <a:latin typeface="Helvetica Neue Light" panose="02000403000000020004" pitchFamily="2" charset="0"/>
              <a:ea typeface="Helvetica Neue Light" panose="02000403000000020004" pitchFamily="2" charset="0"/>
            </a:endParaRPr>
          </a:p>
        </p:txBody>
      </p:sp>
      <p:sp>
        <p:nvSpPr>
          <p:cNvPr id="3" name="Content Placeholder 2">
            <a:extLst>
              <a:ext uri="{FF2B5EF4-FFF2-40B4-BE49-F238E27FC236}">
                <a16:creationId xmlns:a16="http://schemas.microsoft.com/office/drawing/2014/main" id="{8EED5A6C-7DE9-F1EE-7A15-39A8BEC8D013}"/>
              </a:ext>
            </a:extLst>
          </p:cNvPr>
          <p:cNvSpPr>
            <a:spLocks noGrp="1"/>
          </p:cNvSpPr>
          <p:nvPr>
            <p:ph idx="1"/>
          </p:nvPr>
        </p:nvSpPr>
        <p:spPr>
          <a:xfrm>
            <a:off x="838200" y="1929385"/>
            <a:ext cx="10515600" cy="3737178"/>
          </a:xfrm>
        </p:spPr>
        <p:txBody>
          <a:bodyPr>
            <a:normAutofit lnSpcReduction="10000"/>
          </a:bodyPr>
          <a:lstStyle/>
          <a:p>
            <a:pPr>
              <a:spcAft>
                <a:spcPts val="800"/>
              </a:spcAft>
            </a:pPr>
            <a:r>
              <a:rPr lang="en-US" sz="2200">
                <a:latin typeface="Arial" panose="020B0604020202020204" pitchFamily="34" charset="0"/>
                <a:cs typeface="Arial" panose="020B0604020202020204" pitchFamily="34" charset="0"/>
              </a:rPr>
              <a:t>When European powers established colonies around the world, they brought their own systems of power and control that were designed to benefit the colonial powers and their economies.</a:t>
            </a:r>
          </a:p>
          <a:p>
            <a:pPr>
              <a:spcAft>
                <a:spcPts val="800"/>
              </a:spcAft>
            </a:pPr>
            <a:r>
              <a:rPr lang="en-US" sz="2200">
                <a:latin typeface="Arial" panose="020B0604020202020204" pitchFamily="34" charset="0"/>
                <a:cs typeface="Arial" panose="020B0604020202020204" pitchFamily="34" charset="0"/>
              </a:rPr>
              <a:t>Health initiatives were used to maintain control over colonies. For example:</a:t>
            </a:r>
          </a:p>
          <a:p>
            <a:pPr lvl="1">
              <a:spcAft>
                <a:spcPts val="800"/>
              </a:spcAft>
            </a:pPr>
            <a:r>
              <a:rPr lang="en-US" sz="2200">
                <a:latin typeface="Arial" panose="020B0604020202020204" pitchFamily="34" charset="0"/>
                <a:cs typeface="Arial" panose="020B0604020202020204" pitchFamily="34" charset="0"/>
              </a:rPr>
              <a:t>In the 19th century, the British colonial government in India established a public health system that was primarily focused on controlling infectious diseases, such as malaria and cholera, that were designed to protect British officials and soldiers from diseases.</a:t>
            </a:r>
          </a:p>
          <a:p>
            <a:pPr lvl="1">
              <a:spcAft>
                <a:spcPts val="800"/>
              </a:spcAft>
            </a:pPr>
            <a:r>
              <a:rPr lang="en-US" sz="2200">
                <a:latin typeface="Arial" panose="020B0604020202020204" pitchFamily="34" charset="0"/>
                <a:cs typeface="Arial" panose="020B0604020202020204" pitchFamily="34" charset="0"/>
              </a:rPr>
              <a:t>This system was also used to control the movements of Indian people, as quarantine measures were often used to prevent the spread of infectious diseases.</a:t>
            </a:r>
          </a:p>
        </p:txBody>
      </p:sp>
      <p:sp>
        <p:nvSpPr>
          <p:cNvPr id="5" name="Slide Number Placeholder 4">
            <a:extLst>
              <a:ext uri="{FF2B5EF4-FFF2-40B4-BE49-F238E27FC236}">
                <a16:creationId xmlns:a16="http://schemas.microsoft.com/office/drawing/2014/main" id="{688C3FDF-92D4-93FC-BB79-8BD0744B6938}"/>
              </a:ext>
            </a:extLst>
          </p:cNvPr>
          <p:cNvSpPr>
            <a:spLocks noGrp="1"/>
          </p:cNvSpPr>
          <p:nvPr>
            <p:ph type="sldNum" sz="quarter" idx="12"/>
          </p:nvPr>
        </p:nvSpPr>
        <p:spPr/>
        <p:txBody>
          <a:bodyPr/>
          <a:lstStyle/>
          <a:p>
            <a:fld id="{E8D2E3BB-E7F0-5B45-9637-639975B4227E}" type="slidenum">
              <a:rPr lang="en-US" smtClean="0"/>
              <a:t>11</a:t>
            </a:fld>
            <a:endParaRPr lang="en-US"/>
          </a:p>
        </p:txBody>
      </p:sp>
      <p:sp>
        <p:nvSpPr>
          <p:cNvPr id="6" name="Footer Placeholder 3">
            <a:extLst>
              <a:ext uri="{FF2B5EF4-FFF2-40B4-BE49-F238E27FC236}">
                <a16:creationId xmlns:a16="http://schemas.microsoft.com/office/drawing/2014/main" id="{19EA469D-4B64-0F25-7F01-45AA5CFA3D92}"/>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sp>
        <p:nvSpPr>
          <p:cNvPr id="4" name="TextBox 3">
            <a:extLst>
              <a:ext uri="{FF2B5EF4-FFF2-40B4-BE49-F238E27FC236}">
                <a16:creationId xmlns:a16="http://schemas.microsoft.com/office/drawing/2014/main" id="{45453325-B856-0612-BB93-DD1DFE280DB0}"/>
              </a:ext>
            </a:extLst>
          </p:cNvPr>
          <p:cNvSpPr txBox="1"/>
          <p:nvPr/>
        </p:nvSpPr>
        <p:spPr>
          <a:xfrm>
            <a:off x="575899" y="5778520"/>
            <a:ext cx="11040202" cy="830997"/>
          </a:xfrm>
          <a:prstGeom prst="rect">
            <a:avLst/>
          </a:prstGeom>
          <a:noFill/>
        </p:spPr>
        <p:txBody>
          <a:bodyPr wrap="none" rtlCol="0">
            <a:spAutoFit/>
          </a:bodyPr>
          <a:lstStyle/>
          <a:p>
            <a:pPr algn="l"/>
            <a:r>
              <a:rPr lang="en-US" sz="1200" b="0" i="0" u="none" strike="noStrike">
                <a:solidFill>
                  <a:srgbClr val="212121"/>
                </a:solidFill>
                <a:effectLst/>
                <a:latin typeface="Arial" panose="020B0604020202020204" pitchFamily="34" charset="0"/>
                <a:cs typeface="Arial" panose="020B0604020202020204" pitchFamily="34" charset="0"/>
              </a:rPr>
              <a:t>1.  Mamdani M. Citizen and subject: Contemporary Africa and the legacy of late colonialism: Princeton University Press; 2018. </a:t>
            </a:r>
          </a:p>
          <a:p>
            <a:pPr algn="l"/>
            <a:r>
              <a:rPr lang="en-US" sz="1200" b="0" i="0" u="none" strike="noStrike">
                <a:solidFill>
                  <a:srgbClr val="212121"/>
                </a:solidFill>
                <a:effectLst/>
                <a:latin typeface="Arial" panose="020B0604020202020204" pitchFamily="34" charset="0"/>
                <a:cs typeface="Arial" panose="020B0604020202020204" pitchFamily="34" charset="0"/>
              </a:rPr>
              <a:t>2.  </a:t>
            </a:r>
            <a:r>
              <a:rPr lang="en-US" sz="1200" b="0" i="0" u="none" strike="noStrike" err="1">
                <a:solidFill>
                  <a:srgbClr val="212121"/>
                </a:solidFill>
                <a:effectLst/>
                <a:latin typeface="Arial" panose="020B0604020202020204" pitchFamily="34" charset="0"/>
                <a:cs typeface="Arial" panose="020B0604020202020204" pitchFamily="34" charset="0"/>
              </a:rPr>
              <a:t>Prashad</a:t>
            </a:r>
            <a:r>
              <a:rPr lang="en-US" sz="1200" b="0" i="0" u="none" strike="noStrike">
                <a:solidFill>
                  <a:srgbClr val="212121"/>
                </a:solidFill>
                <a:effectLst/>
                <a:latin typeface="Arial" panose="020B0604020202020204" pitchFamily="34" charset="0"/>
                <a:cs typeface="Arial" panose="020B0604020202020204" pitchFamily="34" charset="0"/>
              </a:rPr>
              <a:t> V. The darker nations: a people's history of the Third World: The New Press; 2007. </a:t>
            </a:r>
          </a:p>
          <a:p>
            <a:pPr algn="l"/>
            <a:r>
              <a:rPr lang="en-US" sz="1200" b="0" i="0" u="none" strike="noStrike">
                <a:solidFill>
                  <a:srgbClr val="212121"/>
                </a:solidFill>
                <a:effectLst/>
                <a:latin typeface="Arial" panose="020B0604020202020204" pitchFamily="34" charset="0"/>
                <a:cs typeface="Arial" panose="020B0604020202020204" pitchFamily="34" charset="0"/>
              </a:rPr>
              <a:t>3.  Grove RH. Green imperialism: colonial expansion, tropical island </a:t>
            </a:r>
            <a:r>
              <a:rPr lang="en-US" sz="1200" b="0" i="0" u="none" strike="noStrike" err="1">
                <a:solidFill>
                  <a:srgbClr val="212121"/>
                </a:solidFill>
                <a:effectLst/>
                <a:latin typeface="Arial" panose="020B0604020202020204" pitchFamily="34" charset="0"/>
                <a:cs typeface="Arial" panose="020B0604020202020204" pitchFamily="34" charset="0"/>
              </a:rPr>
              <a:t>Edens</a:t>
            </a:r>
            <a:r>
              <a:rPr lang="en-US" sz="1200" b="0" i="0" u="none" strike="noStrike">
                <a:solidFill>
                  <a:srgbClr val="212121"/>
                </a:solidFill>
                <a:effectLst/>
                <a:latin typeface="Arial" panose="020B0604020202020204" pitchFamily="34" charset="0"/>
                <a:cs typeface="Arial" panose="020B0604020202020204" pitchFamily="34" charset="0"/>
              </a:rPr>
              <a:t> and the origins of environmentalism, 1600-1860: Cambridge University Press; 1996</a:t>
            </a:r>
          </a:p>
          <a:p>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4285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14600-90BE-85F7-DC27-43BF48EA0CD9}"/>
              </a:ext>
            </a:extLst>
          </p:cNvPr>
          <p:cNvSpPr>
            <a:spLocks noGrp="1"/>
          </p:cNvSpPr>
          <p:nvPr>
            <p:ph type="title"/>
          </p:nvPr>
        </p:nvSpPr>
        <p:spPr>
          <a:xfrm>
            <a:off x="838200" y="365125"/>
            <a:ext cx="8925232" cy="1325563"/>
          </a:xfrm>
        </p:spPr>
        <p:txBody>
          <a:bodyPr>
            <a:noAutofit/>
          </a:bodyPr>
          <a:lstStyle/>
          <a:p>
            <a:r>
              <a:rPr lang="en-US" sz="4000"/>
              <a:t>The Role Of Colonialism In Shaping Early Global Health Initiatives</a:t>
            </a:r>
            <a:endParaRPr lang="en-US" sz="4000">
              <a:latin typeface="Helvetica Neue Light" panose="02000403000000020004" pitchFamily="2" charset="0"/>
              <a:ea typeface="Helvetica Neue Light" panose="02000403000000020004" pitchFamily="2"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ED5A6C-7DE9-F1EE-7A15-39A8BEC8D013}"/>
              </a:ext>
            </a:extLst>
          </p:cNvPr>
          <p:cNvSpPr>
            <a:spLocks noGrp="1"/>
          </p:cNvSpPr>
          <p:nvPr>
            <p:ph idx="1"/>
          </p:nvPr>
        </p:nvSpPr>
        <p:spPr>
          <a:xfrm>
            <a:off x="838200" y="1929384"/>
            <a:ext cx="10515600" cy="4251960"/>
          </a:xfrm>
        </p:spPr>
        <p:txBody>
          <a:bodyPr>
            <a:normAutofit/>
          </a:bodyPr>
          <a:lstStyle/>
          <a:p>
            <a:pPr>
              <a:spcAft>
                <a:spcPts val="1200"/>
              </a:spcAft>
            </a:pPr>
            <a:r>
              <a:rPr lang="en-US" sz="2400">
                <a:latin typeface="Arial" panose="020B0604020202020204" pitchFamily="34" charset="0"/>
                <a:cs typeface="Arial" panose="020B0604020202020204" pitchFamily="34" charset="0"/>
              </a:rPr>
              <a:t>Health initiatives were used as a way of exerting cultural and racial superiority over the colonized peoples. For example:</a:t>
            </a:r>
          </a:p>
          <a:p>
            <a:pPr lvl="1">
              <a:spcAft>
                <a:spcPts val="1200"/>
              </a:spcAft>
            </a:pPr>
            <a:r>
              <a:rPr lang="en-US">
                <a:latin typeface="Arial" panose="020B0604020202020204" pitchFamily="34" charset="0"/>
                <a:cs typeface="Arial" panose="020B0604020202020204" pitchFamily="34" charset="0"/>
              </a:rPr>
              <a:t>The French government launched a campaign to combat the opium trade, which it claimed was a threat to public health in Indochina . The campaign was designed to promote French cultural values and to portray the Vietnamese as morally inferior to the French.</a:t>
            </a:r>
          </a:p>
          <a:p>
            <a:pPr lvl="1">
              <a:spcAft>
                <a:spcPts val="1200"/>
              </a:spcAft>
            </a:pPr>
            <a:r>
              <a:rPr lang="en-US">
                <a:latin typeface="Arial" panose="020B0604020202020204" pitchFamily="34" charset="0"/>
                <a:cs typeface="Arial" panose="020B0604020202020204" pitchFamily="34" charset="0"/>
              </a:rPr>
              <a:t>They also used this strategy to establish the French as the guardians of public health in Indochina.</a:t>
            </a:r>
          </a:p>
        </p:txBody>
      </p:sp>
      <p:sp>
        <p:nvSpPr>
          <p:cNvPr id="5" name="Slide Number Placeholder 4">
            <a:extLst>
              <a:ext uri="{FF2B5EF4-FFF2-40B4-BE49-F238E27FC236}">
                <a16:creationId xmlns:a16="http://schemas.microsoft.com/office/drawing/2014/main" id="{688C3FDF-92D4-93FC-BB79-8BD0744B6938}"/>
              </a:ext>
            </a:extLst>
          </p:cNvPr>
          <p:cNvSpPr>
            <a:spLocks noGrp="1"/>
          </p:cNvSpPr>
          <p:nvPr>
            <p:ph type="sldNum" sz="quarter" idx="12"/>
          </p:nvPr>
        </p:nvSpPr>
        <p:spPr/>
        <p:txBody>
          <a:bodyPr/>
          <a:lstStyle/>
          <a:p>
            <a:fld id="{E8D2E3BB-E7F0-5B45-9637-639975B4227E}" type="slidenum">
              <a:rPr lang="en-US" smtClean="0"/>
              <a:t>12</a:t>
            </a:fld>
            <a:endParaRPr lang="en-US"/>
          </a:p>
        </p:txBody>
      </p:sp>
      <p:sp>
        <p:nvSpPr>
          <p:cNvPr id="6" name="Footer Placeholder 3">
            <a:extLst>
              <a:ext uri="{FF2B5EF4-FFF2-40B4-BE49-F238E27FC236}">
                <a16:creationId xmlns:a16="http://schemas.microsoft.com/office/drawing/2014/main" id="{19EA469D-4B64-0F25-7F01-45AA5CFA3D92}"/>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sp>
        <p:nvSpPr>
          <p:cNvPr id="4" name="TextBox 3">
            <a:extLst>
              <a:ext uri="{FF2B5EF4-FFF2-40B4-BE49-F238E27FC236}">
                <a16:creationId xmlns:a16="http://schemas.microsoft.com/office/drawing/2014/main" id="{6F5ADD82-D5A1-C32D-78F5-D0A627F6368C}"/>
              </a:ext>
            </a:extLst>
          </p:cNvPr>
          <p:cNvSpPr txBox="1"/>
          <p:nvPr/>
        </p:nvSpPr>
        <p:spPr>
          <a:xfrm>
            <a:off x="838200" y="5533292"/>
            <a:ext cx="10536346" cy="307777"/>
          </a:xfrm>
          <a:prstGeom prst="rect">
            <a:avLst/>
          </a:prstGeom>
          <a:noFill/>
        </p:spPr>
        <p:txBody>
          <a:bodyPr wrap="none" rtlCol="0">
            <a:spAutoFit/>
          </a:bodyPr>
          <a:lstStyle/>
          <a:p>
            <a:r>
              <a:rPr lang="en-US" sz="1400" b="0" i="0" u="none" strike="noStrike" err="1">
                <a:solidFill>
                  <a:srgbClr val="212121"/>
                </a:solidFill>
                <a:effectLst/>
                <a:latin typeface="Arial" panose="020B0604020202020204" pitchFamily="34" charset="0"/>
                <a:cs typeface="Arial" panose="020B0604020202020204" pitchFamily="34" charset="0"/>
              </a:rPr>
              <a:t>Trocki</a:t>
            </a:r>
            <a:r>
              <a:rPr lang="en-US" sz="1400" b="0" i="0" u="none" strike="noStrike">
                <a:solidFill>
                  <a:srgbClr val="212121"/>
                </a:solidFill>
                <a:effectLst/>
                <a:latin typeface="Arial" panose="020B0604020202020204" pitchFamily="34" charset="0"/>
                <a:cs typeface="Arial" panose="020B0604020202020204" pitchFamily="34" charset="0"/>
              </a:rPr>
              <a:t> CA. Opium, Empire and the global political economy: a study of the Asian opium trade, 1750-1950: Psychology Press; 1999.</a:t>
            </a: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65764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14600-90BE-85F7-DC27-43BF48EA0CD9}"/>
              </a:ext>
            </a:extLst>
          </p:cNvPr>
          <p:cNvSpPr>
            <a:spLocks noGrp="1"/>
          </p:cNvSpPr>
          <p:nvPr>
            <p:ph type="title"/>
          </p:nvPr>
        </p:nvSpPr>
        <p:spPr>
          <a:xfrm>
            <a:off x="838200" y="365125"/>
            <a:ext cx="8925232" cy="1325563"/>
          </a:xfrm>
        </p:spPr>
        <p:txBody>
          <a:bodyPr>
            <a:noAutofit/>
          </a:bodyPr>
          <a:lstStyle/>
          <a:p>
            <a:r>
              <a:rPr lang="en-US" sz="4000"/>
              <a:t>Historical Context: The Origins of the Global Health Agenda</a:t>
            </a:r>
            <a:endParaRPr lang="en-US" sz="4000">
              <a:latin typeface="Helvetica Neue Light" panose="02000403000000020004" pitchFamily="2" charset="0"/>
              <a:ea typeface="Helvetica Neue Light" panose="02000403000000020004" pitchFamily="2"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ED5A6C-7DE9-F1EE-7A15-39A8BEC8D013}"/>
              </a:ext>
            </a:extLst>
          </p:cNvPr>
          <p:cNvSpPr>
            <a:spLocks noGrp="1"/>
          </p:cNvSpPr>
          <p:nvPr>
            <p:ph idx="1"/>
          </p:nvPr>
        </p:nvSpPr>
        <p:spPr>
          <a:xfrm>
            <a:off x="838200" y="5224557"/>
            <a:ext cx="10515600" cy="923330"/>
          </a:xfrm>
        </p:spPr>
        <p:txBody>
          <a:bodyPr>
            <a:normAutofit/>
          </a:bodyPr>
          <a:lstStyle/>
          <a:p>
            <a:pPr marL="0" indent="0">
              <a:spcAft>
                <a:spcPts val="1200"/>
              </a:spcAft>
              <a:buNone/>
            </a:pPr>
            <a:r>
              <a:rPr lang="en-US" sz="2000">
                <a:latin typeface="Arial" panose="020B0604020202020204" pitchFamily="34" charset="0"/>
                <a:cs typeface="Arial" panose="020B0604020202020204" pitchFamily="34" charset="0"/>
              </a:rPr>
              <a:t>The WHO has played critical role in shaping the global health agenda by setting health priorities, providing technical support to countries, and coordinating global health initiatives.</a:t>
            </a:r>
          </a:p>
        </p:txBody>
      </p:sp>
      <p:sp>
        <p:nvSpPr>
          <p:cNvPr id="5" name="Slide Number Placeholder 4">
            <a:extLst>
              <a:ext uri="{FF2B5EF4-FFF2-40B4-BE49-F238E27FC236}">
                <a16:creationId xmlns:a16="http://schemas.microsoft.com/office/drawing/2014/main" id="{688C3FDF-92D4-93FC-BB79-8BD0744B6938}"/>
              </a:ext>
            </a:extLst>
          </p:cNvPr>
          <p:cNvSpPr>
            <a:spLocks noGrp="1"/>
          </p:cNvSpPr>
          <p:nvPr>
            <p:ph type="sldNum" sz="quarter" idx="12"/>
          </p:nvPr>
        </p:nvSpPr>
        <p:spPr/>
        <p:txBody>
          <a:bodyPr/>
          <a:lstStyle/>
          <a:p>
            <a:fld id="{E8D2E3BB-E7F0-5B45-9637-639975B4227E}" type="slidenum">
              <a:rPr lang="en-US" smtClean="0"/>
              <a:t>13</a:t>
            </a:fld>
            <a:endParaRPr lang="en-US"/>
          </a:p>
        </p:txBody>
      </p:sp>
      <p:sp>
        <p:nvSpPr>
          <p:cNvPr id="6" name="Footer Placeholder 3">
            <a:extLst>
              <a:ext uri="{FF2B5EF4-FFF2-40B4-BE49-F238E27FC236}">
                <a16:creationId xmlns:a16="http://schemas.microsoft.com/office/drawing/2014/main" id="{19EA469D-4B64-0F25-7F01-45AA5CFA3D92}"/>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grpSp>
        <p:nvGrpSpPr>
          <p:cNvPr id="4" name="Group 3">
            <a:extLst>
              <a:ext uri="{FF2B5EF4-FFF2-40B4-BE49-F238E27FC236}">
                <a16:creationId xmlns:a16="http://schemas.microsoft.com/office/drawing/2014/main" id="{ACA26BDD-5302-F456-DB2C-613A4AFCA37E}"/>
              </a:ext>
            </a:extLst>
          </p:cNvPr>
          <p:cNvGrpSpPr/>
          <p:nvPr/>
        </p:nvGrpSpPr>
        <p:grpSpPr>
          <a:xfrm>
            <a:off x="487475" y="2614169"/>
            <a:ext cx="11217049" cy="1900275"/>
            <a:chOff x="-743661" y="2747639"/>
            <a:chExt cx="12096176" cy="1221252"/>
          </a:xfrm>
          <a:solidFill>
            <a:schemeClr val="accent1"/>
          </a:solidFill>
        </p:grpSpPr>
        <p:sp>
          <p:nvSpPr>
            <p:cNvPr id="7" name="Freeform 6">
              <a:extLst>
                <a:ext uri="{FF2B5EF4-FFF2-40B4-BE49-F238E27FC236}">
                  <a16:creationId xmlns:a16="http://schemas.microsoft.com/office/drawing/2014/main" id="{2271FCE5-E8E7-52F3-69C5-B03D29C70ABC}"/>
                </a:ext>
              </a:extLst>
            </p:cNvPr>
            <p:cNvSpPr/>
            <p:nvPr/>
          </p:nvSpPr>
          <p:spPr>
            <a:xfrm>
              <a:off x="-743661" y="2747639"/>
              <a:ext cx="2103889" cy="1200328"/>
            </a:xfrm>
            <a:custGeom>
              <a:avLst/>
              <a:gdLst>
                <a:gd name="connsiteX0" fmla="*/ 0 w 2102606"/>
                <a:gd name="connsiteY0" fmla="*/ 0 h 841042"/>
                <a:gd name="connsiteX1" fmla="*/ 1682085 w 2102606"/>
                <a:gd name="connsiteY1" fmla="*/ 0 h 841042"/>
                <a:gd name="connsiteX2" fmla="*/ 2102606 w 2102606"/>
                <a:gd name="connsiteY2" fmla="*/ 420521 h 841042"/>
                <a:gd name="connsiteX3" fmla="*/ 1682085 w 2102606"/>
                <a:gd name="connsiteY3" fmla="*/ 841042 h 841042"/>
                <a:gd name="connsiteX4" fmla="*/ 0 w 2102606"/>
                <a:gd name="connsiteY4" fmla="*/ 841042 h 841042"/>
                <a:gd name="connsiteX5" fmla="*/ 0 w 2102606"/>
                <a:gd name="connsiteY5" fmla="*/ 0 h 8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606" h="841042">
                  <a:moveTo>
                    <a:pt x="0" y="0"/>
                  </a:moveTo>
                  <a:lnTo>
                    <a:pt x="1682085" y="0"/>
                  </a:lnTo>
                  <a:lnTo>
                    <a:pt x="2102606" y="420521"/>
                  </a:lnTo>
                  <a:lnTo>
                    <a:pt x="1682085" y="841042"/>
                  </a:lnTo>
                  <a:lnTo>
                    <a:pt x="0" y="841042"/>
                  </a:lnTo>
                  <a:lnTo>
                    <a:pt x="0" y="0"/>
                  </a:lnTo>
                  <a:close/>
                </a:path>
              </a:pathLst>
            </a:cu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4676" tIns="37338" rIns="228929" bIns="37338" numCol="1" spcCol="1270" anchor="ctr" anchorCtr="0">
              <a:noAutofit/>
            </a:bodyPr>
            <a:lstStyle/>
            <a:p>
              <a:pPr marL="0" lvl="0" indent="0" defTabSz="622300">
                <a:lnSpc>
                  <a:spcPct val="90000"/>
                </a:lnSpc>
                <a:spcBef>
                  <a:spcPct val="0"/>
                </a:spcBef>
                <a:spcAft>
                  <a:spcPct val="35000"/>
                </a:spcAft>
                <a:buNone/>
              </a:pPr>
              <a:r>
                <a:rPr lang="en-US" sz="1400" kern="1200"/>
                <a:t>Tropical Medicine</a:t>
              </a:r>
            </a:p>
          </p:txBody>
        </p:sp>
        <p:sp>
          <p:nvSpPr>
            <p:cNvPr id="9" name="Freeform 8">
              <a:extLst>
                <a:ext uri="{FF2B5EF4-FFF2-40B4-BE49-F238E27FC236}">
                  <a16:creationId xmlns:a16="http://schemas.microsoft.com/office/drawing/2014/main" id="{1FF1F90B-FEDC-A6C6-3028-9D641CADE477}"/>
                </a:ext>
              </a:extLst>
            </p:cNvPr>
            <p:cNvSpPr/>
            <p:nvPr/>
          </p:nvSpPr>
          <p:spPr>
            <a:xfrm>
              <a:off x="2520285" y="2768563"/>
              <a:ext cx="2103889" cy="1200328"/>
            </a:xfrm>
            <a:custGeom>
              <a:avLst/>
              <a:gdLst>
                <a:gd name="connsiteX0" fmla="*/ 0 w 2102606"/>
                <a:gd name="connsiteY0" fmla="*/ 0 h 841042"/>
                <a:gd name="connsiteX1" fmla="*/ 1682085 w 2102606"/>
                <a:gd name="connsiteY1" fmla="*/ 0 h 841042"/>
                <a:gd name="connsiteX2" fmla="*/ 2102606 w 2102606"/>
                <a:gd name="connsiteY2" fmla="*/ 420521 h 841042"/>
                <a:gd name="connsiteX3" fmla="*/ 1682085 w 2102606"/>
                <a:gd name="connsiteY3" fmla="*/ 841042 h 841042"/>
                <a:gd name="connsiteX4" fmla="*/ 0 w 2102606"/>
                <a:gd name="connsiteY4" fmla="*/ 841042 h 841042"/>
                <a:gd name="connsiteX5" fmla="*/ 420521 w 2102606"/>
                <a:gd name="connsiteY5" fmla="*/ 420521 h 841042"/>
                <a:gd name="connsiteX6" fmla="*/ 0 w 2102606"/>
                <a:gd name="connsiteY6" fmla="*/ 0 h 8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606" h="841042">
                  <a:moveTo>
                    <a:pt x="0" y="0"/>
                  </a:moveTo>
                  <a:lnTo>
                    <a:pt x="1682085" y="0"/>
                  </a:lnTo>
                  <a:lnTo>
                    <a:pt x="2102606" y="420521"/>
                  </a:lnTo>
                  <a:lnTo>
                    <a:pt x="1682085" y="841042"/>
                  </a:lnTo>
                  <a:lnTo>
                    <a:pt x="0" y="841042"/>
                  </a:lnTo>
                  <a:lnTo>
                    <a:pt x="420521" y="420521"/>
                  </a:lnTo>
                  <a:lnTo>
                    <a:pt x="0" y="0"/>
                  </a:lnTo>
                  <a:close/>
                </a:path>
              </a:pathLst>
            </a:cu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76528" tIns="37338" rIns="439190" bIns="37338" numCol="1" spcCol="1270" anchor="ctr" anchorCtr="0">
              <a:noAutofit/>
            </a:bodyPr>
            <a:lstStyle/>
            <a:p>
              <a:pPr marL="0" lvl="0" indent="0" defTabSz="622300">
                <a:lnSpc>
                  <a:spcPct val="90000"/>
                </a:lnSpc>
                <a:spcBef>
                  <a:spcPct val="0"/>
                </a:spcBef>
                <a:spcAft>
                  <a:spcPct val="35000"/>
                </a:spcAft>
                <a:buNone/>
              </a:pPr>
              <a:r>
                <a:rPr lang="en-US" sz="1400" kern="1200"/>
                <a:t>International Sanitary Conferences </a:t>
              </a:r>
            </a:p>
            <a:p>
              <a:pPr marL="0" lvl="0" indent="0" defTabSz="622300">
                <a:lnSpc>
                  <a:spcPct val="90000"/>
                </a:lnSpc>
                <a:spcBef>
                  <a:spcPct val="0"/>
                </a:spcBef>
                <a:spcAft>
                  <a:spcPct val="35000"/>
                </a:spcAft>
                <a:buNone/>
              </a:pPr>
              <a:r>
                <a:rPr lang="en-US" sz="1400" kern="1200"/>
                <a:t>(Mid- 19</a:t>
              </a:r>
              <a:r>
                <a:rPr lang="en-US" sz="1400" kern="1200" baseline="30000"/>
                <a:t>th</a:t>
              </a:r>
              <a:r>
                <a:rPr lang="en-US" sz="1400" kern="1200"/>
                <a:t> Century)</a:t>
              </a:r>
            </a:p>
          </p:txBody>
        </p:sp>
        <p:sp>
          <p:nvSpPr>
            <p:cNvPr id="11" name="Freeform 10">
              <a:extLst>
                <a:ext uri="{FF2B5EF4-FFF2-40B4-BE49-F238E27FC236}">
                  <a16:creationId xmlns:a16="http://schemas.microsoft.com/office/drawing/2014/main" id="{6196599B-3B48-567D-0436-5B6DF3C7000C}"/>
                </a:ext>
              </a:extLst>
            </p:cNvPr>
            <p:cNvSpPr/>
            <p:nvPr/>
          </p:nvSpPr>
          <p:spPr>
            <a:xfrm>
              <a:off x="4202371" y="2768562"/>
              <a:ext cx="2103889" cy="1200327"/>
            </a:xfrm>
            <a:custGeom>
              <a:avLst/>
              <a:gdLst>
                <a:gd name="connsiteX0" fmla="*/ 0 w 2102606"/>
                <a:gd name="connsiteY0" fmla="*/ 0 h 841042"/>
                <a:gd name="connsiteX1" fmla="*/ 1682085 w 2102606"/>
                <a:gd name="connsiteY1" fmla="*/ 0 h 841042"/>
                <a:gd name="connsiteX2" fmla="*/ 2102606 w 2102606"/>
                <a:gd name="connsiteY2" fmla="*/ 420521 h 841042"/>
                <a:gd name="connsiteX3" fmla="*/ 1682085 w 2102606"/>
                <a:gd name="connsiteY3" fmla="*/ 841042 h 841042"/>
                <a:gd name="connsiteX4" fmla="*/ 0 w 2102606"/>
                <a:gd name="connsiteY4" fmla="*/ 841042 h 841042"/>
                <a:gd name="connsiteX5" fmla="*/ 420521 w 2102606"/>
                <a:gd name="connsiteY5" fmla="*/ 420521 h 841042"/>
                <a:gd name="connsiteX6" fmla="*/ 0 w 2102606"/>
                <a:gd name="connsiteY6" fmla="*/ 0 h 8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606" h="841042">
                  <a:moveTo>
                    <a:pt x="0" y="0"/>
                  </a:moveTo>
                  <a:lnTo>
                    <a:pt x="1682085" y="0"/>
                  </a:lnTo>
                  <a:lnTo>
                    <a:pt x="2102606" y="420521"/>
                  </a:lnTo>
                  <a:lnTo>
                    <a:pt x="1682085" y="841042"/>
                  </a:lnTo>
                  <a:lnTo>
                    <a:pt x="0" y="841042"/>
                  </a:lnTo>
                  <a:lnTo>
                    <a:pt x="420521" y="420521"/>
                  </a:lnTo>
                  <a:lnTo>
                    <a:pt x="0" y="0"/>
                  </a:lnTo>
                  <a:close/>
                </a:path>
              </a:pathLst>
            </a:cu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76528" tIns="37338" rIns="439190" bIns="37338" numCol="1" spcCol="1270" anchor="ctr" anchorCtr="0">
              <a:noAutofit/>
            </a:bodyPr>
            <a:lstStyle/>
            <a:p>
              <a:pPr marL="0" lvl="0" indent="0" defTabSz="622300">
                <a:lnSpc>
                  <a:spcPct val="90000"/>
                </a:lnSpc>
                <a:spcBef>
                  <a:spcPct val="0"/>
                </a:spcBef>
                <a:spcAft>
                  <a:spcPct val="35000"/>
                </a:spcAft>
                <a:buNone/>
              </a:pPr>
              <a:r>
                <a:rPr lang="en-US" sz="1400" kern="1200"/>
                <a:t>World Health Organization </a:t>
              </a:r>
            </a:p>
            <a:p>
              <a:pPr marL="0" lvl="0" indent="0" defTabSz="622300">
                <a:lnSpc>
                  <a:spcPct val="90000"/>
                </a:lnSpc>
                <a:spcBef>
                  <a:spcPct val="0"/>
                </a:spcBef>
                <a:spcAft>
                  <a:spcPct val="35000"/>
                </a:spcAft>
                <a:buNone/>
              </a:pPr>
              <a:r>
                <a:rPr lang="en-US" sz="1400" kern="1200"/>
                <a:t>20</a:t>
              </a:r>
              <a:r>
                <a:rPr lang="en-US" sz="1400" kern="1200" baseline="30000"/>
                <a:t>th</a:t>
              </a:r>
              <a:r>
                <a:rPr lang="en-US" sz="1400" kern="1200"/>
                <a:t> Century </a:t>
              </a:r>
            </a:p>
            <a:p>
              <a:pPr marL="0" lvl="0" indent="0" defTabSz="622300">
                <a:lnSpc>
                  <a:spcPct val="90000"/>
                </a:lnSpc>
                <a:spcBef>
                  <a:spcPct val="0"/>
                </a:spcBef>
                <a:spcAft>
                  <a:spcPct val="35000"/>
                </a:spcAft>
                <a:buNone/>
              </a:pPr>
              <a:r>
                <a:rPr lang="en-US" sz="1400" kern="1200"/>
                <a:t>(1948)</a:t>
              </a:r>
            </a:p>
          </p:txBody>
        </p:sp>
        <p:sp>
          <p:nvSpPr>
            <p:cNvPr id="12" name="Freeform 11">
              <a:extLst>
                <a:ext uri="{FF2B5EF4-FFF2-40B4-BE49-F238E27FC236}">
                  <a16:creationId xmlns:a16="http://schemas.microsoft.com/office/drawing/2014/main" id="{877E172A-4B66-5F5E-FA30-5901052923A0}"/>
                </a:ext>
              </a:extLst>
            </p:cNvPr>
            <p:cNvSpPr/>
            <p:nvPr/>
          </p:nvSpPr>
          <p:spPr>
            <a:xfrm>
              <a:off x="5884456" y="2768563"/>
              <a:ext cx="2103889" cy="1200326"/>
            </a:xfrm>
            <a:custGeom>
              <a:avLst/>
              <a:gdLst>
                <a:gd name="connsiteX0" fmla="*/ 0 w 2102606"/>
                <a:gd name="connsiteY0" fmla="*/ 0 h 841042"/>
                <a:gd name="connsiteX1" fmla="*/ 1682085 w 2102606"/>
                <a:gd name="connsiteY1" fmla="*/ 0 h 841042"/>
                <a:gd name="connsiteX2" fmla="*/ 2102606 w 2102606"/>
                <a:gd name="connsiteY2" fmla="*/ 420521 h 841042"/>
                <a:gd name="connsiteX3" fmla="*/ 1682085 w 2102606"/>
                <a:gd name="connsiteY3" fmla="*/ 841042 h 841042"/>
                <a:gd name="connsiteX4" fmla="*/ 0 w 2102606"/>
                <a:gd name="connsiteY4" fmla="*/ 841042 h 841042"/>
                <a:gd name="connsiteX5" fmla="*/ 420521 w 2102606"/>
                <a:gd name="connsiteY5" fmla="*/ 420521 h 841042"/>
                <a:gd name="connsiteX6" fmla="*/ 0 w 2102606"/>
                <a:gd name="connsiteY6" fmla="*/ 0 h 8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606" h="841042">
                  <a:moveTo>
                    <a:pt x="0" y="0"/>
                  </a:moveTo>
                  <a:lnTo>
                    <a:pt x="1682085" y="0"/>
                  </a:lnTo>
                  <a:lnTo>
                    <a:pt x="2102606" y="420521"/>
                  </a:lnTo>
                  <a:lnTo>
                    <a:pt x="1682085" y="841042"/>
                  </a:lnTo>
                  <a:lnTo>
                    <a:pt x="0" y="841042"/>
                  </a:lnTo>
                  <a:lnTo>
                    <a:pt x="420521" y="420521"/>
                  </a:lnTo>
                  <a:lnTo>
                    <a:pt x="0" y="0"/>
                  </a:lnTo>
                  <a:close/>
                </a:path>
              </a:pathLst>
            </a:cu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76528" tIns="37338" rIns="439190" bIns="37338" numCol="1" spcCol="1270" anchor="ctr" anchorCtr="0">
              <a:noAutofit/>
            </a:bodyPr>
            <a:lstStyle/>
            <a:p>
              <a:pPr marL="0" lvl="0" indent="0" defTabSz="6223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Infectious Diseases</a:t>
              </a:r>
            </a:p>
            <a:p>
              <a:pPr marL="0" lvl="0" indent="0" defTabSz="6223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NCDs</a:t>
              </a:r>
            </a:p>
            <a:p>
              <a:pPr marL="0" lvl="0" indent="0" defTabSz="6223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Mental Health</a:t>
              </a:r>
            </a:p>
            <a:p>
              <a:pPr marL="0" lvl="0" indent="0" defTabSz="622300">
                <a:lnSpc>
                  <a:spcPct val="90000"/>
                </a:lnSpc>
                <a:spcBef>
                  <a:spcPct val="0"/>
                </a:spcBef>
                <a:spcAft>
                  <a:spcPct val="35000"/>
                </a:spcAft>
                <a:buNone/>
              </a:pPr>
              <a:r>
                <a:rPr lang="en-US" sz="1200" kern="1200">
                  <a:latin typeface="Arial" panose="020B0604020202020204" pitchFamily="34" charset="0"/>
                  <a:cs typeface="Arial" panose="020B0604020202020204" pitchFamily="34" charset="0"/>
                </a:rPr>
                <a:t>Social Determinants</a:t>
              </a:r>
            </a:p>
          </p:txBody>
        </p:sp>
        <p:sp>
          <p:nvSpPr>
            <p:cNvPr id="13" name="Freeform 12">
              <a:extLst>
                <a:ext uri="{FF2B5EF4-FFF2-40B4-BE49-F238E27FC236}">
                  <a16:creationId xmlns:a16="http://schemas.microsoft.com/office/drawing/2014/main" id="{DBF7178C-F9F2-6E68-E372-055E8994C349}"/>
                </a:ext>
              </a:extLst>
            </p:cNvPr>
            <p:cNvSpPr/>
            <p:nvPr/>
          </p:nvSpPr>
          <p:spPr>
            <a:xfrm>
              <a:off x="7566541" y="2768562"/>
              <a:ext cx="2103889" cy="1200326"/>
            </a:xfrm>
            <a:custGeom>
              <a:avLst/>
              <a:gdLst>
                <a:gd name="connsiteX0" fmla="*/ 0 w 2102606"/>
                <a:gd name="connsiteY0" fmla="*/ 0 h 841042"/>
                <a:gd name="connsiteX1" fmla="*/ 1682085 w 2102606"/>
                <a:gd name="connsiteY1" fmla="*/ 0 h 841042"/>
                <a:gd name="connsiteX2" fmla="*/ 2102606 w 2102606"/>
                <a:gd name="connsiteY2" fmla="*/ 420521 h 841042"/>
                <a:gd name="connsiteX3" fmla="*/ 1682085 w 2102606"/>
                <a:gd name="connsiteY3" fmla="*/ 841042 h 841042"/>
                <a:gd name="connsiteX4" fmla="*/ 0 w 2102606"/>
                <a:gd name="connsiteY4" fmla="*/ 841042 h 841042"/>
                <a:gd name="connsiteX5" fmla="*/ 420521 w 2102606"/>
                <a:gd name="connsiteY5" fmla="*/ 420521 h 841042"/>
                <a:gd name="connsiteX6" fmla="*/ 0 w 2102606"/>
                <a:gd name="connsiteY6" fmla="*/ 0 h 8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606" h="841042">
                  <a:moveTo>
                    <a:pt x="0" y="0"/>
                  </a:moveTo>
                  <a:lnTo>
                    <a:pt x="1682085" y="0"/>
                  </a:lnTo>
                  <a:lnTo>
                    <a:pt x="2102606" y="420521"/>
                  </a:lnTo>
                  <a:lnTo>
                    <a:pt x="1682085" y="841042"/>
                  </a:lnTo>
                  <a:lnTo>
                    <a:pt x="0" y="841042"/>
                  </a:lnTo>
                  <a:lnTo>
                    <a:pt x="420521" y="420521"/>
                  </a:lnTo>
                  <a:lnTo>
                    <a:pt x="0" y="0"/>
                  </a:lnTo>
                  <a:close/>
                </a:path>
              </a:pathLst>
            </a:cu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76528" tIns="37338" rIns="439190" bIns="37338" numCol="1" spcCol="1270" anchor="ctr" anchorCtr="0">
              <a:noAutofit/>
            </a:bodyPr>
            <a:lstStyle/>
            <a:p>
              <a:pPr marL="0" lvl="0" indent="0" defTabSz="622300">
                <a:lnSpc>
                  <a:spcPct val="90000"/>
                </a:lnSpc>
                <a:spcBef>
                  <a:spcPct val="0"/>
                </a:spcBef>
                <a:spcAft>
                  <a:spcPct val="35000"/>
                </a:spcAft>
                <a:buNone/>
              </a:pPr>
              <a:r>
                <a:rPr lang="en-US" sz="1400" kern="1200"/>
                <a:t>Millennium Development Goals (MDGs)</a:t>
              </a:r>
            </a:p>
            <a:p>
              <a:pPr marL="0" lvl="0" indent="0" defTabSz="622300">
                <a:lnSpc>
                  <a:spcPct val="90000"/>
                </a:lnSpc>
                <a:spcBef>
                  <a:spcPct val="0"/>
                </a:spcBef>
                <a:spcAft>
                  <a:spcPct val="35000"/>
                </a:spcAft>
                <a:buNone/>
              </a:pPr>
              <a:r>
                <a:rPr lang="en-US" sz="1400" kern="1200"/>
                <a:t>(2000)</a:t>
              </a:r>
            </a:p>
          </p:txBody>
        </p:sp>
        <p:sp>
          <p:nvSpPr>
            <p:cNvPr id="14" name="Freeform 13">
              <a:extLst>
                <a:ext uri="{FF2B5EF4-FFF2-40B4-BE49-F238E27FC236}">
                  <a16:creationId xmlns:a16="http://schemas.microsoft.com/office/drawing/2014/main" id="{B6049D4A-C4CD-5D7C-08CD-8880D6B437E5}"/>
                </a:ext>
              </a:extLst>
            </p:cNvPr>
            <p:cNvSpPr/>
            <p:nvPr/>
          </p:nvSpPr>
          <p:spPr>
            <a:xfrm>
              <a:off x="9248626" y="2768562"/>
              <a:ext cx="2103889" cy="1200325"/>
            </a:xfrm>
            <a:custGeom>
              <a:avLst/>
              <a:gdLst>
                <a:gd name="connsiteX0" fmla="*/ 0 w 2102606"/>
                <a:gd name="connsiteY0" fmla="*/ 0 h 841042"/>
                <a:gd name="connsiteX1" fmla="*/ 1682085 w 2102606"/>
                <a:gd name="connsiteY1" fmla="*/ 0 h 841042"/>
                <a:gd name="connsiteX2" fmla="*/ 2102606 w 2102606"/>
                <a:gd name="connsiteY2" fmla="*/ 420521 h 841042"/>
                <a:gd name="connsiteX3" fmla="*/ 1682085 w 2102606"/>
                <a:gd name="connsiteY3" fmla="*/ 841042 h 841042"/>
                <a:gd name="connsiteX4" fmla="*/ 0 w 2102606"/>
                <a:gd name="connsiteY4" fmla="*/ 841042 h 841042"/>
                <a:gd name="connsiteX5" fmla="*/ 420521 w 2102606"/>
                <a:gd name="connsiteY5" fmla="*/ 420521 h 841042"/>
                <a:gd name="connsiteX6" fmla="*/ 0 w 2102606"/>
                <a:gd name="connsiteY6" fmla="*/ 0 h 8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606" h="841042">
                  <a:moveTo>
                    <a:pt x="0" y="0"/>
                  </a:moveTo>
                  <a:lnTo>
                    <a:pt x="1682085" y="0"/>
                  </a:lnTo>
                  <a:lnTo>
                    <a:pt x="2102606" y="420521"/>
                  </a:lnTo>
                  <a:lnTo>
                    <a:pt x="1682085" y="841042"/>
                  </a:lnTo>
                  <a:lnTo>
                    <a:pt x="0" y="841042"/>
                  </a:lnTo>
                  <a:lnTo>
                    <a:pt x="420521" y="420521"/>
                  </a:lnTo>
                  <a:lnTo>
                    <a:pt x="0" y="0"/>
                  </a:lnTo>
                  <a:close/>
                </a:path>
              </a:pathLst>
            </a:cu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76528" tIns="37338" rIns="439190" bIns="37338" numCol="1" spcCol="1270" anchor="ctr" anchorCtr="0">
              <a:noAutofit/>
            </a:bodyPr>
            <a:lstStyle/>
            <a:p>
              <a:pPr marL="0" lvl="0" indent="0" defTabSz="622300">
                <a:lnSpc>
                  <a:spcPct val="90000"/>
                </a:lnSpc>
                <a:spcBef>
                  <a:spcPct val="0"/>
                </a:spcBef>
                <a:spcAft>
                  <a:spcPct val="35000"/>
                </a:spcAft>
                <a:buNone/>
              </a:pPr>
              <a:r>
                <a:rPr lang="en-US" sz="1400" kern="1200"/>
                <a:t>Sustainable Development Goals (SDGs)</a:t>
              </a:r>
            </a:p>
            <a:p>
              <a:pPr marL="0" lvl="0" indent="0" defTabSz="622300">
                <a:lnSpc>
                  <a:spcPct val="90000"/>
                </a:lnSpc>
                <a:spcBef>
                  <a:spcPct val="0"/>
                </a:spcBef>
                <a:spcAft>
                  <a:spcPct val="35000"/>
                </a:spcAft>
                <a:buNone/>
              </a:pPr>
              <a:r>
                <a:rPr lang="en-US" sz="1400" kern="1200"/>
                <a:t>(2015)</a:t>
              </a:r>
            </a:p>
          </p:txBody>
        </p:sp>
      </p:grpSp>
      <p:sp>
        <p:nvSpPr>
          <p:cNvPr id="15" name="Freeform 14">
            <a:extLst>
              <a:ext uri="{FF2B5EF4-FFF2-40B4-BE49-F238E27FC236}">
                <a16:creationId xmlns:a16="http://schemas.microsoft.com/office/drawing/2014/main" id="{599F4229-63D4-5CD3-EFA4-FE50C1E2E9BA}"/>
              </a:ext>
            </a:extLst>
          </p:cNvPr>
          <p:cNvSpPr/>
          <p:nvPr/>
        </p:nvSpPr>
        <p:spPr>
          <a:xfrm>
            <a:off x="1979579" y="2629789"/>
            <a:ext cx="1950983" cy="1867715"/>
          </a:xfrm>
          <a:custGeom>
            <a:avLst/>
            <a:gdLst>
              <a:gd name="connsiteX0" fmla="*/ 0 w 2102606"/>
              <a:gd name="connsiteY0" fmla="*/ 0 h 841042"/>
              <a:gd name="connsiteX1" fmla="*/ 1682085 w 2102606"/>
              <a:gd name="connsiteY1" fmla="*/ 0 h 841042"/>
              <a:gd name="connsiteX2" fmla="*/ 2102606 w 2102606"/>
              <a:gd name="connsiteY2" fmla="*/ 420521 h 841042"/>
              <a:gd name="connsiteX3" fmla="*/ 1682085 w 2102606"/>
              <a:gd name="connsiteY3" fmla="*/ 841042 h 841042"/>
              <a:gd name="connsiteX4" fmla="*/ 0 w 2102606"/>
              <a:gd name="connsiteY4" fmla="*/ 841042 h 841042"/>
              <a:gd name="connsiteX5" fmla="*/ 420521 w 2102606"/>
              <a:gd name="connsiteY5" fmla="*/ 420521 h 841042"/>
              <a:gd name="connsiteX6" fmla="*/ 0 w 2102606"/>
              <a:gd name="connsiteY6" fmla="*/ 0 h 8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2606" h="841042">
                <a:moveTo>
                  <a:pt x="0" y="0"/>
                </a:moveTo>
                <a:lnTo>
                  <a:pt x="1682085" y="0"/>
                </a:lnTo>
                <a:lnTo>
                  <a:pt x="2102606" y="420521"/>
                </a:lnTo>
                <a:lnTo>
                  <a:pt x="1682085" y="841042"/>
                </a:lnTo>
                <a:lnTo>
                  <a:pt x="0" y="841042"/>
                </a:lnTo>
                <a:lnTo>
                  <a:pt x="420521" y="420521"/>
                </a:lnTo>
                <a:lnTo>
                  <a:pt x="0" y="0"/>
                </a:lnTo>
                <a:close/>
              </a:path>
            </a:pathLst>
          </a:custGeom>
          <a:solidFill>
            <a:schemeClr val="accent1"/>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476528" tIns="37338" rIns="439190" bIns="37338" numCol="1" spcCol="1270" anchor="ctr" anchorCtr="0">
            <a:noAutofit/>
          </a:bodyPr>
          <a:lstStyle/>
          <a:p>
            <a:pPr marL="0" lvl="0" indent="0" defTabSz="622300">
              <a:lnSpc>
                <a:spcPct val="90000"/>
              </a:lnSpc>
              <a:spcBef>
                <a:spcPct val="0"/>
              </a:spcBef>
              <a:spcAft>
                <a:spcPct val="35000"/>
              </a:spcAft>
              <a:buNone/>
            </a:pPr>
            <a:r>
              <a:rPr lang="en-US" sz="1400" kern="1200"/>
              <a:t>International Health </a:t>
            </a:r>
          </a:p>
          <a:p>
            <a:pPr marL="0" lvl="0" indent="0" defTabSz="622300">
              <a:lnSpc>
                <a:spcPct val="90000"/>
              </a:lnSpc>
              <a:spcBef>
                <a:spcPct val="0"/>
              </a:spcBef>
              <a:spcAft>
                <a:spcPct val="35000"/>
              </a:spcAft>
              <a:buNone/>
            </a:pPr>
            <a:r>
              <a:rPr lang="en-US" sz="1400" kern="1200"/>
              <a:t>(19</a:t>
            </a:r>
            <a:r>
              <a:rPr lang="en-US" sz="1400" kern="1200" baseline="30000"/>
              <a:t>th</a:t>
            </a:r>
            <a:r>
              <a:rPr lang="en-US" sz="1400" kern="1200"/>
              <a:t> Century)</a:t>
            </a:r>
          </a:p>
        </p:txBody>
      </p:sp>
    </p:spTree>
    <p:extLst>
      <p:ext uri="{BB962C8B-B14F-4D97-AF65-F5344CB8AC3E}">
        <p14:creationId xmlns:p14="http://schemas.microsoft.com/office/powerpoint/2010/main" val="3551214349"/>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rmAutofit/>
          </a:bodyPr>
          <a:lstStyle/>
          <a:p>
            <a:r>
              <a:rPr lang="en-US" sz="5400">
                <a:latin typeface="Helvetica Neue Light" panose="02000403000000020004" pitchFamily="2" charset="0"/>
                <a:ea typeface="Helvetica Neue Light" panose="02000403000000020004" pitchFamily="2" charset="0"/>
              </a:rPr>
              <a:t>Neocolonialism and Legacies</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E599E79-0804-F7AF-7A23-3D89D07FD26E}"/>
              </a:ext>
            </a:extLst>
          </p:cNvPr>
          <p:cNvSpPr>
            <a:spLocks noGrp="1"/>
          </p:cNvSpPr>
          <p:nvPr>
            <p:ph idx="1"/>
          </p:nvPr>
        </p:nvSpPr>
        <p:spPr>
          <a:xfrm>
            <a:off x="838200" y="1929384"/>
            <a:ext cx="10515600" cy="4251960"/>
          </a:xfrm>
        </p:spPr>
        <p:txBody>
          <a:bodyPr>
            <a:normAutofit/>
          </a:bodyPr>
          <a:lstStyle/>
          <a:p>
            <a:pPr marL="0" indent="0">
              <a:spcAft>
                <a:spcPts val="1200"/>
              </a:spcAft>
              <a:buNone/>
            </a:pPr>
            <a:r>
              <a:rPr lang="en-US" sz="2400" b="1" dirty="0">
                <a:latin typeface="Arial" panose="020B0604020202020204" pitchFamily="34" charset="0"/>
                <a:cs typeface="Arial" panose="020B0604020202020204" pitchFamily="34" charset="0"/>
              </a:rPr>
              <a:t>Neocolonialism is </a:t>
            </a:r>
            <a:r>
              <a:rPr lang="en-US" sz="2400" dirty="0">
                <a:latin typeface="Arial" panose="020B0604020202020204" pitchFamily="34" charset="0"/>
                <a:cs typeface="Arial" panose="020B0604020202020204" pitchFamily="34" charset="0"/>
              </a:rPr>
              <a:t>a form of indirect control that continues to exert economic, political, and cultural influence over formerly colonized countries even after they gain independence. </a:t>
            </a:r>
          </a:p>
          <a:p>
            <a:pPr marL="0" indent="0">
              <a:spcBef>
                <a:spcPts val="1600"/>
              </a:spcBef>
              <a:spcAft>
                <a:spcPts val="1200"/>
              </a:spcAft>
              <a:buNone/>
            </a:pPr>
            <a:r>
              <a:rPr lang="en-US" sz="2200" b="1" dirty="0">
                <a:latin typeface="Arial" panose="020B0604020202020204" pitchFamily="34" charset="0"/>
                <a:cs typeface="Arial" panose="020B0604020202020204" pitchFamily="34" charset="0"/>
              </a:rPr>
              <a:t>For example, </a:t>
            </a:r>
            <a:r>
              <a:rPr lang="en-US" sz="2200" dirty="0">
                <a:effectLst/>
                <a:latin typeface="Arial" panose="020B0604020202020204" pitchFamily="34" charset="0"/>
                <a:ea typeface="Arial" panose="020B0604020202020204" pitchFamily="34" charset="0"/>
                <a:cs typeface="Arial" panose="020B0604020202020204" pitchFamily="34" charset="0"/>
              </a:rPr>
              <a:t>pharmaceutical companies based in wealthy countries often exert significant influence over healthcare policies in developing countries.</a:t>
            </a:r>
            <a:endParaRPr lang="en-US" sz="2200" dirty="0">
              <a:latin typeface="Arial" panose="020B0604020202020204" pitchFamily="34" charset="0"/>
              <a:cs typeface="Arial" panose="020B0604020202020204" pitchFamily="34" charset="0"/>
            </a:endParaRPr>
          </a:p>
          <a:p>
            <a:pPr marL="0" indent="0">
              <a:buNone/>
            </a:pPr>
            <a:r>
              <a:rPr lang="en-US" sz="2200" dirty="0">
                <a:solidFill>
                  <a:srgbClr val="3F3F3F"/>
                </a:solidFill>
                <a:effectLst/>
                <a:latin typeface="Arial" panose="020B0604020202020204" pitchFamily="34" charset="0"/>
                <a:cs typeface="Arial" panose="020B0604020202020204" pitchFamily="34" charset="0"/>
              </a:rPr>
              <a:t>Neocolonialism creates a system of resource exploitation </a:t>
            </a:r>
            <a:r>
              <a:rPr lang="en-US" sz="2200" dirty="0">
                <a:latin typeface="Arial" panose="020B0604020202020204" pitchFamily="34" charset="0"/>
                <a:cs typeface="Arial" panose="020B0604020202020204" pitchFamily="34" charset="0"/>
              </a:rPr>
              <a:t>of the Global South by governments and multi-national corporations of the Global North</a:t>
            </a:r>
            <a:r>
              <a:rPr lang="en-US" sz="2200" dirty="0">
                <a:solidFill>
                  <a:srgbClr val="3F3F3F"/>
                </a:solidFill>
                <a:effectLst/>
                <a:latin typeface="Arial" panose="020B0604020202020204" pitchFamily="34" charset="0"/>
                <a:cs typeface="Arial" panose="020B0604020202020204" pitchFamily="34" charset="0"/>
              </a:rPr>
              <a:t> that perpetuates economic and political </a:t>
            </a:r>
            <a:r>
              <a:rPr lang="en-US" sz="2200" b="1" u="sng" dirty="0">
                <a:solidFill>
                  <a:srgbClr val="3F3F3F"/>
                </a:solidFill>
                <a:effectLst/>
                <a:latin typeface="Arial" panose="020B0604020202020204" pitchFamily="34" charset="0"/>
                <a:cs typeface="Arial" panose="020B0604020202020204" pitchFamily="34" charset="0"/>
              </a:rPr>
              <a:t>dependency.</a:t>
            </a:r>
          </a:p>
          <a:p>
            <a:pPr marL="0" indent="0">
              <a:buNone/>
            </a:pPr>
            <a:endParaRPr lang="en-US" sz="2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14</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427769173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rmAutofit/>
          </a:bodyPr>
          <a:lstStyle/>
          <a:p>
            <a:r>
              <a:rPr lang="en-US" sz="5400">
                <a:latin typeface="Helvetica Neue Light" panose="02000403000000020004" pitchFamily="2" charset="0"/>
                <a:ea typeface="Helvetica Neue Light" panose="02000403000000020004" pitchFamily="2" charset="0"/>
              </a:rPr>
              <a:t>Legacies of Colonialism</a:t>
            </a:r>
          </a:p>
        </p:txBody>
      </p:sp>
      <p:sp>
        <p:nvSpPr>
          <p:cNvPr id="5" name="Content Placeholder 4">
            <a:extLst>
              <a:ext uri="{FF2B5EF4-FFF2-40B4-BE49-F238E27FC236}">
                <a16:creationId xmlns:a16="http://schemas.microsoft.com/office/drawing/2014/main" id="{AE599E79-0804-F7AF-7A23-3D89D07FD26E}"/>
              </a:ext>
            </a:extLst>
          </p:cNvPr>
          <p:cNvSpPr>
            <a:spLocks noGrp="1"/>
          </p:cNvSpPr>
          <p:nvPr>
            <p:ph idx="1"/>
          </p:nvPr>
        </p:nvSpPr>
        <p:spPr>
          <a:xfrm>
            <a:off x="838200" y="1929384"/>
            <a:ext cx="10515600" cy="4251960"/>
          </a:xfrm>
        </p:spPr>
        <p:txBody>
          <a:bodyPr>
            <a:normAutofit/>
          </a:bodyPr>
          <a:lstStyle/>
          <a:p>
            <a:pPr marL="0" indent="0">
              <a:spcAft>
                <a:spcPts val="1200"/>
              </a:spcAft>
              <a:buNone/>
            </a:pPr>
            <a:r>
              <a:rPr lang="en-US" sz="2200" b="1" dirty="0">
                <a:latin typeface="Arial" panose="020B0604020202020204" pitchFamily="34" charset="0"/>
                <a:cs typeface="Arial" panose="020B0604020202020204" pitchFamily="34" charset="0"/>
              </a:rPr>
              <a:t>White supremacy </a:t>
            </a:r>
            <a:r>
              <a:rPr lang="en-US" sz="2200" dirty="0">
                <a:latin typeface="Arial" panose="020B0604020202020204" pitchFamily="34" charset="0"/>
                <a:cs typeface="Arial" panose="020B0604020202020204" pitchFamily="34" charset="0"/>
              </a:rPr>
              <a:t>has a long history in global health, beginning with the colonial era, during which European powers imposed their own systems of healthcare on colonized peoples. This often involved forced medical experimentation and the suppression of traditional medical practices.</a:t>
            </a:r>
          </a:p>
          <a:p>
            <a:pPr>
              <a:spcAft>
                <a:spcPts val="1200"/>
              </a:spcAft>
            </a:pPr>
            <a:r>
              <a:rPr lang="en-US" sz="2000" dirty="0">
                <a:latin typeface="Arial" panose="020B0604020202020204" pitchFamily="34" charset="0"/>
                <a:cs typeface="Arial" panose="020B0604020202020204" pitchFamily="34" charset="0"/>
              </a:rPr>
              <a:t>The legacy of </a:t>
            </a:r>
            <a:r>
              <a:rPr lang="en-US" sz="2000" b="1" dirty="0">
                <a:latin typeface="Arial" panose="020B0604020202020204" pitchFamily="34" charset="0"/>
                <a:cs typeface="Arial" panose="020B0604020202020204" pitchFamily="34" charset="0"/>
              </a:rPr>
              <a:t>colonialism</a:t>
            </a:r>
            <a:r>
              <a:rPr lang="en-US" sz="2000" dirty="0">
                <a:latin typeface="Arial" panose="020B0604020202020204" pitchFamily="34" charset="0"/>
                <a:cs typeface="Arial" panose="020B0604020202020204" pitchFamily="34" charset="0"/>
              </a:rPr>
              <a:t> continues to impact global health today, as many countries that were once colonies still struggle with inadequate healthcare systems and a lack of trained healthcare professionals.</a:t>
            </a:r>
          </a:p>
          <a:p>
            <a:pPr>
              <a:spcAft>
                <a:spcPts val="1200"/>
              </a:spcAft>
            </a:pPr>
            <a:r>
              <a:rPr lang="en-US" sz="2000" dirty="0">
                <a:latin typeface="Arial" panose="020B0604020202020204" pitchFamily="34" charset="0"/>
                <a:cs typeface="Arial" panose="020B0604020202020204" pitchFamily="34" charset="0"/>
              </a:rPr>
              <a:t>White supremacy has also been reflected in the way that global health research has traditionally been conducted, with a focus on studying and developing treatments for diseases that primarily affect people in wealthy countries, while neglecting the health needs of people in developing countries.</a:t>
            </a:r>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15</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13676980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6F44-9F7F-47D3-867F-F9CD1EBFA7A4}"/>
              </a:ext>
            </a:extLst>
          </p:cNvPr>
          <p:cNvSpPr>
            <a:spLocks noGrp="1"/>
          </p:cNvSpPr>
          <p:nvPr>
            <p:ph type="title"/>
          </p:nvPr>
        </p:nvSpPr>
        <p:spPr>
          <a:xfrm>
            <a:off x="838200" y="365126"/>
            <a:ext cx="10515600" cy="761546"/>
          </a:xfrm>
        </p:spPr>
        <p:txBody>
          <a:bodyPr>
            <a:normAutofit/>
          </a:bodyPr>
          <a:lstStyle/>
          <a:p>
            <a:r>
              <a:rPr lang="en-US" sz="3000">
                <a:latin typeface="Helvetica Neue Light" panose="02000403000000020004" pitchFamily="2" charset="0"/>
                <a:ea typeface="Helvetica Neue Light" panose="02000403000000020004" pitchFamily="2" charset="0"/>
              </a:rPr>
              <a:t>Global Health Education: Cost &amp; Distribution of GH degrees</a:t>
            </a:r>
          </a:p>
        </p:txBody>
      </p:sp>
      <p:pic>
        <p:nvPicPr>
          <p:cNvPr id="4" name="Picture 2">
            <a:extLst>
              <a:ext uri="{FF2B5EF4-FFF2-40B4-BE49-F238E27FC236}">
                <a16:creationId xmlns:a16="http://schemas.microsoft.com/office/drawing/2014/main" id="{43770A98-7733-F3E8-E14B-D827AB4A0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05" y="1126672"/>
            <a:ext cx="8170323" cy="55706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F9AEAD-67EA-7FD5-5046-E7CD910C532B}"/>
              </a:ext>
            </a:extLst>
          </p:cNvPr>
          <p:cNvSpPr txBox="1"/>
          <p:nvPr/>
        </p:nvSpPr>
        <p:spPr>
          <a:xfrm>
            <a:off x="9160328" y="4806026"/>
            <a:ext cx="274320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Anita </a:t>
            </a:r>
            <a:r>
              <a:rPr kumimoji="0" lang="en-US" sz="1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Svadzian</a:t>
            </a: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et al. </a:t>
            </a: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Global health degrees: at what cost? </a:t>
            </a: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BMJ Global Health </a:t>
            </a: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2020;</a:t>
            </a: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5:</a:t>
            </a: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e003310.</a:t>
            </a:r>
          </a:p>
        </p:txBody>
      </p:sp>
      <p:sp>
        <p:nvSpPr>
          <p:cNvPr id="6" name="Slide Number Placeholder 5">
            <a:extLst>
              <a:ext uri="{FF2B5EF4-FFF2-40B4-BE49-F238E27FC236}">
                <a16:creationId xmlns:a16="http://schemas.microsoft.com/office/drawing/2014/main" id="{CBFA84C9-4FA4-9172-7F8B-C1BE5E576B2D}"/>
              </a:ext>
            </a:extLst>
          </p:cNvPr>
          <p:cNvSpPr>
            <a:spLocks noGrp="1"/>
          </p:cNvSpPr>
          <p:nvPr>
            <p:ph type="sldNum" sz="quarter" idx="12"/>
          </p:nvPr>
        </p:nvSpPr>
        <p:spPr/>
        <p:txBody>
          <a:bodyPr/>
          <a:lstStyle/>
          <a:p>
            <a:fld id="{E8D2E3BB-E7F0-5B45-9637-639975B4227E}" type="slidenum">
              <a:rPr lang="en-US" smtClean="0"/>
              <a:t>16</a:t>
            </a:fld>
            <a:endParaRPr lang="en-US"/>
          </a:p>
        </p:txBody>
      </p:sp>
      <p:sp>
        <p:nvSpPr>
          <p:cNvPr id="7" name="Footer Placeholder 3">
            <a:extLst>
              <a:ext uri="{FF2B5EF4-FFF2-40B4-BE49-F238E27FC236}">
                <a16:creationId xmlns:a16="http://schemas.microsoft.com/office/drawing/2014/main" id="{6EB02CA5-04DA-881D-3619-A0A5655F0E79}"/>
              </a:ext>
            </a:extLst>
          </p:cNvPr>
          <p:cNvSpPr txBox="1">
            <a:spLocks/>
          </p:cNvSpPr>
          <p:nvPr/>
        </p:nvSpPr>
        <p:spPr>
          <a:xfrm>
            <a:off x="248265" y="6492669"/>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a:t>The Role of Colonization and Positionality in Global Health Systems</a:t>
            </a:r>
          </a:p>
        </p:txBody>
      </p:sp>
    </p:spTree>
    <p:extLst>
      <p:ext uri="{BB962C8B-B14F-4D97-AF65-F5344CB8AC3E}">
        <p14:creationId xmlns:p14="http://schemas.microsoft.com/office/powerpoint/2010/main" val="158059847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230DB-3DC7-8BB4-2DC0-F0A7EF75E9D4}"/>
              </a:ext>
            </a:extLst>
          </p:cNvPr>
          <p:cNvSpPr>
            <a:spLocks noGrp="1"/>
          </p:cNvSpPr>
          <p:nvPr>
            <p:ph idx="1"/>
          </p:nvPr>
        </p:nvSpPr>
        <p:spPr>
          <a:xfrm>
            <a:off x="455219" y="1048556"/>
            <a:ext cx="10972800" cy="785523"/>
          </a:xfrm>
        </p:spPr>
        <p:txBody>
          <a:bodyPr>
            <a:normAutofit/>
          </a:bodyPr>
          <a:lstStyle/>
          <a:p>
            <a:pPr marL="0" indent="0">
              <a:buNone/>
            </a:pPr>
            <a:r>
              <a:rPr lang="en-US" sz="2400">
                <a:latin typeface="Helvetica Neue Light" panose="02000403000000020004" pitchFamily="2" charset="0"/>
                <a:ea typeface="Helvetica Neue Light" panose="02000403000000020004" pitchFamily="2" charset="0"/>
              </a:rPr>
              <a:t>Policy makers in low- and middle-income countries (LMICs) do not set research agendas or shape what research is funded and where.</a:t>
            </a:r>
          </a:p>
        </p:txBody>
      </p:sp>
      <p:pic>
        <p:nvPicPr>
          <p:cNvPr id="5" name="Picture 4">
            <a:extLst>
              <a:ext uri="{FF2B5EF4-FFF2-40B4-BE49-F238E27FC236}">
                <a16:creationId xmlns:a16="http://schemas.microsoft.com/office/drawing/2014/main" id="{5BA58892-1F77-5F4B-2E4C-BBB23756BC32}"/>
              </a:ext>
            </a:extLst>
          </p:cNvPr>
          <p:cNvPicPr>
            <a:picLocks noChangeAspect="1"/>
          </p:cNvPicPr>
          <p:nvPr/>
        </p:nvPicPr>
        <p:blipFill>
          <a:blip r:embed="rId4"/>
          <a:stretch>
            <a:fillRect/>
          </a:stretch>
        </p:blipFill>
        <p:spPr>
          <a:xfrm>
            <a:off x="315732" y="3511907"/>
            <a:ext cx="5551669" cy="1283398"/>
          </a:xfrm>
          <a:prstGeom prst="rect">
            <a:avLst/>
          </a:prstGeom>
        </p:spPr>
      </p:pic>
      <p:sp>
        <p:nvSpPr>
          <p:cNvPr id="6" name="TextBox 5">
            <a:extLst>
              <a:ext uri="{FF2B5EF4-FFF2-40B4-BE49-F238E27FC236}">
                <a16:creationId xmlns:a16="http://schemas.microsoft.com/office/drawing/2014/main" id="{BD52E244-BEE7-5016-D683-BE843F0EE4FB}"/>
              </a:ext>
            </a:extLst>
          </p:cNvPr>
          <p:cNvSpPr txBox="1"/>
          <p:nvPr/>
        </p:nvSpPr>
        <p:spPr>
          <a:xfrm>
            <a:off x="427569" y="5589147"/>
            <a:ext cx="10515600" cy="369332"/>
          </a:xfrm>
          <a:prstGeom prst="rect">
            <a:avLst/>
          </a:prstGeom>
          <a:noFill/>
          <a:ln w="12700">
            <a:solidFill>
              <a:schemeClr val="accent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effectLst/>
                <a:uLnTx/>
                <a:uFillTx/>
                <a:latin typeface="Arial" panose="020B0604020202020204" pitchFamily="34" charset="0"/>
                <a:cs typeface="Arial" panose="020B0604020202020204" pitchFamily="34" charset="0"/>
              </a:rPr>
              <a:t>Invariably, research agenda are informed by HIC funding institutions (NIH, Welcome, BMGF)….</a:t>
            </a:r>
          </a:p>
        </p:txBody>
      </p:sp>
      <p:pic>
        <p:nvPicPr>
          <p:cNvPr id="4" name="Picture 2">
            <a:extLst>
              <a:ext uri="{FF2B5EF4-FFF2-40B4-BE49-F238E27FC236}">
                <a16:creationId xmlns:a16="http://schemas.microsoft.com/office/drawing/2014/main" id="{29EBE4F0-6254-0827-8E98-0DB60D802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250" y="3474104"/>
            <a:ext cx="5439831" cy="171907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168164E-60CD-4F57-1267-13F3F6D40ECC}"/>
              </a:ext>
            </a:extLst>
          </p:cNvPr>
          <p:cNvCxnSpPr>
            <a:cxnSpLocks/>
          </p:cNvCxnSpPr>
          <p:nvPr/>
        </p:nvCxnSpPr>
        <p:spPr>
          <a:xfrm>
            <a:off x="5953373" y="2079523"/>
            <a:ext cx="0" cy="281815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72CE80-3DC4-B20A-EBEA-FE8F77BDBC30}"/>
              </a:ext>
            </a:extLst>
          </p:cNvPr>
          <p:cNvSpPr txBox="1"/>
          <p:nvPr/>
        </p:nvSpPr>
        <p:spPr>
          <a:xfrm>
            <a:off x="5953373" y="6383677"/>
            <a:ext cx="62047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SrIDhar</a:t>
            </a: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PLOS Med, 2013; </a:t>
            </a:r>
            <a:r>
              <a:rPr kumimoji="0" lang="en-US" sz="1400" b="0" i="1"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Nafade</a:t>
            </a: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1400" b="0" i="1"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Plos</a:t>
            </a: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Med, 2018</a:t>
            </a:r>
          </a:p>
        </p:txBody>
      </p:sp>
      <p:sp>
        <p:nvSpPr>
          <p:cNvPr id="11" name="TextBox 10">
            <a:extLst>
              <a:ext uri="{FF2B5EF4-FFF2-40B4-BE49-F238E27FC236}">
                <a16:creationId xmlns:a16="http://schemas.microsoft.com/office/drawing/2014/main" id="{4D90FDEA-9C4E-5F3C-DD4B-29353C94F9C5}"/>
              </a:ext>
            </a:extLst>
          </p:cNvPr>
          <p:cNvSpPr txBox="1"/>
          <p:nvPr/>
        </p:nvSpPr>
        <p:spPr>
          <a:xfrm>
            <a:off x="6352252" y="2250028"/>
            <a:ext cx="5001548"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TB research collaborations </a:t>
            </a:r>
            <a:b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Encouraging trends, but still dominated by </a:t>
            </a:r>
            <a:r>
              <a:rPr lang="en-US" b="1">
                <a:solidFill>
                  <a:prstClr val="black"/>
                </a:solidFill>
                <a:latin typeface="Arial" panose="020B0604020202020204" pitchFamily="34" charset="0"/>
                <a:cs typeface="Arial" panose="020B0604020202020204" pitchFamily="34" charset="0"/>
              </a:rPr>
              <a:t>high income countries (</a:t>
            </a: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HICs)</a:t>
            </a:r>
          </a:p>
        </p:txBody>
      </p:sp>
      <p:sp>
        <p:nvSpPr>
          <p:cNvPr id="12" name="TextBox 11">
            <a:extLst>
              <a:ext uri="{FF2B5EF4-FFF2-40B4-BE49-F238E27FC236}">
                <a16:creationId xmlns:a16="http://schemas.microsoft.com/office/drawing/2014/main" id="{5E6CCBC7-C33A-E175-EAAB-DAE0F3F1B037}"/>
              </a:ext>
            </a:extLst>
          </p:cNvPr>
          <p:cNvSpPr txBox="1"/>
          <p:nvPr/>
        </p:nvSpPr>
        <p:spPr>
          <a:xfrm>
            <a:off x="609600" y="2250028"/>
            <a:ext cx="4911206"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Much of global health research is informed by the Golden Rule of Research</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He has the gold,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F376C6E-A039-56E8-A8B0-A5C23774D665}"/>
              </a:ext>
            </a:extLst>
          </p:cNvPr>
          <p:cNvSpPr>
            <a:spLocks noGrp="1"/>
          </p:cNvSpPr>
          <p:nvPr>
            <p:ph type="sldNum" sz="quarter" idx="12"/>
          </p:nvPr>
        </p:nvSpPr>
        <p:spPr/>
        <p:txBody>
          <a:bodyPr/>
          <a:lstStyle/>
          <a:p>
            <a:fld id="{E8D2E3BB-E7F0-5B45-9637-639975B4227E}" type="slidenum">
              <a:rPr lang="en-US" smtClean="0"/>
              <a:t>17</a:t>
            </a:fld>
            <a:endParaRPr lang="en-US"/>
          </a:p>
        </p:txBody>
      </p:sp>
      <p:sp>
        <p:nvSpPr>
          <p:cNvPr id="13" name="Footer Placeholder 3">
            <a:extLst>
              <a:ext uri="{FF2B5EF4-FFF2-40B4-BE49-F238E27FC236}">
                <a16:creationId xmlns:a16="http://schemas.microsoft.com/office/drawing/2014/main" id="{269E060B-EC2D-03C0-F082-49DAFEB93AF8}"/>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21" name="Title 20">
            <a:extLst>
              <a:ext uri="{FF2B5EF4-FFF2-40B4-BE49-F238E27FC236}">
                <a16:creationId xmlns:a16="http://schemas.microsoft.com/office/drawing/2014/main" id="{DDEC8FE2-83D3-1561-700B-29A7E6E26B35}"/>
              </a:ext>
            </a:extLst>
          </p:cNvPr>
          <p:cNvSpPr>
            <a:spLocks noGrp="1"/>
          </p:cNvSpPr>
          <p:nvPr>
            <p:ph type="title"/>
          </p:nvPr>
        </p:nvSpPr>
        <p:spPr>
          <a:xfrm>
            <a:off x="427569" y="319408"/>
            <a:ext cx="10515600" cy="785523"/>
          </a:xfrm>
        </p:spPr>
        <p:txBody>
          <a:bodyPr/>
          <a:lstStyle/>
          <a:p>
            <a:r>
              <a:rPr lang="en-US">
                <a:latin typeface="Helvetica Neue Light" panose="02000403000000020004" pitchFamily="2" charset="0"/>
                <a:ea typeface="Helvetica Neue Light" panose="02000403000000020004" pitchFamily="2" charset="0"/>
              </a:rPr>
              <a:t>Global Health Research</a:t>
            </a:r>
          </a:p>
        </p:txBody>
      </p:sp>
    </p:spTree>
    <p:extLst>
      <p:ext uri="{BB962C8B-B14F-4D97-AF65-F5344CB8AC3E}">
        <p14:creationId xmlns:p14="http://schemas.microsoft.com/office/powerpoint/2010/main" val="1798521247"/>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Autofit/>
          </a:bodyPr>
          <a:lstStyle/>
          <a:p>
            <a:r>
              <a:rPr lang="en-US" sz="3600">
                <a:latin typeface="Helvetica Neue Light" panose="02000403000000020004" pitchFamily="2" charset="0"/>
                <a:ea typeface="Helvetica Neue Light" panose="02000403000000020004" pitchFamily="2" charset="0"/>
              </a:rPr>
              <a:t>Global Health Authorship: </a:t>
            </a:r>
            <a:br>
              <a:rPr lang="en-US" sz="3600">
                <a:latin typeface="Helvetica Neue Light" panose="02000403000000020004" pitchFamily="2" charset="0"/>
                <a:ea typeface="Helvetica Neue Light" panose="02000403000000020004" pitchFamily="2" charset="0"/>
              </a:rPr>
            </a:br>
            <a:r>
              <a:rPr lang="en-US" sz="2800">
                <a:latin typeface="Helvetica Neue Light" panose="02000403000000020004" pitchFamily="2" charset="0"/>
                <a:ea typeface="Helvetica Neue Light" panose="02000403000000020004" pitchFamily="2" charset="0"/>
              </a:rPr>
              <a:t>The Middle Author Problem</a:t>
            </a:r>
            <a:endParaRPr lang="en-US" sz="3600">
              <a:latin typeface="Helvetica Neue Light" panose="02000403000000020004" pitchFamily="2" charset="0"/>
              <a:ea typeface="Helvetica Neue Light" panose="02000403000000020004" pitchFamily="2" charset="0"/>
            </a:endParaRP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18</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pic>
        <p:nvPicPr>
          <p:cNvPr id="13" name="Content Placeholder 4" descr="Graphical user interface, text, application&#10;&#10;Description automatically generated">
            <a:extLst>
              <a:ext uri="{FF2B5EF4-FFF2-40B4-BE49-F238E27FC236}">
                <a16:creationId xmlns:a16="http://schemas.microsoft.com/office/drawing/2014/main" id="{5002B662-A554-7DE4-CB61-2EB1B840A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35" y="2055813"/>
            <a:ext cx="10271285" cy="2996798"/>
          </a:xfrm>
          <a:prstGeom prst="rect">
            <a:avLst/>
          </a:prstGeom>
        </p:spPr>
      </p:pic>
      <p:sp>
        <p:nvSpPr>
          <p:cNvPr id="17" name="TextBox 16">
            <a:extLst>
              <a:ext uri="{FF2B5EF4-FFF2-40B4-BE49-F238E27FC236}">
                <a16:creationId xmlns:a16="http://schemas.microsoft.com/office/drawing/2014/main" id="{D55BD5E3-6339-0331-596D-D8C9C4E4EDEC}"/>
              </a:ext>
            </a:extLst>
          </p:cNvPr>
          <p:cNvSpPr txBox="1"/>
          <p:nvPr/>
        </p:nvSpPr>
        <p:spPr>
          <a:xfrm>
            <a:off x="838200" y="5381315"/>
            <a:ext cx="10271285"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Of the 7100 articles identified in this study, 68.3% included collaborators from the USA, Canada, Europe and/or another African country. </a:t>
            </a:r>
          </a:p>
        </p:txBody>
      </p:sp>
    </p:spTree>
    <p:extLst>
      <p:ext uri="{BB962C8B-B14F-4D97-AF65-F5344CB8AC3E}">
        <p14:creationId xmlns:p14="http://schemas.microsoft.com/office/powerpoint/2010/main" val="379075468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Autofit/>
          </a:bodyPr>
          <a:lstStyle/>
          <a:p>
            <a:r>
              <a:rPr lang="en-US" sz="3600">
                <a:latin typeface="Helvetica Neue Light" panose="02000403000000020004" pitchFamily="2" charset="0"/>
                <a:ea typeface="Helvetica Neue Light" panose="02000403000000020004" pitchFamily="2" charset="0"/>
              </a:rPr>
              <a:t>Global Health Authorship: </a:t>
            </a:r>
            <a:br>
              <a:rPr lang="en-US" sz="3600">
                <a:latin typeface="Helvetica Neue Light" panose="02000403000000020004" pitchFamily="2" charset="0"/>
                <a:ea typeface="Helvetica Neue Light" panose="02000403000000020004" pitchFamily="2" charset="0"/>
              </a:rPr>
            </a:br>
            <a:r>
              <a:rPr lang="en-US" sz="2800">
                <a:latin typeface="Helvetica Neue Light" panose="02000403000000020004" pitchFamily="2" charset="0"/>
                <a:ea typeface="Helvetica Neue Light" panose="02000403000000020004" pitchFamily="2" charset="0"/>
              </a:rPr>
              <a:t>The Middle Author Problem</a:t>
            </a:r>
            <a:endParaRPr lang="en-US" sz="3600">
              <a:latin typeface="Helvetica Neue Light" panose="02000403000000020004" pitchFamily="2" charset="0"/>
              <a:ea typeface="Helvetica Neue Light" panose="02000403000000020004" pitchFamily="2" charset="0"/>
            </a:endParaRP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19</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9" name="Content Placeholder 8">
            <a:extLst>
              <a:ext uri="{FF2B5EF4-FFF2-40B4-BE49-F238E27FC236}">
                <a16:creationId xmlns:a16="http://schemas.microsoft.com/office/drawing/2014/main" id="{A8F8B608-28BE-46D9-B5D3-A1A93FAEE15C}"/>
              </a:ext>
            </a:extLst>
          </p:cNvPr>
          <p:cNvSpPr txBox="1">
            <a:spLocks noGrp="1"/>
          </p:cNvSpPr>
          <p:nvPr>
            <p:ph idx="1"/>
          </p:nvPr>
        </p:nvSpPr>
        <p:spPr>
          <a:xfrm>
            <a:off x="838200" y="1928813"/>
            <a:ext cx="5125654" cy="42934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54.0% of all authors and 52.9% of first authors were from the country of the paper’s focus.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But representation dropped if any collaborators were from USA, Canada or Europe with the lowest representation for collaborators from top US universities—for these papers, 41.3% of all authors and 23.0% of first authors were from country of paper’s focus.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13.5% of all papers had no local coauthors.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descr="A picture containing chart&#10;&#10;Description automatically generated">
            <a:extLst>
              <a:ext uri="{FF2B5EF4-FFF2-40B4-BE49-F238E27FC236}">
                <a16:creationId xmlns:a16="http://schemas.microsoft.com/office/drawing/2014/main" id="{C5506D4A-992A-0570-B12A-A8501B201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47" y="1773240"/>
            <a:ext cx="5700839" cy="4625743"/>
          </a:xfrm>
          <a:prstGeom prst="rect">
            <a:avLst/>
          </a:prstGeom>
        </p:spPr>
      </p:pic>
    </p:spTree>
    <p:extLst>
      <p:ext uri="{BB962C8B-B14F-4D97-AF65-F5344CB8AC3E}">
        <p14:creationId xmlns:p14="http://schemas.microsoft.com/office/powerpoint/2010/main" val="415097106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14600-90BE-85F7-DC27-43BF48EA0CD9}"/>
              </a:ext>
            </a:extLst>
          </p:cNvPr>
          <p:cNvSpPr>
            <a:spLocks noGrp="1"/>
          </p:cNvSpPr>
          <p:nvPr>
            <p:ph type="title"/>
          </p:nvPr>
        </p:nvSpPr>
        <p:spPr>
          <a:xfrm>
            <a:off x="838200" y="365125"/>
            <a:ext cx="10515600" cy="1325563"/>
          </a:xfrm>
        </p:spPr>
        <p:txBody>
          <a:bodyPr>
            <a:normAutofit/>
          </a:bodyPr>
          <a:lstStyle/>
          <a:p>
            <a:r>
              <a:rPr lang="en-US" sz="5400">
                <a:latin typeface="Helvetica Neue Light" panose="02000403000000020004" pitchFamily="2" charset="0"/>
                <a:ea typeface="Helvetica Neue Light" panose="02000403000000020004" pitchFamily="2" charset="0"/>
              </a:rPr>
              <a:t>Learning Objectives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ED5A6C-7DE9-F1EE-7A15-39A8BEC8D013}"/>
              </a:ext>
            </a:extLst>
          </p:cNvPr>
          <p:cNvSpPr>
            <a:spLocks noGrp="1"/>
          </p:cNvSpPr>
          <p:nvPr>
            <p:ph idx="1"/>
          </p:nvPr>
        </p:nvSpPr>
        <p:spPr>
          <a:xfrm>
            <a:off x="838200" y="1929384"/>
            <a:ext cx="10515600" cy="4251960"/>
          </a:xfrm>
        </p:spPr>
        <p:txBody>
          <a:bodyPr>
            <a:normAutofit/>
          </a:bodyPr>
          <a:lstStyle/>
          <a:p>
            <a:pPr marL="342900" marR="0" lvl="0" indent="-342900">
              <a:lnSpc>
                <a:spcPct val="150000"/>
              </a:lnSpc>
              <a:spcBef>
                <a:spcPts val="0"/>
              </a:spcBef>
              <a:spcAft>
                <a:spcPts val="0"/>
              </a:spcAft>
              <a:buFont typeface="Symbol" pitchFamily="2" charset="2"/>
              <a:buChar char=""/>
            </a:pPr>
            <a:r>
              <a:rPr lang="en-US" sz="2200" b="0">
                <a:effectLst/>
                <a:latin typeface="Arial" panose="020B0604020202020204" pitchFamily="34" charset="0"/>
                <a:ea typeface="Calibri" panose="020F0502020204030204" pitchFamily="34" charset="0"/>
                <a:cs typeface="Arial" panose="020B0604020202020204" pitchFamily="34" charset="0"/>
              </a:rPr>
              <a:t>List and define at least three legacies of colonialism that impact today’s global health systems</a:t>
            </a:r>
          </a:p>
          <a:p>
            <a:pPr marL="342900" marR="0" lvl="0" indent="-342900">
              <a:lnSpc>
                <a:spcPct val="150000"/>
              </a:lnSpc>
              <a:spcBef>
                <a:spcPts val="0"/>
              </a:spcBef>
              <a:spcAft>
                <a:spcPts val="0"/>
              </a:spcAft>
              <a:buFont typeface="Symbol" pitchFamily="2" charset="2"/>
              <a:buChar char=""/>
            </a:pPr>
            <a:r>
              <a:rPr lang="en-US" sz="2200" b="0">
                <a:effectLst/>
                <a:latin typeface="Arial" panose="020B0604020202020204" pitchFamily="34" charset="0"/>
                <a:ea typeface="Calibri" panose="020F0502020204030204" pitchFamily="34" charset="0"/>
                <a:cs typeface="Arial" panose="020B0604020202020204" pitchFamily="34" charset="0"/>
              </a:rPr>
              <a:t>Identify your position in global health partnerships related to power and privilege </a:t>
            </a:r>
          </a:p>
          <a:p>
            <a:pPr marL="342900" marR="0" lvl="0" indent="-342900">
              <a:lnSpc>
                <a:spcPct val="150000"/>
              </a:lnSpc>
              <a:spcBef>
                <a:spcPts val="0"/>
              </a:spcBef>
              <a:spcAft>
                <a:spcPts val="0"/>
              </a:spcAft>
              <a:buFont typeface="Symbol" pitchFamily="2" charset="2"/>
              <a:buChar char=""/>
            </a:pPr>
            <a:r>
              <a:rPr lang="en-US" sz="2200" b="0">
                <a:effectLst/>
                <a:latin typeface="Arial" panose="020B0604020202020204" pitchFamily="34" charset="0"/>
                <a:ea typeface="Calibri" panose="020F0502020204030204" pitchFamily="34" charset="0"/>
                <a:cs typeface="Arial" panose="020B0604020202020204" pitchFamily="34" charset="0"/>
              </a:rPr>
              <a:t>Reflect on one personal bias that could impact global health partnerships you’re involved in</a:t>
            </a:r>
          </a:p>
          <a:p>
            <a:pPr marL="342900" marR="0" lvl="0" indent="-342900">
              <a:lnSpc>
                <a:spcPct val="150000"/>
              </a:lnSpc>
              <a:spcBef>
                <a:spcPts val="0"/>
              </a:spcBef>
              <a:spcAft>
                <a:spcPts val="0"/>
              </a:spcAft>
              <a:buFont typeface="Symbol" pitchFamily="2" charset="2"/>
              <a:buChar char=""/>
            </a:pPr>
            <a:r>
              <a:rPr lang="en-US" sz="2200" b="0">
                <a:effectLst/>
                <a:latin typeface="Arial" panose="020B0604020202020204" pitchFamily="34" charset="0"/>
                <a:ea typeface="Calibri" panose="020F0502020204030204" pitchFamily="34" charset="0"/>
                <a:cs typeface="Arial" panose="020B0604020202020204" pitchFamily="34" charset="0"/>
              </a:rPr>
              <a:t>Explain the three pillars of cultural humility</a:t>
            </a:r>
          </a:p>
          <a:p>
            <a:pPr marL="0" indent="0">
              <a:buNone/>
            </a:pPr>
            <a:endParaRPr lang="en-US" sz="2200"/>
          </a:p>
        </p:txBody>
      </p:sp>
      <p:sp>
        <p:nvSpPr>
          <p:cNvPr id="4" name="Footer Placeholder 3">
            <a:extLst>
              <a:ext uri="{FF2B5EF4-FFF2-40B4-BE49-F238E27FC236}">
                <a16:creationId xmlns:a16="http://schemas.microsoft.com/office/drawing/2014/main" id="{141DF0A7-9808-597D-E3DE-A7007EF85872}"/>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sp>
        <p:nvSpPr>
          <p:cNvPr id="5" name="Slide Number Placeholder 4">
            <a:extLst>
              <a:ext uri="{FF2B5EF4-FFF2-40B4-BE49-F238E27FC236}">
                <a16:creationId xmlns:a16="http://schemas.microsoft.com/office/drawing/2014/main" id="{7D8AE4C9-CD2C-D496-84DE-38FC68AD147B}"/>
              </a:ext>
            </a:extLst>
          </p:cNvPr>
          <p:cNvSpPr>
            <a:spLocks noGrp="1"/>
          </p:cNvSpPr>
          <p:nvPr>
            <p:ph type="sldNum" sz="quarter" idx="12"/>
          </p:nvPr>
        </p:nvSpPr>
        <p:spPr/>
        <p:txBody>
          <a:bodyPr/>
          <a:lstStyle/>
          <a:p>
            <a:fld id="{E8D2E3BB-E7F0-5B45-9637-639975B4227E}" type="slidenum">
              <a:rPr lang="en-US" smtClean="0"/>
              <a:t>2</a:t>
            </a:fld>
            <a:endParaRPr lang="en-US"/>
          </a:p>
        </p:txBody>
      </p:sp>
    </p:spTree>
    <p:extLst>
      <p:ext uri="{BB962C8B-B14F-4D97-AF65-F5344CB8AC3E}">
        <p14:creationId xmlns:p14="http://schemas.microsoft.com/office/powerpoint/2010/main" val="3276351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Autofit/>
          </a:bodyPr>
          <a:lstStyle/>
          <a:p>
            <a:r>
              <a:rPr lang="en-US" sz="4800">
                <a:latin typeface="Helvetica Neue Light" panose="02000403000000020004" pitchFamily="2" charset="0"/>
                <a:ea typeface="Helvetica Neue Light" panose="02000403000000020004" pitchFamily="2" charset="0"/>
              </a:rPr>
              <a:t>UCSF’s Publication Track Record</a:t>
            </a:r>
            <a:endParaRPr lang="en-US" sz="3600">
              <a:latin typeface="Helvetica Neue Light" panose="02000403000000020004" pitchFamily="2" charset="0"/>
              <a:ea typeface="Helvetica Neue Light" panose="02000403000000020004" pitchFamily="2" charset="0"/>
            </a:endParaRP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20</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148713" y="6470073"/>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pic>
        <p:nvPicPr>
          <p:cNvPr id="3" name="Picture 2" descr="Chart, bar chart&#10;&#10;Description automatically generated">
            <a:extLst>
              <a:ext uri="{FF2B5EF4-FFF2-40B4-BE49-F238E27FC236}">
                <a16:creationId xmlns:a16="http://schemas.microsoft.com/office/drawing/2014/main" id="{7079ADCD-933E-896E-1EAD-2383106D4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74" y="1933814"/>
            <a:ext cx="7870920" cy="4536259"/>
          </a:xfrm>
          <a:prstGeom prst="rect">
            <a:avLst/>
          </a:prstGeom>
        </p:spPr>
      </p:pic>
      <p:sp>
        <p:nvSpPr>
          <p:cNvPr id="7" name="TextBox 6">
            <a:extLst>
              <a:ext uri="{FF2B5EF4-FFF2-40B4-BE49-F238E27FC236}">
                <a16:creationId xmlns:a16="http://schemas.microsoft.com/office/drawing/2014/main" id="{289049F4-B2E7-F9BF-F717-6D07C863AF1E}"/>
              </a:ext>
            </a:extLst>
          </p:cNvPr>
          <p:cNvSpPr txBox="1"/>
          <p:nvPr/>
        </p:nvSpPr>
        <p:spPr>
          <a:xfrm>
            <a:off x="8272130" y="2506177"/>
            <a:ext cx="3250834" cy="156966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Country of origin of last author, UCSF global health publications</a:t>
            </a:r>
          </a:p>
        </p:txBody>
      </p:sp>
      <p:sp>
        <p:nvSpPr>
          <p:cNvPr id="9" name="TextBox 8">
            <a:extLst>
              <a:ext uri="{FF2B5EF4-FFF2-40B4-BE49-F238E27FC236}">
                <a16:creationId xmlns:a16="http://schemas.microsoft.com/office/drawing/2014/main" id="{BBD28470-BF8B-5D39-6CFF-A36FCF20C776}"/>
              </a:ext>
            </a:extLst>
          </p:cNvPr>
          <p:cNvSpPr txBox="1"/>
          <p:nvPr/>
        </p:nvSpPr>
        <p:spPr>
          <a:xfrm>
            <a:off x="8272130" y="4129324"/>
            <a:ext cx="344032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Kaufman, In press</a:t>
            </a:r>
          </a:p>
        </p:txBody>
      </p:sp>
    </p:spTree>
    <p:extLst>
      <p:ext uri="{BB962C8B-B14F-4D97-AF65-F5344CB8AC3E}">
        <p14:creationId xmlns:p14="http://schemas.microsoft.com/office/powerpoint/2010/main" val="517647990"/>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Autofit/>
          </a:bodyPr>
          <a:lstStyle/>
          <a:p>
            <a:r>
              <a:rPr lang="en-US" sz="4800">
                <a:latin typeface="Helvetica Neue Light" panose="02000403000000020004" pitchFamily="2" charset="0"/>
                <a:ea typeface="Helvetica Neue Light" panose="02000403000000020004" pitchFamily="2" charset="0"/>
              </a:rPr>
              <a:t>Inequities in Global Health Research</a:t>
            </a:r>
            <a:endParaRPr lang="en-US" sz="3600">
              <a:latin typeface="Helvetica Neue Light" panose="02000403000000020004" pitchFamily="2" charset="0"/>
              <a:ea typeface="Helvetica Neue Light" panose="02000403000000020004" pitchFamily="2" charset="0"/>
            </a:endParaRP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21</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148713" y="6470073"/>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5" name="Content Placeholder 2">
            <a:extLst>
              <a:ext uri="{FF2B5EF4-FFF2-40B4-BE49-F238E27FC236}">
                <a16:creationId xmlns:a16="http://schemas.microsoft.com/office/drawing/2014/main" id="{D751C76A-4222-9FDC-FDD9-22A4ED793C0A}"/>
              </a:ext>
            </a:extLst>
          </p:cNvPr>
          <p:cNvSpPr>
            <a:spLocks noGrp="1"/>
          </p:cNvSpPr>
          <p:nvPr>
            <p:ph idx="1"/>
          </p:nvPr>
        </p:nvSpPr>
        <p:spPr>
          <a:xfrm>
            <a:off x="838200" y="1859936"/>
            <a:ext cx="10119852" cy="781809"/>
          </a:xfrm>
        </p:spPr>
        <p:txBody>
          <a:bodyPr>
            <a:normAutofit/>
          </a:bodyPr>
          <a:lstStyle/>
          <a:p>
            <a:pPr marL="0" indent="0">
              <a:lnSpc>
                <a:spcPct val="100000"/>
              </a:lnSpc>
              <a:buNone/>
            </a:pPr>
            <a:r>
              <a:rPr lang="en-US" sz="2000" b="1">
                <a:latin typeface="Arial" panose="020B0604020202020204" pitchFamily="34" charset="0"/>
                <a:cs typeface="Arial" panose="020B0604020202020204" pitchFamily="34" charset="0"/>
              </a:rPr>
              <a:t>High Income Countries monopolize opportunities for knowledge sharing and dissemination platforms.</a:t>
            </a:r>
          </a:p>
        </p:txBody>
      </p:sp>
      <p:sp>
        <p:nvSpPr>
          <p:cNvPr id="8" name="Content Placeholder 2">
            <a:extLst>
              <a:ext uri="{FF2B5EF4-FFF2-40B4-BE49-F238E27FC236}">
                <a16:creationId xmlns:a16="http://schemas.microsoft.com/office/drawing/2014/main" id="{C94E7AA9-DE71-CCEB-C238-DE19F1947728}"/>
              </a:ext>
            </a:extLst>
          </p:cNvPr>
          <p:cNvSpPr txBox="1">
            <a:spLocks/>
          </p:cNvSpPr>
          <p:nvPr/>
        </p:nvSpPr>
        <p:spPr>
          <a:xfrm>
            <a:off x="10088419" y="2676527"/>
            <a:ext cx="1936253" cy="25963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Imbalances in journal representation exacerbate and perpetuate </a:t>
            </a:r>
            <a:r>
              <a:rPr lang="en-US" sz="2000">
                <a:solidFill>
                  <a:prstClr val="black"/>
                </a:solidFill>
                <a:latin typeface="Arial" panose="020B0604020202020204" pitchFamily="34" charset="0"/>
                <a:cs typeface="Arial" panose="020B0604020202020204" pitchFamily="34" charset="0"/>
              </a:rPr>
              <a:t>g</a:t>
            </a: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lobal health inequities.</a:t>
            </a:r>
          </a:p>
        </p:txBody>
      </p:sp>
      <p:sp>
        <p:nvSpPr>
          <p:cNvPr id="11" name="TextBox 10">
            <a:extLst>
              <a:ext uri="{FF2B5EF4-FFF2-40B4-BE49-F238E27FC236}">
                <a16:creationId xmlns:a16="http://schemas.microsoft.com/office/drawing/2014/main" id="{5FADE2F3-C773-C9F8-BD61-0CC5583ED124}"/>
              </a:ext>
            </a:extLst>
          </p:cNvPr>
          <p:cNvSpPr txBox="1"/>
          <p:nvPr/>
        </p:nvSpPr>
        <p:spPr>
          <a:xfrm>
            <a:off x="669036" y="6089514"/>
            <a:ext cx="35814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Lancet, 2019, </a:t>
            </a:r>
            <a:r>
              <a:rPr kumimoji="0" lang="en-US" sz="1400" b="0" i="1"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Nafade</a:t>
            </a: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BMJ GH, 2019</a:t>
            </a:r>
          </a:p>
        </p:txBody>
      </p:sp>
      <p:pic>
        <p:nvPicPr>
          <p:cNvPr id="13" name="Picture 12" descr="Chart, pie chart&#10;&#10;Description automatically generated">
            <a:extLst>
              <a:ext uri="{FF2B5EF4-FFF2-40B4-BE49-F238E27FC236}">
                <a16:creationId xmlns:a16="http://schemas.microsoft.com/office/drawing/2014/main" id="{D1E876F8-F17E-3F14-9D76-1F57CB664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95" y="2641745"/>
            <a:ext cx="6124118" cy="2665960"/>
          </a:xfrm>
          <a:prstGeom prst="rect">
            <a:avLst/>
          </a:prstGeom>
        </p:spPr>
      </p:pic>
      <p:sp>
        <p:nvSpPr>
          <p:cNvPr id="14" name="Content Placeholder 2">
            <a:extLst>
              <a:ext uri="{FF2B5EF4-FFF2-40B4-BE49-F238E27FC236}">
                <a16:creationId xmlns:a16="http://schemas.microsoft.com/office/drawing/2014/main" id="{18AFB805-E207-793A-53F7-A4A75E80ECD2}"/>
              </a:ext>
            </a:extLst>
          </p:cNvPr>
          <p:cNvSpPr txBox="1">
            <a:spLocks/>
          </p:cNvSpPr>
          <p:nvPr/>
        </p:nvSpPr>
        <p:spPr>
          <a:xfrm>
            <a:off x="669036" y="5436157"/>
            <a:ext cx="5083279" cy="69106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Editors of Global Health journals far less likely to be women or from LMICS</a:t>
            </a:r>
            <a:r>
              <a:rPr kumimoji="0" lang="en-US" sz="2000"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2</a:t>
            </a:r>
            <a:endParaRPr kumimoji="0" lang="en-US"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descr="Diagram&#10;&#10;Description automatically generated">
            <a:extLst>
              <a:ext uri="{FF2B5EF4-FFF2-40B4-BE49-F238E27FC236}">
                <a16:creationId xmlns:a16="http://schemas.microsoft.com/office/drawing/2014/main" id="{FC68F4A6-1BA1-983C-5BB0-C390BFEEA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579" y="2268502"/>
            <a:ext cx="3473761" cy="4509456"/>
          </a:xfrm>
          <a:prstGeom prst="rect">
            <a:avLst/>
          </a:prstGeom>
        </p:spPr>
      </p:pic>
    </p:spTree>
    <p:extLst>
      <p:ext uri="{BB962C8B-B14F-4D97-AF65-F5344CB8AC3E}">
        <p14:creationId xmlns:p14="http://schemas.microsoft.com/office/powerpoint/2010/main" val="286692068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22</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148713" y="6470073"/>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516194" y="451044"/>
            <a:ext cx="11335960" cy="1330536"/>
          </a:xfrm>
          <a:solidFill>
            <a:schemeClr val="bg1"/>
          </a:solidFill>
        </p:spPr>
        <p:txBody>
          <a:bodyPr>
            <a:noAutofit/>
          </a:bodyPr>
          <a:lstStyle/>
          <a:p>
            <a:pPr marL="233363"/>
            <a:r>
              <a:rPr lang="en-US" sz="4800">
                <a:latin typeface="Helvetica Neue Light" panose="02000403000000020004" pitchFamily="2" charset="0"/>
                <a:ea typeface="Helvetica Neue Light" panose="02000403000000020004" pitchFamily="2" charset="0"/>
              </a:rPr>
              <a:t>Inequities in Global Health Research</a:t>
            </a:r>
            <a:br>
              <a:rPr lang="en-US" sz="4800">
                <a:latin typeface="Helvetica Neue Light" panose="02000403000000020004" pitchFamily="2" charset="0"/>
                <a:ea typeface="Helvetica Neue Light" panose="02000403000000020004" pitchFamily="2" charset="0"/>
              </a:rPr>
            </a:br>
            <a:endParaRPr lang="en-US" sz="3600">
              <a:latin typeface="Helvetica Neue Light" panose="02000403000000020004" pitchFamily="2" charset="0"/>
              <a:ea typeface="Helvetica Neue Light" panose="02000403000000020004" pitchFamily="2" charset="0"/>
            </a:endParaRPr>
          </a:p>
        </p:txBody>
      </p:sp>
      <p:pic>
        <p:nvPicPr>
          <p:cNvPr id="16" name="Picture 15">
            <a:extLst>
              <a:ext uri="{FF2B5EF4-FFF2-40B4-BE49-F238E27FC236}">
                <a16:creationId xmlns:a16="http://schemas.microsoft.com/office/drawing/2014/main" id="{4816511E-3722-490B-E3F8-1B35C508C3B0}"/>
              </a:ext>
            </a:extLst>
          </p:cNvPr>
          <p:cNvPicPr>
            <a:picLocks noChangeAspect="1"/>
          </p:cNvPicPr>
          <p:nvPr/>
        </p:nvPicPr>
        <p:blipFill>
          <a:blip r:embed="rId4"/>
          <a:stretch>
            <a:fillRect/>
          </a:stretch>
        </p:blipFill>
        <p:spPr>
          <a:xfrm>
            <a:off x="1412271" y="1487784"/>
            <a:ext cx="9267611" cy="4919172"/>
          </a:xfrm>
          <a:prstGeom prst="rect">
            <a:avLst/>
          </a:prstGeom>
          <a:ln>
            <a:solidFill>
              <a:schemeClr val="tx1"/>
            </a:solidFill>
          </a:ln>
        </p:spPr>
      </p:pic>
      <p:sp>
        <p:nvSpPr>
          <p:cNvPr id="17" name="TextBox 16">
            <a:extLst>
              <a:ext uri="{FF2B5EF4-FFF2-40B4-BE49-F238E27FC236}">
                <a16:creationId xmlns:a16="http://schemas.microsoft.com/office/drawing/2014/main" id="{C05B9E06-31E0-32A5-EAAE-6E9AE722F1C0}"/>
              </a:ext>
            </a:extLst>
          </p:cNvPr>
          <p:cNvSpPr txBox="1"/>
          <p:nvPr/>
        </p:nvSpPr>
        <p:spPr>
          <a:xfrm>
            <a:off x="6835283" y="6466378"/>
            <a:ext cx="4022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Source: </a:t>
            </a:r>
            <a:r>
              <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a:rPr>
              <a:t>https://globalhealth5050.org/2020report/</a:t>
            </a:r>
            <a:endParaRPr kumimoji="0" lang="en-US" sz="14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2750486"/>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A6B83C-8B78-98DF-03FB-4143051013D8}"/>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700" kern="1200">
                <a:solidFill>
                  <a:schemeClr val="tx1"/>
                </a:solidFill>
                <a:latin typeface="Helvetica Neue Light" panose="02000403000000020004" pitchFamily="2" charset="0"/>
                <a:ea typeface="Helvetica Neue Light" panose="02000403000000020004" pitchFamily="2" charset="0"/>
              </a:rPr>
              <a:t>Current Manifestations of Colonialism</a:t>
            </a:r>
          </a:p>
        </p:txBody>
      </p:sp>
      <p:sp>
        <p:nvSpPr>
          <p:cNvPr id="3" name="Text Placeholder 2">
            <a:extLst>
              <a:ext uri="{FF2B5EF4-FFF2-40B4-BE49-F238E27FC236}">
                <a16:creationId xmlns:a16="http://schemas.microsoft.com/office/drawing/2014/main" id="{5842E5CB-004D-D49F-2984-778F7A0C70B9}"/>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a:solidFill>
                  <a:schemeClr val="tx1"/>
                </a:solidFill>
                <a:latin typeface="+mn-lt"/>
                <a:ea typeface="+mn-ea"/>
                <a:cs typeface="+mn-cs"/>
              </a:rPr>
              <a:t>Background</a:t>
            </a:r>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3">
            <a:extLst>
              <a:ext uri="{FF2B5EF4-FFF2-40B4-BE49-F238E27FC236}">
                <a16:creationId xmlns:a16="http://schemas.microsoft.com/office/drawing/2014/main" id="{7BA03371-3779-0476-E93A-ACD0942B22E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sz="1100" kern="1200">
                <a:solidFill>
                  <a:schemeClr val="tx1">
                    <a:lumMod val="50000"/>
                    <a:lumOff val="50000"/>
                  </a:schemeClr>
                </a:solidFill>
                <a:latin typeface="+mn-lt"/>
                <a:ea typeface="+mn-ea"/>
                <a:cs typeface="+mn-cs"/>
              </a:rPr>
              <a:t>The Role of Colonization and Positionality in Global Health Systems</a:t>
            </a:r>
          </a:p>
        </p:txBody>
      </p:sp>
      <p:sp>
        <p:nvSpPr>
          <p:cNvPr id="5" name="Slide Number Placeholder 4">
            <a:extLst>
              <a:ext uri="{FF2B5EF4-FFF2-40B4-BE49-F238E27FC236}">
                <a16:creationId xmlns:a16="http://schemas.microsoft.com/office/drawing/2014/main" id="{7238ECDB-43F4-113A-2A77-4F37F3714C60}"/>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defTabSz="914400">
              <a:spcAft>
                <a:spcPts val="600"/>
              </a:spcAft>
            </a:pPr>
            <a:fld id="{E8D2E3BB-E7F0-5B45-9637-639975B4227E}" type="slidenum">
              <a:rPr lang="en-US">
                <a:solidFill>
                  <a:schemeClr val="tx1">
                    <a:lumMod val="50000"/>
                    <a:lumOff val="50000"/>
                  </a:schemeClr>
                </a:solidFill>
              </a:rPr>
              <a:pPr defTabSz="914400">
                <a:spcAft>
                  <a:spcPts val="600"/>
                </a:spcAft>
              </a:pPr>
              <a:t>23</a:t>
            </a:fld>
            <a:endParaRPr lang="en-US">
              <a:solidFill>
                <a:schemeClr val="tx1">
                  <a:lumMod val="50000"/>
                  <a:lumOff val="50000"/>
                </a:schemeClr>
              </a:solidFill>
            </a:endParaRPr>
          </a:p>
        </p:txBody>
      </p:sp>
    </p:spTree>
    <p:extLst>
      <p:ext uri="{BB962C8B-B14F-4D97-AF65-F5344CB8AC3E}">
        <p14:creationId xmlns:p14="http://schemas.microsoft.com/office/powerpoint/2010/main" val="2384020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rmAutofit/>
          </a:bodyPr>
          <a:lstStyle/>
          <a:p>
            <a:r>
              <a:rPr lang="en-US" sz="4800">
                <a:latin typeface="Helvetica Neue Light" panose="02000403000000020004" pitchFamily="2" charset="0"/>
                <a:ea typeface="Helvetica Neue Light" panose="02000403000000020004" pitchFamily="2" charset="0"/>
              </a:rPr>
              <a:t>Current Manifestations of Colonialism</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E599E79-0804-F7AF-7A23-3D89D07FD26E}"/>
              </a:ext>
            </a:extLst>
          </p:cNvPr>
          <p:cNvSpPr>
            <a:spLocks noGrp="1"/>
          </p:cNvSpPr>
          <p:nvPr>
            <p:ph idx="1"/>
          </p:nvPr>
        </p:nvSpPr>
        <p:spPr>
          <a:xfrm>
            <a:off x="838200" y="1929384"/>
            <a:ext cx="10515600" cy="4251960"/>
          </a:xfrm>
        </p:spPr>
        <p:txBody>
          <a:bodyPr>
            <a:normAutofit/>
          </a:bodyPr>
          <a:lstStyle/>
          <a:p>
            <a:pPr marL="0" indent="0">
              <a:spcAft>
                <a:spcPts val="1200"/>
              </a:spcAft>
              <a:buNone/>
            </a:pPr>
            <a:r>
              <a:rPr lang="en-US" sz="2400">
                <a:latin typeface="Arial" panose="020B0604020202020204" pitchFamily="34" charset="0"/>
                <a:cs typeface="Arial" panose="020B0604020202020204" pitchFamily="34" charset="0"/>
              </a:rPr>
              <a:t>The</a:t>
            </a:r>
            <a:r>
              <a:rPr lang="en-US" sz="2400" b="1">
                <a:latin typeface="Arial" panose="020B0604020202020204" pitchFamily="34" charset="0"/>
                <a:cs typeface="Arial" panose="020B0604020202020204" pitchFamily="34" charset="0"/>
              </a:rPr>
              <a:t> White Savior Industrial Complex (WSIC) </a:t>
            </a:r>
            <a:r>
              <a:rPr lang="en-MX" sz="2400">
                <a:latin typeface="Arial" panose="020B0604020202020204" pitchFamily="34" charset="0"/>
                <a:cs typeface="Arial" panose="020B0604020202020204" pitchFamily="34" charset="0"/>
              </a:rPr>
              <a:t>refers to any person or group, regardless of race, possessing an imbalance of power or privilege.</a:t>
            </a:r>
          </a:p>
          <a:p>
            <a:r>
              <a:rPr lang="en-MX" sz="2000">
                <a:latin typeface="Arial" panose="020B0604020202020204" pitchFamily="34" charset="0"/>
                <a:cs typeface="Arial" panose="020B0604020202020204" pitchFamily="34" charset="0"/>
              </a:rPr>
              <a:t>Non-white people can perpetuate WSIC by their proximity to whiteness, power, or privilege because it relies on these structures to maintain inequality.</a:t>
            </a:r>
            <a:endParaRPr lang="en-US" sz="2000">
              <a:latin typeface="Arial" panose="020B0604020202020204" pitchFamily="34" charset="0"/>
              <a:cs typeface="Arial" panose="020B0604020202020204" pitchFamily="34" charset="0"/>
            </a:endParaRPr>
          </a:p>
          <a:p>
            <a:r>
              <a:rPr lang="en-MX" sz="2000">
                <a:latin typeface="Arial" panose="020B0604020202020204" pitchFamily="34" charset="0"/>
                <a:cs typeface="Arial" panose="020B0604020202020204" pitchFamily="34" charset="0"/>
              </a:rPr>
              <a:t>It arises from our own questioning “What can I do to help?” </a:t>
            </a:r>
            <a:r>
              <a:rPr lang="en-US" sz="2000">
                <a:latin typeface="Arial" panose="020B0604020202020204" pitchFamily="34" charset="0"/>
                <a:cs typeface="Arial" panose="020B0604020202020204" pitchFamily="34" charset="0"/>
              </a:rPr>
              <a:t>After s</a:t>
            </a:r>
            <a:r>
              <a:rPr lang="en-MX" sz="2000">
                <a:latin typeface="Arial" panose="020B0604020202020204" pitchFamily="34" charset="0"/>
                <a:cs typeface="Arial" panose="020B0604020202020204" pitchFamily="34" charset="0"/>
              </a:rPr>
              <a:t>eeing people (especially of color) in need during or after:</a:t>
            </a:r>
          </a:p>
          <a:p>
            <a:pPr lvl="1"/>
            <a:r>
              <a:rPr lang="en-US" sz="2000">
                <a:latin typeface="Arial" panose="020B0604020202020204" pitchFamily="34" charset="0"/>
                <a:cs typeface="Arial" panose="020B0604020202020204" pitchFamily="34" charset="0"/>
              </a:rPr>
              <a:t>N</a:t>
            </a:r>
            <a:r>
              <a:rPr lang="en-MX" sz="2000">
                <a:latin typeface="Arial" panose="020B0604020202020204" pitchFamily="34" charset="0"/>
                <a:cs typeface="Arial" panose="020B0604020202020204" pitchFamily="34" charset="0"/>
              </a:rPr>
              <a:t>atural disaster</a:t>
            </a:r>
          </a:p>
          <a:p>
            <a:pPr lvl="1"/>
            <a:r>
              <a:rPr lang="en-MX" sz="2000">
                <a:latin typeface="Arial" panose="020B0604020202020204" pitchFamily="34" charset="0"/>
                <a:cs typeface="Arial" panose="020B0604020202020204" pitchFamily="34" charset="0"/>
              </a:rPr>
              <a:t>environmental disaster</a:t>
            </a:r>
          </a:p>
          <a:p>
            <a:pPr lvl="1"/>
            <a:r>
              <a:rPr lang="en-US" sz="2000">
                <a:latin typeface="Arial" panose="020B0604020202020204" pitchFamily="34" charset="0"/>
                <a:cs typeface="Arial" panose="020B0604020202020204" pitchFamily="34" charset="0"/>
              </a:rPr>
              <a:t>A</a:t>
            </a:r>
            <a:r>
              <a:rPr lang="en-MX" sz="2000">
                <a:latin typeface="Arial" panose="020B0604020202020204" pitchFamily="34" charset="0"/>
                <a:cs typeface="Arial" panose="020B0604020202020204" pitchFamily="34" charset="0"/>
              </a:rPr>
              <a:t> pandemic</a:t>
            </a:r>
          </a:p>
          <a:p>
            <a:pPr lvl="1"/>
            <a:r>
              <a:rPr lang="en-US" sz="2000">
                <a:latin typeface="Arial" panose="020B0604020202020204" pitchFamily="34" charset="0"/>
                <a:cs typeface="Arial" panose="020B0604020202020204" pitchFamily="34" charset="0"/>
              </a:rPr>
              <a:t>H</a:t>
            </a:r>
            <a:r>
              <a:rPr lang="en-MX" sz="2000">
                <a:latin typeface="Arial" panose="020B0604020202020204" pitchFamily="34" charset="0"/>
                <a:cs typeface="Arial" panose="020B0604020202020204" pitchFamily="34" charset="0"/>
              </a:rPr>
              <a:t>umanitarian crisis</a:t>
            </a:r>
          </a:p>
          <a:p>
            <a:pPr lvl="1"/>
            <a:r>
              <a:rPr lang="en-US" sz="2000">
                <a:latin typeface="Arial" panose="020B0604020202020204" pitchFamily="34" charset="0"/>
                <a:cs typeface="Arial" panose="020B0604020202020204" pitchFamily="34" charset="0"/>
              </a:rPr>
              <a:t>S</a:t>
            </a:r>
            <a:r>
              <a:rPr lang="en-MX" sz="2000">
                <a:latin typeface="Arial" panose="020B0604020202020204" pitchFamily="34" charset="0"/>
                <a:cs typeface="Arial" panose="020B0604020202020204" pitchFamily="34" charset="0"/>
              </a:rPr>
              <a:t>eeing inequities Black, Indigenous, and/or </a:t>
            </a:r>
            <a:r>
              <a:rPr lang="en-US" sz="2000">
                <a:latin typeface="Arial" panose="020B0604020202020204" pitchFamily="34" charset="0"/>
                <a:cs typeface="Arial" panose="020B0604020202020204" pitchFamily="34" charset="0"/>
              </a:rPr>
              <a:t>P</a:t>
            </a:r>
            <a:r>
              <a:rPr lang="en-MX" sz="2000">
                <a:latin typeface="Arial" panose="020B0604020202020204" pitchFamily="34" charset="0"/>
                <a:cs typeface="Arial" panose="020B0604020202020204" pitchFamily="34" charset="0"/>
              </a:rPr>
              <a:t>eople of </a:t>
            </a:r>
            <a:r>
              <a:rPr lang="en-US" sz="2000">
                <a:latin typeface="Arial" panose="020B0604020202020204" pitchFamily="34" charset="0"/>
                <a:cs typeface="Arial" panose="020B0604020202020204" pitchFamily="34" charset="0"/>
              </a:rPr>
              <a:t>C</a:t>
            </a:r>
            <a:r>
              <a:rPr lang="en-MX" sz="2000">
                <a:latin typeface="Arial" panose="020B0604020202020204" pitchFamily="34" charset="0"/>
                <a:cs typeface="Arial" panose="020B0604020202020204" pitchFamily="34" charset="0"/>
              </a:rPr>
              <a:t>olor face</a:t>
            </a:r>
            <a:r>
              <a:rPr lang="en-US" sz="2000">
                <a:latin typeface="Arial" panose="020B0604020202020204" pitchFamily="34" charset="0"/>
                <a:cs typeface="Arial" panose="020B0604020202020204" pitchFamily="34" charset="0"/>
              </a:rPr>
              <a:t> (BIPOC)</a:t>
            </a:r>
            <a:endParaRPr lang="en-MX" sz="2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24</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3" name="TextBox 2">
            <a:extLst>
              <a:ext uri="{FF2B5EF4-FFF2-40B4-BE49-F238E27FC236}">
                <a16:creationId xmlns:a16="http://schemas.microsoft.com/office/drawing/2014/main" id="{22A9541F-F296-D81B-BFAE-8981E568DC30}"/>
              </a:ext>
            </a:extLst>
          </p:cNvPr>
          <p:cNvSpPr txBox="1"/>
          <p:nvPr/>
        </p:nvSpPr>
        <p:spPr>
          <a:xfrm>
            <a:off x="838200" y="5953402"/>
            <a:ext cx="10134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X" sz="1200"/>
              <a:t>https://blogs.bmj.com/bmjgh/2020/03/11/the-white-savior-industrial-complex-in-global-health/</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MX" sz="1200"/>
              <a:t>https://www.health.com/mind-body/health-diversity-inclusion/white-savior-complex</a:t>
            </a:r>
          </a:p>
        </p:txBody>
      </p:sp>
    </p:spTree>
    <p:extLst>
      <p:ext uri="{BB962C8B-B14F-4D97-AF65-F5344CB8AC3E}">
        <p14:creationId xmlns:p14="http://schemas.microsoft.com/office/powerpoint/2010/main" val="1726230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Autofit/>
          </a:bodyPr>
          <a:lstStyle/>
          <a:p>
            <a:r>
              <a:rPr lang="en-US">
                <a:latin typeface="Helvetica Neue Light" panose="02000403000000020004" pitchFamily="2" charset="0"/>
                <a:ea typeface="Helvetica Neue Light" panose="02000403000000020004" pitchFamily="2" charset="0"/>
              </a:rPr>
              <a:t>Challenges with Academic Global Health</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E599E79-0804-F7AF-7A23-3D89D07FD26E}"/>
              </a:ext>
            </a:extLst>
          </p:cNvPr>
          <p:cNvSpPr>
            <a:spLocks noGrp="1"/>
          </p:cNvSpPr>
          <p:nvPr>
            <p:ph idx="1"/>
          </p:nvPr>
        </p:nvSpPr>
        <p:spPr>
          <a:xfrm>
            <a:off x="838200" y="1929384"/>
            <a:ext cx="10515600" cy="4251960"/>
          </a:xfrm>
        </p:spPr>
        <p:txBody>
          <a:bodyPr>
            <a:normAutofit/>
          </a:bodyPr>
          <a:lstStyle/>
          <a:p>
            <a:pPr algn="l">
              <a:spcAft>
                <a:spcPts val="600"/>
              </a:spcAft>
              <a:buFont typeface="Arial" panose="020B0604020202020204" pitchFamily="34" charset="0"/>
              <a:buChar char="•"/>
            </a:pPr>
            <a:r>
              <a:rPr lang="en-US" sz="2200" b="0" i="0" dirty="0">
                <a:solidFill>
                  <a:srgbClr val="1C1C1C"/>
                </a:solidFill>
                <a:effectLst/>
                <a:latin typeface="Arial" panose="020B0604020202020204" pitchFamily="34" charset="0"/>
                <a:cs typeface="Arial" panose="020B0604020202020204" pitchFamily="34" charset="0"/>
              </a:rPr>
              <a:t>Study priorities and design dictated by institutions in high-income countries</a:t>
            </a:r>
          </a:p>
          <a:p>
            <a:pPr algn="l">
              <a:spcAft>
                <a:spcPts val="600"/>
              </a:spcAft>
              <a:buFont typeface="Arial" panose="020B0604020202020204" pitchFamily="34" charset="0"/>
              <a:buChar char="•"/>
            </a:pPr>
            <a:r>
              <a:rPr lang="en-US" sz="2200" b="0" i="0" dirty="0">
                <a:solidFill>
                  <a:srgbClr val="1C1C1C"/>
                </a:solidFill>
                <a:effectLst/>
                <a:latin typeface="Arial" panose="020B0604020202020204" pitchFamily="34" charset="0"/>
                <a:cs typeface="Arial" panose="020B0604020202020204" pitchFamily="34" charset="0"/>
              </a:rPr>
              <a:t>Imbalance of financial resources between institutions in high-income and low- and middle-income countries, with a paucity of funding opportunities for the latter</a:t>
            </a:r>
          </a:p>
          <a:p>
            <a:pPr algn="l">
              <a:spcAft>
                <a:spcPts val="600"/>
              </a:spcAft>
              <a:buFont typeface="Arial" panose="020B0604020202020204" pitchFamily="34" charset="0"/>
              <a:buChar char="•"/>
            </a:pPr>
            <a:r>
              <a:rPr lang="en-US" sz="2200" b="0" i="0" dirty="0">
                <a:solidFill>
                  <a:srgbClr val="1C1C1C"/>
                </a:solidFill>
                <a:effectLst/>
                <a:latin typeface="Arial" panose="020B0604020202020204" pitchFamily="34" charset="0"/>
                <a:cs typeface="Arial" panose="020B0604020202020204" pitchFamily="34" charset="0"/>
              </a:rPr>
              <a:t>Exploitation of investigators in low- and middle-income countries by using their work for the benefit of high-income country investigators without tangible benefit for team members in the country or region where the research is being conducted</a:t>
            </a:r>
          </a:p>
          <a:p>
            <a:pPr algn="l">
              <a:spcAft>
                <a:spcPts val="600"/>
              </a:spcAft>
              <a:buFont typeface="Arial" panose="020B0604020202020204" pitchFamily="34" charset="0"/>
              <a:buChar char="•"/>
            </a:pPr>
            <a:r>
              <a:rPr lang="en-US" sz="2200" b="0" i="0" dirty="0">
                <a:solidFill>
                  <a:srgbClr val="1C1C1C"/>
                </a:solidFill>
                <a:effectLst/>
                <a:latin typeface="Arial" panose="020B0604020202020204" pitchFamily="34" charset="0"/>
                <a:cs typeface="Arial" panose="020B0604020202020204" pitchFamily="34" charset="0"/>
              </a:rPr>
              <a:t>Dominance of the English language in the scientific literature and immodest assumptions that the English language literature represents “the sum of all available knowledge”</a:t>
            </a:r>
          </a:p>
          <a:p>
            <a:pPr algn="l">
              <a:spcAft>
                <a:spcPts val="600"/>
              </a:spcAft>
              <a:buFont typeface="Arial" panose="020B0604020202020204" pitchFamily="34" charset="0"/>
              <a:buChar char="•"/>
            </a:pPr>
            <a:r>
              <a:rPr lang="en-US" sz="2200" b="0" i="0" dirty="0">
                <a:solidFill>
                  <a:srgbClr val="1C1C1C"/>
                </a:solidFill>
                <a:effectLst/>
                <a:latin typeface="Arial" panose="020B0604020202020204" pitchFamily="34" charset="0"/>
                <a:cs typeface="Arial" panose="020B0604020202020204" pitchFamily="34" charset="0"/>
              </a:rPr>
              <a:t>More favorable authorship roles in publications for those in high-income countries, particularly in international peer-reviewed journals</a:t>
            </a:r>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25</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10634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3A25E-9563-34E8-B122-2EAF96003AC2}"/>
              </a:ext>
            </a:extLst>
          </p:cNvPr>
          <p:cNvSpPr>
            <a:spLocks noGrp="1"/>
          </p:cNvSpPr>
          <p:nvPr>
            <p:ph type="title"/>
          </p:nvPr>
        </p:nvSpPr>
        <p:spPr>
          <a:xfrm>
            <a:off x="2019300" y="1043554"/>
            <a:ext cx="8985250" cy="603987"/>
          </a:xfrm>
        </p:spPr>
        <p:txBody>
          <a:bodyPr anchor="t">
            <a:noAutofit/>
          </a:bodyPr>
          <a:lstStyle/>
          <a:p>
            <a:r>
              <a:rPr lang="en-US" sz="2800">
                <a:latin typeface="Helvetica Neue Light" panose="02000403000000020004" pitchFamily="2" charset="0"/>
                <a:ea typeface="Helvetica Neue Light" panose="02000403000000020004" pitchFamily="2" charset="0"/>
              </a:rPr>
              <a:t>Condescending approach to local researchers</a:t>
            </a:r>
          </a:p>
        </p:txBody>
      </p:sp>
      <p:pic>
        <p:nvPicPr>
          <p:cNvPr id="9" name="Graphic 8" descr="Research">
            <a:extLst>
              <a:ext uri="{FF2B5EF4-FFF2-40B4-BE49-F238E27FC236}">
                <a16:creationId xmlns:a16="http://schemas.microsoft.com/office/drawing/2014/main" id="{E2F2F39E-BDBD-4D98-3468-A541D577B9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393" y="445577"/>
            <a:ext cx="1132114" cy="1132114"/>
          </a:xfrm>
          <a:prstGeom prst="rect">
            <a:avLst/>
          </a:prstGeom>
        </p:spPr>
      </p:pic>
      <p:sp>
        <p:nvSpPr>
          <p:cNvPr id="3" name="Content Placeholder 2">
            <a:extLst>
              <a:ext uri="{FF2B5EF4-FFF2-40B4-BE49-F238E27FC236}">
                <a16:creationId xmlns:a16="http://schemas.microsoft.com/office/drawing/2014/main" id="{91B9E725-0425-16B4-7FA1-FCA61AAC464B}"/>
              </a:ext>
            </a:extLst>
          </p:cNvPr>
          <p:cNvSpPr>
            <a:spLocks noGrp="1"/>
          </p:cNvSpPr>
          <p:nvPr>
            <p:ph idx="1"/>
          </p:nvPr>
        </p:nvSpPr>
        <p:spPr>
          <a:xfrm>
            <a:off x="621393" y="1730261"/>
            <a:ext cx="10344150" cy="4543368"/>
          </a:xfrm>
          <a:ln w="38100">
            <a:noFill/>
          </a:ln>
        </p:spPr>
        <p:txBody>
          <a:bodyPr>
            <a:normAutofit/>
          </a:bodyPr>
          <a:lstStyle/>
          <a:p>
            <a:pPr>
              <a:spcAft>
                <a:spcPts val="600"/>
              </a:spcAft>
            </a:pPr>
            <a:r>
              <a:rPr lang="en-US" sz="2000" dirty="0">
                <a:latin typeface="Arial" panose="020B0604020202020204" pitchFamily="34" charset="0"/>
                <a:cs typeface="Arial" panose="020B0604020202020204" pitchFamily="34" charset="0"/>
              </a:rPr>
              <a:t>This is more frequently true of researchers from former colonizing countries such as UK. A natural assumption and </a:t>
            </a:r>
            <a:r>
              <a:rPr lang="en-US" sz="2000" dirty="0" err="1">
                <a:latin typeface="Arial" panose="020B0604020202020204" pitchFamily="34" charset="0"/>
                <a:cs typeface="Arial" panose="020B0604020202020204" pitchFamily="34" charset="0"/>
              </a:rPr>
              <a:t>behaviours</a:t>
            </a:r>
            <a:r>
              <a:rPr lang="en-US" sz="2000" dirty="0">
                <a:latin typeface="Arial" panose="020B0604020202020204" pitchFamily="34" charset="0"/>
                <a:cs typeface="Arial" panose="020B0604020202020204" pitchFamily="34" charset="0"/>
              </a:rPr>
              <a:t> is that the researcher from [a colonized country] have not had international education and they must be explained everything in detail (sort of like mansplaining!). The role distribution also underscores this bias. </a:t>
            </a:r>
          </a:p>
          <a:p>
            <a:pPr>
              <a:spcAft>
                <a:spcPts val="600"/>
              </a:spcAft>
            </a:pPr>
            <a:r>
              <a:rPr lang="en-US" sz="2000" dirty="0">
                <a:latin typeface="Arial" panose="020B0604020202020204" pitchFamily="34" charset="0"/>
                <a:cs typeface="Arial" panose="020B0604020202020204" pitchFamily="34" charset="0"/>
              </a:rPr>
              <a:t>For example, instruments are shared with a nice note ‘your input is valuable to adapt this to local contexts, but we have done all of this based on our experience in Africa and Bangladesh already’. It just underscores that all LMICs are being treated equal (which they should not be) and local researchers are not capable of designing a valid tool. </a:t>
            </a:r>
          </a:p>
          <a:p>
            <a:pPr>
              <a:spcAft>
                <a:spcPts val="600"/>
              </a:spcAft>
            </a:pPr>
            <a:r>
              <a:rPr lang="en-US" sz="2000" dirty="0">
                <a:latin typeface="Arial" panose="020B0604020202020204" pitchFamily="34" charset="0"/>
                <a:cs typeface="Arial" panose="020B0604020202020204" pitchFamily="34" charset="0"/>
              </a:rPr>
              <a:t>This especially sours partnership if such approach comes from young international researchers who are often themselves developing their research skills as doctoral degree students.</a:t>
            </a:r>
          </a:p>
          <a:p>
            <a:pPr>
              <a:spcAft>
                <a:spcPts val="600"/>
              </a:spcAft>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When such power differential is created, we local researchers feel pressurized to not put our best foot forward and work towards a contract and not towards a ‘research partnership’.</a:t>
            </a:r>
          </a:p>
        </p:txBody>
      </p:sp>
      <p:sp>
        <p:nvSpPr>
          <p:cNvPr id="5" name="Slide Number Placeholder 4">
            <a:extLst>
              <a:ext uri="{FF2B5EF4-FFF2-40B4-BE49-F238E27FC236}">
                <a16:creationId xmlns:a16="http://schemas.microsoft.com/office/drawing/2014/main" id="{C853C490-2462-C676-C58B-FCAEB9A65778}"/>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26</a:t>
            </a:fld>
            <a:endParaRPr lang="en-US"/>
          </a:p>
        </p:txBody>
      </p:sp>
      <p:sp>
        <p:nvSpPr>
          <p:cNvPr id="6" name="Title 1">
            <a:extLst>
              <a:ext uri="{FF2B5EF4-FFF2-40B4-BE49-F238E27FC236}">
                <a16:creationId xmlns:a16="http://schemas.microsoft.com/office/drawing/2014/main" id="{3764F04D-23F4-2C0B-CB33-11D21CA079A8}"/>
              </a:ext>
            </a:extLst>
          </p:cNvPr>
          <p:cNvSpPr txBox="1">
            <a:spLocks/>
          </p:cNvSpPr>
          <p:nvPr/>
        </p:nvSpPr>
        <p:spPr>
          <a:xfrm>
            <a:off x="2019300" y="477497"/>
            <a:ext cx="8985250" cy="603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elvetica Neue Light" panose="02000403000000020004" pitchFamily="2" charset="0"/>
                <a:ea typeface="Helvetica Neue Light" panose="02000403000000020004" pitchFamily="2" charset="0"/>
              </a:rPr>
              <a:t>Case Study</a:t>
            </a:r>
          </a:p>
        </p:txBody>
      </p:sp>
      <p:sp>
        <p:nvSpPr>
          <p:cNvPr id="7" name="Footer Placeholder 3">
            <a:extLst>
              <a:ext uri="{FF2B5EF4-FFF2-40B4-BE49-F238E27FC236}">
                <a16:creationId xmlns:a16="http://schemas.microsoft.com/office/drawing/2014/main" id="{0BA14A90-C465-EBA7-544C-9360DF4FB1B7}"/>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8" name="Rectangle 7">
            <a:extLst>
              <a:ext uri="{FF2B5EF4-FFF2-40B4-BE49-F238E27FC236}">
                <a16:creationId xmlns:a16="http://schemas.microsoft.com/office/drawing/2014/main" id="{0A5F15BD-B4CD-307D-5C16-A6E93FC0910A}"/>
              </a:ext>
            </a:extLst>
          </p:cNvPr>
          <p:cNvSpPr/>
          <p:nvPr/>
        </p:nvSpPr>
        <p:spPr>
          <a:xfrm>
            <a:off x="11743291" y="5443"/>
            <a:ext cx="448709" cy="685255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24026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A25E-9563-34E8-B122-2EAF96003AC2}"/>
              </a:ext>
            </a:extLst>
          </p:cNvPr>
          <p:cNvSpPr>
            <a:spLocks noGrp="1"/>
          </p:cNvSpPr>
          <p:nvPr>
            <p:ph type="title"/>
          </p:nvPr>
        </p:nvSpPr>
        <p:spPr>
          <a:xfrm>
            <a:off x="2019300" y="1091206"/>
            <a:ext cx="8985250" cy="429817"/>
          </a:xfrm>
        </p:spPr>
        <p:txBody>
          <a:bodyPr>
            <a:noAutofit/>
          </a:bodyPr>
          <a:lstStyle/>
          <a:p>
            <a:r>
              <a:rPr lang="en-US" sz="2800">
                <a:latin typeface="Helvetica Neue Light" panose="02000403000000020004" pitchFamily="2" charset="0"/>
                <a:ea typeface="Helvetica Neue Light" panose="02000403000000020004" pitchFamily="2" charset="0"/>
              </a:rPr>
              <a:t>Condescending approach to local researchers</a:t>
            </a:r>
          </a:p>
        </p:txBody>
      </p:sp>
      <p:sp>
        <p:nvSpPr>
          <p:cNvPr id="3" name="Content Placeholder 2">
            <a:extLst>
              <a:ext uri="{FF2B5EF4-FFF2-40B4-BE49-F238E27FC236}">
                <a16:creationId xmlns:a16="http://schemas.microsoft.com/office/drawing/2014/main" id="{91B9E725-0425-16B4-7FA1-FCA61AAC464B}"/>
              </a:ext>
            </a:extLst>
          </p:cNvPr>
          <p:cNvSpPr>
            <a:spLocks noGrp="1"/>
          </p:cNvSpPr>
          <p:nvPr>
            <p:ph idx="1"/>
          </p:nvPr>
        </p:nvSpPr>
        <p:spPr>
          <a:xfrm>
            <a:off x="488950" y="1763017"/>
            <a:ext cx="10515600" cy="4617486"/>
          </a:xfrm>
        </p:spPr>
        <p:txBody>
          <a:bodyPr>
            <a:normAutofit fontScale="77500" lnSpcReduction="20000"/>
          </a:bodyPr>
          <a:lstStyle/>
          <a:p>
            <a:pPr>
              <a:spcBef>
                <a:spcPts val="600"/>
              </a:spcBef>
              <a:spcAft>
                <a:spcPts val="600"/>
              </a:spcAft>
            </a:pPr>
            <a:r>
              <a:rPr lang="en-US" sz="2600">
                <a:latin typeface="Arial" panose="020B0604020202020204" pitchFamily="34" charset="0"/>
                <a:cs typeface="Arial" panose="020B0604020202020204" pitchFamily="34" charset="0"/>
              </a:rPr>
              <a:t>This is more frequently true of researchers from former colonizing countries such as UK. A natural assumption and </a:t>
            </a:r>
            <a:r>
              <a:rPr lang="en-US" sz="2600" err="1">
                <a:latin typeface="Arial" panose="020B0604020202020204" pitchFamily="34" charset="0"/>
                <a:cs typeface="Arial" panose="020B0604020202020204" pitchFamily="34" charset="0"/>
              </a:rPr>
              <a:t>behaviours</a:t>
            </a:r>
            <a:r>
              <a:rPr lang="en-US" sz="2600">
                <a:latin typeface="Arial" panose="020B0604020202020204" pitchFamily="34" charset="0"/>
                <a:cs typeface="Arial" panose="020B0604020202020204" pitchFamily="34" charset="0"/>
              </a:rPr>
              <a:t> is that the researcher from [a colonized country] have not had international education and they must be explained everything in detail (sort of like mansplaining!). The role distribution also underscores this bias. </a:t>
            </a:r>
          </a:p>
          <a:p>
            <a:pPr lvl="1">
              <a:spcBef>
                <a:spcPts val="600"/>
              </a:spcBef>
              <a:spcAft>
                <a:spcPts val="600"/>
              </a:spcAft>
            </a:pPr>
            <a:r>
              <a:rPr lang="en-US" sz="2600">
                <a:solidFill>
                  <a:schemeClr val="accent2"/>
                </a:solidFill>
                <a:latin typeface="Arial" panose="020B0604020202020204" pitchFamily="34" charset="0"/>
                <a:cs typeface="Arial" panose="020B0604020202020204" pitchFamily="34" charset="0"/>
              </a:rPr>
              <a:t>Overexplaining/oversimplifying</a:t>
            </a:r>
          </a:p>
          <a:p>
            <a:pPr>
              <a:spcBef>
                <a:spcPts val="600"/>
              </a:spcBef>
              <a:spcAft>
                <a:spcPts val="600"/>
              </a:spcAft>
            </a:pPr>
            <a:r>
              <a:rPr lang="en-US" sz="2600">
                <a:latin typeface="Arial" panose="020B0604020202020204" pitchFamily="34" charset="0"/>
                <a:cs typeface="Arial" panose="020B0604020202020204" pitchFamily="34" charset="0"/>
              </a:rPr>
              <a:t>For example, instruments are shared with a nice note ‘your input is valuable to adapt this to .. contexts, but we have done all of this based on our experience in Africa and Bangladesh already’. It just underscores that all LMICs are being treated equal (which they should not be) and local researchers are not capable of designing a valid tool. </a:t>
            </a:r>
          </a:p>
          <a:p>
            <a:pPr lvl="1">
              <a:spcBef>
                <a:spcPts val="600"/>
              </a:spcBef>
              <a:spcAft>
                <a:spcPts val="600"/>
              </a:spcAft>
            </a:pPr>
            <a:r>
              <a:rPr lang="en-US" sz="2600">
                <a:solidFill>
                  <a:schemeClr val="accent2"/>
                </a:solidFill>
                <a:latin typeface="Arial" panose="020B0604020202020204" pitchFamily="34" charset="0"/>
                <a:cs typeface="Arial" panose="020B0604020202020204" pitchFamily="34" charset="0"/>
              </a:rPr>
              <a:t>Generalizing LMICs with other experience</a:t>
            </a:r>
          </a:p>
          <a:p>
            <a:pPr lvl="1">
              <a:spcBef>
                <a:spcPts val="600"/>
              </a:spcBef>
              <a:spcAft>
                <a:spcPts val="600"/>
              </a:spcAft>
            </a:pPr>
            <a:r>
              <a:rPr lang="en-US" sz="2600">
                <a:solidFill>
                  <a:schemeClr val="accent2"/>
                </a:solidFill>
                <a:latin typeface="Arial" panose="020B0604020202020204" pitchFamily="34" charset="0"/>
                <a:cs typeface="Arial" panose="020B0604020202020204" pitchFamily="34" charset="0"/>
              </a:rPr>
              <a:t>Valuing local talent</a:t>
            </a:r>
          </a:p>
          <a:p>
            <a:pPr>
              <a:spcBef>
                <a:spcPts val="600"/>
              </a:spcBef>
              <a:spcAft>
                <a:spcPts val="600"/>
              </a:spcAft>
            </a:pPr>
            <a:r>
              <a:rPr lang="en-US" sz="2600">
                <a:latin typeface="Arial" panose="020B0604020202020204" pitchFamily="34" charset="0"/>
                <a:cs typeface="Arial" panose="020B0604020202020204" pitchFamily="34" charset="0"/>
              </a:rPr>
              <a:t>This especially sours partnership if such approach comes from young international researchers who are often themselves developing their research skills as doctoral degree students.</a:t>
            </a:r>
          </a:p>
          <a:p>
            <a:pPr lvl="1">
              <a:spcBef>
                <a:spcPts val="600"/>
              </a:spcBef>
              <a:spcAft>
                <a:spcPts val="600"/>
              </a:spcAft>
            </a:pPr>
            <a:r>
              <a:rPr lang="en-US" sz="2600">
                <a:solidFill>
                  <a:schemeClr val="accent2"/>
                </a:solidFill>
                <a:latin typeface="Arial" panose="020B0604020202020204" pitchFamily="34" charset="0"/>
                <a:cs typeface="Arial" panose="020B0604020202020204" pitchFamily="34" charset="0"/>
              </a:rPr>
              <a:t>Varying levels of experiences</a:t>
            </a:r>
          </a:p>
          <a:p>
            <a:endParaRPr lang="en-US"/>
          </a:p>
        </p:txBody>
      </p:sp>
      <p:sp>
        <p:nvSpPr>
          <p:cNvPr id="5" name="Slide Number Placeholder 4">
            <a:extLst>
              <a:ext uri="{FF2B5EF4-FFF2-40B4-BE49-F238E27FC236}">
                <a16:creationId xmlns:a16="http://schemas.microsoft.com/office/drawing/2014/main" id="{6D250023-7061-F148-FA41-B46138915EB2}"/>
              </a:ext>
            </a:extLst>
          </p:cNvPr>
          <p:cNvSpPr>
            <a:spLocks noGrp="1"/>
          </p:cNvSpPr>
          <p:nvPr>
            <p:ph type="sldNum" sz="quarter" idx="12"/>
          </p:nvPr>
        </p:nvSpPr>
        <p:spPr/>
        <p:txBody>
          <a:bodyPr/>
          <a:lstStyle/>
          <a:p>
            <a:fld id="{E8D2E3BB-E7F0-5B45-9637-639975B4227E}" type="slidenum">
              <a:rPr lang="en-US" smtClean="0"/>
              <a:t>27</a:t>
            </a:fld>
            <a:endParaRPr lang="en-US"/>
          </a:p>
        </p:txBody>
      </p:sp>
      <p:sp>
        <p:nvSpPr>
          <p:cNvPr id="6" name="Title 1">
            <a:extLst>
              <a:ext uri="{FF2B5EF4-FFF2-40B4-BE49-F238E27FC236}">
                <a16:creationId xmlns:a16="http://schemas.microsoft.com/office/drawing/2014/main" id="{D66932FC-EE8C-2B94-E76E-00BED0288F95}"/>
              </a:ext>
            </a:extLst>
          </p:cNvPr>
          <p:cNvSpPr txBox="1">
            <a:spLocks/>
          </p:cNvSpPr>
          <p:nvPr/>
        </p:nvSpPr>
        <p:spPr>
          <a:xfrm>
            <a:off x="2019300" y="477497"/>
            <a:ext cx="8985250" cy="6039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elvetica Neue Light" panose="02000403000000020004" pitchFamily="2" charset="0"/>
                <a:ea typeface="Helvetica Neue Light" panose="02000403000000020004" pitchFamily="2" charset="0"/>
              </a:rPr>
              <a:t>Let’s Discuss</a:t>
            </a:r>
          </a:p>
        </p:txBody>
      </p:sp>
      <p:sp>
        <p:nvSpPr>
          <p:cNvPr id="7" name="Footer Placeholder 3">
            <a:extLst>
              <a:ext uri="{FF2B5EF4-FFF2-40B4-BE49-F238E27FC236}">
                <a16:creationId xmlns:a16="http://schemas.microsoft.com/office/drawing/2014/main" id="{D995B949-C446-606E-5C16-9F32A7A09DCC}"/>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8" name="Rectangle 7">
            <a:extLst>
              <a:ext uri="{FF2B5EF4-FFF2-40B4-BE49-F238E27FC236}">
                <a16:creationId xmlns:a16="http://schemas.microsoft.com/office/drawing/2014/main" id="{6A2CDBC7-2F5F-B354-8B28-3FBF2A3866F6}"/>
              </a:ext>
            </a:extLst>
          </p:cNvPr>
          <p:cNvSpPr/>
          <p:nvPr/>
        </p:nvSpPr>
        <p:spPr>
          <a:xfrm>
            <a:off x="11743291" y="5443"/>
            <a:ext cx="448709" cy="685255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eeting with solid fill">
            <a:extLst>
              <a:ext uri="{FF2B5EF4-FFF2-40B4-BE49-F238E27FC236}">
                <a16:creationId xmlns:a16="http://schemas.microsoft.com/office/drawing/2014/main" id="{973AF9BA-E0D1-45E3-2E2E-9756882321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1393" y="445577"/>
            <a:ext cx="1132114" cy="1132114"/>
          </a:xfrm>
          <a:prstGeom prst="rect">
            <a:avLst/>
          </a:prstGeom>
        </p:spPr>
      </p:pic>
    </p:spTree>
    <p:extLst>
      <p:ext uri="{BB962C8B-B14F-4D97-AF65-F5344CB8AC3E}">
        <p14:creationId xmlns:p14="http://schemas.microsoft.com/office/powerpoint/2010/main" val="297791434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91D1-DF66-7C88-41F5-220BA11B0AFF}"/>
              </a:ext>
            </a:extLst>
          </p:cNvPr>
          <p:cNvSpPr>
            <a:spLocks noGrp="1"/>
          </p:cNvSpPr>
          <p:nvPr>
            <p:ph type="title"/>
          </p:nvPr>
        </p:nvSpPr>
        <p:spPr>
          <a:xfrm>
            <a:off x="838199" y="374473"/>
            <a:ext cx="10515600" cy="1120775"/>
          </a:xfrm>
        </p:spPr>
        <p:txBody>
          <a:bodyPr/>
          <a:lstStyle/>
          <a:p>
            <a:r>
              <a:rPr lang="en-US">
                <a:latin typeface="Helvetica Neue Light" panose="02000403000000020004" pitchFamily="2" charset="0"/>
                <a:ea typeface="Helvetica Neue Light" panose="02000403000000020004" pitchFamily="2" charset="0"/>
              </a:rPr>
              <a:t>Positionality Awareness</a:t>
            </a:r>
          </a:p>
        </p:txBody>
      </p:sp>
      <p:graphicFrame>
        <p:nvGraphicFramePr>
          <p:cNvPr id="4" name="Content Placeholder 2">
            <a:extLst>
              <a:ext uri="{FF2B5EF4-FFF2-40B4-BE49-F238E27FC236}">
                <a16:creationId xmlns:a16="http://schemas.microsoft.com/office/drawing/2014/main" id="{0A912D9B-5E3E-D179-4799-E96A5F5DDF3C}"/>
              </a:ext>
            </a:extLst>
          </p:cNvPr>
          <p:cNvGraphicFramePr>
            <a:graphicFrameLocks/>
          </p:cNvGraphicFramePr>
          <p:nvPr>
            <p:extLst>
              <p:ext uri="{D42A27DB-BD31-4B8C-83A1-F6EECF244321}">
                <p14:modId xmlns:p14="http://schemas.microsoft.com/office/powerpoint/2010/main" val="1017508381"/>
              </p:ext>
            </p:extLst>
          </p:nvPr>
        </p:nvGraphicFramePr>
        <p:xfrm>
          <a:off x="1499851" y="2420584"/>
          <a:ext cx="9192298" cy="3935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Man outline">
            <a:extLst>
              <a:ext uri="{FF2B5EF4-FFF2-40B4-BE49-F238E27FC236}">
                <a16:creationId xmlns:a16="http://schemas.microsoft.com/office/drawing/2014/main" id="{23E00E4C-DCB3-5630-5C2E-AC2497C02D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1997" y="1690688"/>
            <a:ext cx="1368005" cy="1368005"/>
          </a:xfrm>
          <a:prstGeom prst="rect">
            <a:avLst/>
          </a:prstGeom>
        </p:spPr>
      </p:pic>
      <p:pic>
        <p:nvPicPr>
          <p:cNvPr id="6" name="Graphic 5" descr="Money with solid fill">
            <a:extLst>
              <a:ext uri="{FF2B5EF4-FFF2-40B4-BE49-F238E27FC236}">
                <a16:creationId xmlns:a16="http://schemas.microsoft.com/office/drawing/2014/main" id="{E4F8BF95-9095-1C01-24D5-996AF16065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13395" y="1690687"/>
            <a:ext cx="1368005" cy="1368005"/>
          </a:xfrm>
          <a:prstGeom prst="rect">
            <a:avLst/>
          </a:prstGeom>
        </p:spPr>
      </p:pic>
      <p:pic>
        <p:nvPicPr>
          <p:cNvPr id="8" name="Graphic 7" descr="Head with gears with solid fill">
            <a:extLst>
              <a:ext uri="{FF2B5EF4-FFF2-40B4-BE49-F238E27FC236}">
                <a16:creationId xmlns:a16="http://schemas.microsoft.com/office/drawing/2014/main" id="{37C83E02-6753-6BEA-FBE9-3D04F7B6DC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10600" y="1736581"/>
            <a:ext cx="1368005" cy="1368005"/>
          </a:xfrm>
          <a:prstGeom prst="rect">
            <a:avLst/>
          </a:prstGeom>
        </p:spPr>
      </p:pic>
      <p:sp>
        <p:nvSpPr>
          <p:cNvPr id="7" name="Slide Number Placeholder 6">
            <a:extLst>
              <a:ext uri="{FF2B5EF4-FFF2-40B4-BE49-F238E27FC236}">
                <a16:creationId xmlns:a16="http://schemas.microsoft.com/office/drawing/2014/main" id="{CA4D0A57-8D39-E7FC-F4BC-11EA986F43AB}"/>
              </a:ext>
            </a:extLst>
          </p:cNvPr>
          <p:cNvSpPr>
            <a:spLocks noGrp="1"/>
          </p:cNvSpPr>
          <p:nvPr>
            <p:ph type="sldNum" sz="quarter" idx="12"/>
          </p:nvPr>
        </p:nvSpPr>
        <p:spPr/>
        <p:txBody>
          <a:bodyPr/>
          <a:lstStyle/>
          <a:p>
            <a:fld id="{E8D2E3BB-E7F0-5B45-9637-639975B4227E}" type="slidenum">
              <a:rPr lang="en-US" smtClean="0"/>
              <a:t>28</a:t>
            </a:fld>
            <a:endParaRPr lang="en-US"/>
          </a:p>
        </p:txBody>
      </p:sp>
      <p:sp>
        <p:nvSpPr>
          <p:cNvPr id="9" name="Footer Placeholder 3">
            <a:extLst>
              <a:ext uri="{FF2B5EF4-FFF2-40B4-BE49-F238E27FC236}">
                <a16:creationId xmlns:a16="http://schemas.microsoft.com/office/drawing/2014/main" id="{29D6A923-B28B-3ED3-7CE5-0C6BA77466A9}"/>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1042511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4FB5-C9CD-F5BA-217B-33FA4AAB7DC4}"/>
              </a:ext>
            </a:extLst>
          </p:cNvPr>
          <p:cNvSpPr>
            <a:spLocks noGrp="1"/>
          </p:cNvSpPr>
          <p:nvPr>
            <p:ph type="title"/>
          </p:nvPr>
        </p:nvSpPr>
        <p:spPr/>
        <p:txBody>
          <a:bodyPr/>
          <a:lstStyle/>
          <a:p>
            <a:r>
              <a:rPr lang="en-US">
                <a:latin typeface="Helvetica Neue Light" panose="02000403000000020004" pitchFamily="2" charset="0"/>
                <a:ea typeface="Helvetica Neue Light" panose="02000403000000020004" pitchFamily="2" charset="0"/>
              </a:rPr>
              <a:t>Power dynamics</a:t>
            </a:r>
          </a:p>
        </p:txBody>
      </p:sp>
      <p:graphicFrame>
        <p:nvGraphicFramePr>
          <p:cNvPr id="4" name="Content Placeholder 2">
            <a:extLst>
              <a:ext uri="{FF2B5EF4-FFF2-40B4-BE49-F238E27FC236}">
                <a16:creationId xmlns:a16="http://schemas.microsoft.com/office/drawing/2014/main" id="{B6828F09-ED05-5408-F097-E0A66F6EABDE}"/>
              </a:ext>
            </a:extLst>
          </p:cNvPr>
          <p:cNvGraphicFramePr>
            <a:graphicFrameLocks noGrp="1"/>
          </p:cNvGraphicFramePr>
          <p:nvPr>
            <p:ph idx="1"/>
            <p:extLst>
              <p:ext uri="{D42A27DB-BD31-4B8C-83A1-F6EECF244321}">
                <p14:modId xmlns:p14="http://schemas.microsoft.com/office/powerpoint/2010/main" val="3402405306"/>
              </p:ext>
            </p:extLst>
          </p:nvPr>
        </p:nvGraphicFramePr>
        <p:xfrm>
          <a:off x="5579533" y="1690688"/>
          <a:ext cx="661246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EE68073-E735-D11C-7853-F90AF1909422}"/>
              </a:ext>
            </a:extLst>
          </p:cNvPr>
          <p:cNvSpPr txBox="1"/>
          <p:nvPr/>
        </p:nvSpPr>
        <p:spPr>
          <a:xfrm>
            <a:off x="838200" y="2032000"/>
            <a:ext cx="4411133" cy="369332"/>
          </a:xfrm>
          <a:prstGeom prst="rect">
            <a:avLst/>
          </a:prstGeom>
          <a:noFill/>
        </p:spPr>
        <p:txBody>
          <a:bodyPr wrap="square" rtlCol="0">
            <a:spAutoFit/>
          </a:bodyPr>
          <a:lstStyle/>
          <a:p>
            <a:r>
              <a:rPr lang="en-US"/>
              <a:t>-</a:t>
            </a:r>
          </a:p>
        </p:txBody>
      </p:sp>
      <p:pic>
        <p:nvPicPr>
          <p:cNvPr id="7" name="Picture 6" descr="A picture containing text, clothing, mammal, child&#10;&#10;Description automatically generated">
            <a:extLst>
              <a:ext uri="{FF2B5EF4-FFF2-40B4-BE49-F238E27FC236}">
                <a16:creationId xmlns:a16="http://schemas.microsoft.com/office/drawing/2014/main" id="{22CB510B-5B6E-9B8E-48BE-0716AFEC107E}"/>
              </a:ext>
            </a:extLst>
          </p:cNvPr>
          <p:cNvPicPr>
            <a:picLocks noChangeAspect="1"/>
          </p:cNvPicPr>
          <p:nvPr/>
        </p:nvPicPr>
        <p:blipFill>
          <a:blip r:embed="rId8"/>
          <a:stretch>
            <a:fillRect/>
          </a:stretch>
        </p:blipFill>
        <p:spPr>
          <a:xfrm>
            <a:off x="584086" y="1874721"/>
            <a:ext cx="5257800" cy="4234853"/>
          </a:xfrm>
          <a:prstGeom prst="rect">
            <a:avLst/>
          </a:prstGeom>
        </p:spPr>
      </p:pic>
      <p:sp>
        <p:nvSpPr>
          <p:cNvPr id="6" name="Slide Number Placeholder 5">
            <a:extLst>
              <a:ext uri="{FF2B5EF4-FFF2-40B4-BE49-F238E27FC236}">
                <a16:creationId xmlns:a16="http://schemas.microsoft.com/office/drawing/2014/main" id="{F132E01F-B0DC-B6AE-0884-BC615F8531F9}"/>
              </a:ext>
            </a:extLst>
          </p:cNvPr>
          <p:cNvSpPr>
            <a:spLocks noGrp="1"/>
          </p:cNvSpPr>
          <p:nvPr>
            <p:ph type="sldNum" sz="quarter" idx="12"/>
          </p:nvPr>
        </p:nvSpPr>
        <p:spPr/>
        <p:txBody>
          <a:bodyPr/>
          <a:lstStyle/>
          <a:p>
            <a:fld id="{E8D2E3BB-E7F0-5B45-9637-639975B4227E}" type="slidenum">
              <a:rPr lang="en-US" smtClean="0"/>
              <a:t>29</a:t>
            </a:fld>
            <a:endParaRPr lang="en-US"/>
          </a:p>
        </p:txBody>
      </p:sp>
      <p:sp>
        <p:nvSpPr>
          <p:cNvPr id="8" name="Footer Placeholder 3">
            <a:extLst>
              <a:ext uri="{FF2B5EF4-FFF2-40B4-BE49-F238E27FC236}">
                <a16:creationId xmlns:a16="http://schemas.microsoft.com/office/drawing/2014/main" id="{4AB63235-D73F-DB03-24DE-897004DDA2DF}"/>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2317452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617F5-A7EB-34AB-11BA-2C3D92163E09}"/>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a:latin typeface="Helvetica Neue Light" panose="02000403000000020004" pitchFamily="2" charset="0"/>
                <a:ea typeface="Helvetica Neue Light" panose="02000403000000020004" pitchFamily="2" charset="0"/>
              </a:rPr>
              <a:t>Agenda</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id="{C35AB3F1-3188-C1C0-236E-CCE51FE9D98B}"/>
              </a:ext>
            </a:extLst>
          </p:cNvPr>
          <p:cNvGraphicFramePr>
            <a:graphicFrameLocks noGrp="1"/>
          </p:cNvGraphicFramePr>
          <p:nvPr>
            <p:ph idx="1"/>
            <p:extLst>
              <p:ext uri="{D42A27DB-BD31-4B8C-83A1-F6EECF244321}">
                <p14:modId xmlns:p14="http://schemas.microsoft.com/office/powerpoint/2010/main" val="2251227321"/>
              </p:ext>
            </p:extLst>
          </p:nvPr>
        </p:nvGraphicFramePr>
        <p:xfrm>
          <a:off x="841248" y="1915150"/>
          <a:ext cx="10515601" cy="4319857"/>
        </p:xfrm>
        <a:graphic>
          <a:graphicData uri="http://schemas.openxmlformats.org/drawingml/2006/table">
            <a:tbl>
              <a:tblPr firstRow="1" firstCol="1" bandRow="1">
                <a:tableStyleId>{B301B821-A1FF-4177-AEE7-76D212191A09}</a:tableStyleId>
              </a:tblPr>
              <a:tblGrid>
                <a:gridCol w="7411793">
                  <a:extLst>
                    <a:ext uri="{9D8B030D-6E8A-4147-A177-3AD203B41FA5}">
                      <a16:colId xmlns:a16="http://schemas.microsoft.com/office/drawing/2014/main" val="3697863672"/>
                    </a:ext>
                  </a:extLst>
                </a:gridCol>
                <a:gridCol w="3103808">
                  <a:extLst>
                    <a:ext uri="{9D8B030D-6E8A-4147-A177-3AD203B41FA5}">
                      <a16:colId xmlns:a16="http://schemas.microsoft.com/office/drawing/2014/main" val="1797514211"/>
                    </a:ext>
                  </a:extLst>
                </a:gridCol>
              </a:tblGrid>
              <a:tr h="565469">
                <a:tc>
                  <a:txBody>
                    <a:bodyPr/>
                    <a:lstStyle/>
                    <a:p>
                      <a:pPr marL="0" marR="0">
                        <a:lnSpc>
                          <a:spcPct val="150000"/>
                        </a:lnSpc>
                        <a:spcBef>
                          <a:spcPts val="0"/>
                        </a:spcBef>
                        <a:spcAft>
                          <a:spcPts val="0"/>
                        </a:spcAft>
                      </a:pPr>
                      <a:r>
                        <a:rPr lang="en-US" sz="2000" b="1">
                          <a:effectLst/>
                          <a:latin typeface="Arial" panose="020B0604020202020204" pitchFamily="34" charset="0"/>
                          <a:cs typeface="Arial" panose="020B0604020202020204" pitchFamily="34" charset="0"/>
                        </a:rPr>
                        <a:t>Topic</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2000" b="1">
                          <a:effectLst/>
                          <a:latin typeface="Arial" panose="020B0604020202020204" pitchFamily="34" charset="0"/>
                          <a:cs typeface="Arial" panose="020B0604020202020204" pitchFamily="34" charset="0"/>
                        </a:rPr>
                        <a:t>Time</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053258"/>
                  </a:ext>
                </a:extLst>
              </a:tr>
              <a:tr h="740862">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Outline for Session and Ice Breaker </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5 minutes</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1709169"/>
                  </a:ext>
                </a:extLst>
              </a:tr>
              <a:tr h="804582">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Topic 1: Background: History and Legacies of Colonialism </a:t>
                      </a: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15 minutes</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8289072"/>
                  </a:ext>
                </a:extLst>
              </a:tr>
              <a:tr h="833393">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Topic 2: Current Manifestations of Colonialism</a:t>
                      </a: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45 minutes</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2181447"/>
                  </a:ext>
                </a:extLst>
              </a:tr>
              <a:tr h="717256">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Topic 3: Applied Skills/Resources </a:t>
                      </a: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45 minutes</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694114"/>
                  </a:ext>
                </a:extLst>
              </a:tr>
              <a:tr h="658295">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Course Wrap-up</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2000" b="0">
                          <a:effectLst/>
                          <a:latin typeface="Arial" panose="020B0604020202020204" pitchFamily="34" charset="0"/>
                          <a:cs typeface="Arial" panose="020B0604020202020204" pitchFamily="34" charset="0"/>
                        </a:rPr>
                        <a:t>10 minutes</a:t>
                      </a:r>
                      <a:endParaRPr lang="en-US" sz="2000" b="0">
                        <a:effectLst/>
                        <a:latin typeface="Arial" panose="020B0604020202020204" pitchFamily="34" charset="0"/>
                        <a:ea typeface="Calibri" panose="020F0502020204030204" pitchFamily="34" charset="0"/>
                        <a:cs typeface="Arial" panose="020B0604020202020204" pitchFamily="34" charset="0"/>
                      </a:endParaRPr>
                    </a:p>
                  </a:txBody>
                  <a:tcPr marL="140264" marR="1402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3304299"/>
                  </a:ext>
                </a:extLst>
              </a:tr>
            </a:tbl>
          </a:graphicData>
        </a:graphic>
      </p:graphicFrame>
      <p:sp>
        <p:nvSpPr>
          <p:cNvPr id="5" name="Slide Number Placeholder 4">
            <a:extLst>
              <a:ext uri="{FF2B5EF4-FFF2-40B4-BE49-F238E27FC236}">
                <a16:creationId xmlns:a16="http://schemas.microsoft.com/office/drawing/2014/main" id="{7340E29D-0072-1AF2-9D68-A244E1E33BF9}"/>
              </a:ext>
            </a:extLst>
          </p:cNvPr>
          <p:cNvSpPr>
            <a:spLocks noGrp="1"/>
          </p:cNvSpPr>
          <p:nvPr>
            <p:ph type="sldNum" sz="quarter" idx="12"/>
          </p:nvPr>
        </p:nvSpPr>
        <p:spPr/>
        <p:txBody>
          <a:bodyPr/>
          <a:lstStyle/>
          <a:p>
            <a:fld id="{E8D2E3BB-E7F0-5B45-9637-639975B4227E}" type="slidenum">
              <a:rPr lang="en-US" smtClean="0"/>
              <a:t>3</a:t>
            </a:fld>
            <a:endParaRPr lang="en-US"/>
          </a:p>
        </p:txBody>
      </p:sp>
      <p:sp>
        <p:nvSpPr>
          <p:cNvPr id="6" name="Footer Placeholder 3">
            <a:extLst>
              <a:ext uri="{FF2B5EF4-FFF2-40B4-BE49-F238E27FC236}">
                <a16:creationId xmlns:a16="http://schemas.microsoft.com/office/drawing/2014/main" id="{1383AE7E-6524-6D0D-B801-C6289C1B4E9C}"/>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spTree>
    <p:extLst>
      <p:ext uri="{BB962C8B-B14F-4D97-AF65-F5344CB8AC3E}">
        <p14:creationId xmlns:p14="http://schemas.microsoft.com/office/powerpoint/2010/main" val="2051576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830239-1718-69BB-EF7B-96FA10F3CF15}"/>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52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45D8D0D-ED4C-D02C-97C4-C2D110B35844}"/>
              </a:ext>
            </a:extLst>
          </p:cNvPr>
          <p:cNvSpPr>
            <a:spLocks noGrp="1"/>
          </p:cNvSpPr>
          <p:nvPr>
            <p:ph type="title"/>
          </p:nvPr>
        </p:nvSpPr>
        <p:spPr>
          <a:xfrm>
            <a:off x="7595927" y="2084284"/>
            <a:ext cx="3489933" cy="2689432"/>
          </a:xfrm>
        </p:spPr>
        <p:txBody>
          <a:bodyPr vert="horz" lIns="91440" tIns="45720" rIns="91440" bIns="45720" rtlCol="0" anchor="b">
            <a:noAutofit/>
          </a:bodyPr>
          <a:lstStyle/>
          <a:p>
            <a:r>
              <a:rPr lang="en-US" sz="6000" kern="1200">
                <a:solidFill>
                  <a:schemeClr val="bg1"/>
                </a:solidFill>
                <a:latin typeface="Helvetica Neue Light" panose="02000403000000020004" pitchFamily="2" charset="0"/>
                <a:ea typeface="Helvetica Neue Light" panose="02000403000000020004" pitchFamily="2" charset="0"/>
              </a:rPr>
              <a:t>Wheel of </a:t>
            </a:r>
            <a:br>
              <a:rPr lang="en-US" sz="6000" kern="1200">
                <a:solidFill>
                  <a:schemeClr val="bg1"/>
                </a:solidFill>
                <a:latin typeface="Helvetica Neue Light" panose="02000403000000020004" pitchFamily="2" charset="0"/>
                <a:ea typeface="Helvetica Neue Light" panose="02000403000000020004" pitchFamily="2" charset="0"/>
              </a:rPr>
            </a:br>
            <a:r>
              <a:rPr lang="en-US" sz="6000">
                <a:solidFill>
                  <a:schemeClr val="bg1"/>
                </a:solidFill>
                <a:latin typeface="Helvetica Neue Light" panose="02000403000000020004" pitchFamily="2" charset="0"/>
                <a:ea typeface="Helvetica Neue Light" panose="02000403000000020004" pitchFamily="2" charset="0"/>
              </a:rPr>
              <a:t>P</a:t>
            </a:r>
            <a:r>
              <a:rPr lang="en-US" sz="6000" kern="1200">
                <a:solidFill>
                  <a:schemeClr val="bg1"/>
                </a:solidFill>
                <a:latin typeface="Helvetica Neue Light" panose="02000403000000020004" pitchFamily="2" charset="0"/>
                <a:ea typeface="Helvetica Neue Light" panose="02000403000000020004" pitchFamily="2" charset="0"/>
              </a:rPr>
              <a:t>ower &amp; Privilege</a:t>
            </a:r>
          </a:p>
        </p:txBody>
      </p:sp>
      <p:pic>
        <p:nvPicPr>
          <p:cNvPr id="14" name="Content Placeholder 4" descr="Image of wheel of power and privilege. Broken out into a pie chart of 16 different categories. Each category has subsections showing the most power and privilege to the least. Read the presenter notes for a full description. ">
            <a:extLst>
              <a:ext uri="{FF2B5EF4-FFF2-40B4-BE49-F238E27FC236}">
                <a16:creationId xmlns:a16="http://schemas.microsoft.com/office/drawing/2014/main" id="{E12FC7BA-C7E8-D3C2-0FCD-243E4835497A}"/>
              </a:ext>
            </a:extLst>
          </p:cNvPr>
          <p:cNvPicPr>
            <a:picLocks noChangeAspect="1"/>
          </p:cNvPicPr>
          <p:nvPr/>
        </p:nvPicPr>
        <p:blipFill>
          <a:blip r:embed="rId3"/>
          <a:stretch>
            <a:fillRect/>
          </a:stretch>
        </p:blipFill>
        <p:spPr>
          <a:xfrm>
            <a:off x="0" y="0"/>
            <a:ext cx="6918929" cy="6858000"/>
          </a:xfrm>
          <a:prstGeom prst="rect">
            <a:avLst/>
          </a:prstGeom>
        </p:spPr>
      </p:pic>
      <p:sp>
        <p:nvSpPr>
          <p:cNvPr id="2" name="TextBox 1">
            <a:extLst>
              <a:ext uri="{FF2B5EF4-FFF2-40B4-BE49-F238E27FC236}">
                <a16:creationId xmlns:a16="http://schemas.microsoft.com/office/drawing/2014/main" id="{000C4DD0-F28D-ADE1-AABF-DE99F21CDE06}"/>
              </a:ext>
            </a:extLst>
          </p:cNvPr>
          <p:cNvSpPr txBox="1"/>
          <p:nvPr/>
        </p:nvSpPr>
        <p:spPr>
          <a:xfrm>
            <a:off x="9649326" y="377340"/>
            <a:ext cx="1900989" cy="954107"/>
          </a:xfrm>
          <a:prstGeom prst="rect">
            <a:avLst/>
          </a:prstGeom>
          <a:solidFill>
            <a:schemeClr val="accent2"/>
          </a:solidFill>
        </p:spPr>
        <p:txBody>
          <a:bodyPr wrap="square" rtlCol="0">
            <a:spAutoFit/>
          </a:bodyPr>
          <a:lstStyle/>
          <a:p>
            <a:pPr algn="ctr"/>
            <a:r>
              <a:rPr lang="en-US" sz="2800" b="1">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Group Activity</a:t>
            </a:r>
          </a:p>
        </p:txBody>
      </p:sp>
      <p:sp>
        <p:nvSpPr>
          <p:cNvPr id="4" name="Slide Number Placeholder 3">
            <a:extLst>
              <a:ext uri="{FF2B5EF4-FFF2-40B4-BE49-F238E27FC236}">
                <a16:creationId xmlns:a16="http://schemas.microsoft.com/office/drawing/2014/main" id="{421E0CF5-A05B-EA8B-A93F-DDE6DE6249E4}"/>
              </a:ext>
            </a:extLst>
          </p:cNvPr>
          <p:cNvSpPr>
            <a:spLocks noGrp="1"/>
          </p:cNvSpPr>
          <p:nvPr>
            <p:ph type="sldNum" sz="quarter" idx="12"/>
          </p:nvPr>
        </p:nvSpPr>
        <p:spPr/>
        <p:txBody>
          <a:bodyPr/>
          <a:lstStyle/>
          <a:p>
            <a:fld id="{E8D2E3BB-E7F0-5B45-9637-639975B4227E}" type="slidenum">
              <a:rPr lang="en-US" smtClean="0"/>
              <a:t>30</a:t>
            </a:fld>
            <a:endParaRPr lang="en-US"/>
          </a:p>
        </p:txBody>
      </p:sp>
    </p:spTree>
    <p:extLst>
      <p:ext uri="{BB962C8B-B14F-4D97-AF65-F5344CB8AC3E}">
        <p14:creationId xmlns:p14="http://schemas.microsoft.com/office/powerpoint/2010/main" val="2897020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630EF-81CA-F20E-8D66-7A42E8B714BC}"/>
              </a:ext>
            </a:extLst>
          </p:cNvPr>
          <p:cNvSpPr>
            <a:spLocks noGrp="1"/>
          </p:cNvSpPr>
          <p:nvPr>
            <p:ph type="title"/>
          </p:nvPr>
        </p:nvSpPr>
        <p:spPr>
          <a:xfrm>
            <a:off x="630936" y="640080"/>
            <a:ext cx="4818888" cy="1481328"/>
          </a:xfrm>
        </p:spPr>
        <p:txBody>
          <a:bodyPr anchor="b">
            <a:normAutofit/>
          </a:bodyPr>
          <a:lstStyle/>
          <a:p>
            <a:r>
              <a:rPr lang="en-US" sz="5000">
                <a:latin typeface="Helvetica Neue Light" panose="02000403000000020004" pitchFamily="2" charset="0"/>
                <a:ea typeface="Helvetica Neue Light" panose="02000403000000020004" pitchFamily="2" charset="0"/>
              </a:rPr>
              <a:t>Positionality Group Activity</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4AEDEB-4D3B-FA75-D370-C6D3928B885E}"/>
              </a:ext>
            </a:extLst>
          </p:cNvPr>
          <p:cNvSpPr>
            <a:spLocks noGrp="1"/>
          </p:cNvSpPr>
          <p:nvPr>
            <p:ph idx="1"/>
          </p:nvPr>
        </p:nvSpPr>
        <p:spPr>
          <a:xfrm>
            <a:off x="630936" y="2660904"/>
            <a:ext cx="4818888" cy="3547872"/>
          </a:xfrm>
        </p:spPr>
        <p:txBody>
          <a:bodyPr anchor="t">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Locate ourselves in the wheel of privilege and power</a:t>
            </a:r>
          </a:p>
          <a:p>
            <a:pPr marL="571500" marR="0" lvl="0" indent="-5715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Race</a:t>
            </a:r>
          </a:p>
          <a:p>
            <a:pPr marL="571500" marR="0" lvl="0" indent="-5715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Gender</a:t>
            </a:r>
          </a:p>
          <a:p>
            <a:pPr marL="571500" marR="0" lvl="0" indent="-5715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Language</a:t>
            </a:r>
          </a:p>
          <a:p>
            <a:endParaRPr lang="en-US" sz="2200" dirty="0"/>
          </a:p>
        </p:txBody>
      </p:sp>
      <p:pic>
        <p:nvPicPr>
          <p:cNvPr id="8" name="Content Placeholder 4" descr="Image of wheel of power and privilege. Broken out into a pie chart of 16 different categories. Each category has subsections showing the most power and privilege to the least. Read the presenter notes for a full description. ">
            <a:extLst>
              <a:ext uri="{FF2B5EF4-FFF2-40B4-BE49-F238E27FC236}">
                <a16:creationId xmlns:a16="http://schemas.microsoft.com/office/drawing/2014/main" id="{6420DB29-720C-40EC-D4F8-F9F3C9342235}"/>
              </a:ext>
            </a:extLst>
          </p:cNvPr>
          <p:cNvPicPr>
            <a:picLocks noChangeAspect="1"/>
          </p:cNvPicPr>
          <p:nvPr/>
        </p:nvPicPr>
        <p:blipFill>
          <a:blip r:embed="rId3"/>
          <a:stretch>
            <a:fillRect/>
          </a:stretch>
        </p:blipFill>
        <p:spPr>
          <a:xfrm>
            <a:off x="6099048" y="699516"/>
            <a:ext cx="5458968" cy="5458968"/>
          </a:xfrm>
          <a:prstGeom prst="rect">
            <a:avLst/>
          </a:prstGeom>
        </p:spPr>
      </p:pic>
      <p:sp>
        <p:nvSpPr>
          <p:cNvPr id="6" name="Slide Number Placeholder 5">
            <a:extLst>
              <a:ext uri="{FF2B5EF4-FFF2-40B4-BE49-F238E27FC236}">
                <a16:creationId xmlns:a16="http://schemas.microsoft.com/office/drawing/2014/main" id="{49112FFA-58E5-7894-705E-8385E9293841}"/>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a:pPr>
                <a:spcAft>
                  <a:spcPts val="600"/>
                </a:spcAft>
              </a:pPr>
              <a:t>31</a:t>
            </a:fld>
            <a:endParaRPr lang="en-US"/>
          </a:p>
        </p:txBody>
      </p:sp>
      <p:sp>
        <p:nvSpPr>
          <p:cNvPr id="7" name="Footer Placeholder 3">
            <a:extLst>
              <a:ext uri="{FF2B5EF4-FFF2-40B4-BE49-F238E27FC236}">
                <a16:creationId xmlns:a16="http://schemas.microsoft.com/office/drawing/2014/main" id="{698D6CD3-43AF-2EF2-F8F5-68E35A73518D}"/>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
        <p:nvSpPr>
          <p:cNvPr id="4" name="Left Arrow 3">
            <a:extLst>
              <a:ext uri="{FF2B5EF4-FFF2-40B4-BE49-F238E27FC236}">
                <a16:creationId xmlns:a16="http://schemas.microsoft.com/office/drawing/2014/main" id="{8EA6DE6F-94AA-8F05-6F6B-0B1A38BDB199}"/>
              </a:ext>
            </a:extLst>
          </p:cNvPr>
          <p:cNvSpPr/>
          <p:nvPr/>
        </p:nvSpPr>
        <p:spPr>
          <a:xfrm rot="12023858">
            <a:off x="5572855" y="2653345"/>
            <a:ext cx="675861" cy="420226"/>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E1BFD240-8A86-2B6E-5532-A72EAC9C6407}"/>
              </a:ext>
            </a:extLst>
          </p:cNvPr>
          <p:cNvSpPr/>
          <p:nvPr/>
        </p:nvSpPr>
        <p:spPr>
          <a:xfrm rot="12742587">
            <a:off x="5962827" y="1596578"/>
            <a:ext cx="675861" cy="420226"/>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A017F567-5928-C1A9-D6EE-7CD003A380CC}"/>
              </a:ext>
            </a:extLst>
          </p:cNvPr>
          <p:cNvSpPr/>
          <p:nvPr/>
        </p:nvSpPr>
        <p:spPr>
          <a:xfrm rot="2938475">
            <a:off x="10249906" y="5753379"/>
            <a:ext cx="675861" cy="420226"/>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598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3FFC53-D881-5DA2-889B-92D59C19C29E}"/>
              </a:ext>
            </a:extLst>
          </p:cNvPr>
          <p:cNvSpPr>
            <a:spLocks noGrp="1"/>
          </p:cNvSpPr>
          <p:nvPr>
            <p:ph idx="1"/>
          </p:nvPr>
        </p:nvSpPr>
        <p:spPr>
          <a:xfrm>
            <a:off x="838200" y="1088205"/>
            <a:ext cx="10515600" cy="4351338"/>
          </a:xfrm>
        </p:spPr>
        <p:txBody>
          <a:bodyPr anchor="ctr">
            <a:normAutofit/>
          </a:bodyPr>
          <a:lstStyle/>
          <a:p>
            <a:pPr marL="0" indent="0" algn="ctr">
              <a:buNone/>
            </a:pPr>
            <a:r>
              <a:rPr lang="en-US" sz="4800">
                <a:latin typeface="Helvetica Neue Light" panose="02000403000000020004" pitchFamily="2" charset="0"/>
                <a:ea typeface="Helvetica Neue Light" panose="02000403000000020004" pitchFamily="2" charset="0"/>
              </a:rPr>
              <a:t>Is Power An Opportunity Or </a:t>
            </a:r>
          </a:p>
          <a:p>
            <a:pPr marL="0" indent="0" algn="ctr">
              <a:buNone/>
            </a:pPr>
            <a:r>
              <a:rPr lang="en-US" sz="4800">
                <a:latin typeface="Helvetica Neue Light" panose="02000403000000020004" pitchFamily="2" charset="0"/>
                <a:ea typeface="Helvetica Neue Light" panose="02000403000000020004" pitchFamily="2" charset="0"/>
              </a:rPr>
              <a:t>A Responsibility?</a:t>
            </a:r>
          </a:p>
        </p:txBody>
      </p:sp>
      <p:sp>
        <p:nvSpPr>
          <p:cNvPr id="5" name="Slide Number Placeholder 4">
            <a:extLst>
              <a:ext uri="{FF2B5EF4-FFF2-40B4-BE49-F238E27FC236}">
                <a16:creationId xmlns:a16="http://schemas.microsoft.com/office/drawing/2014/main" id="{9915F204-A92B-60FE-C1CE-812989DC023B}"/>
              </a:ext>
            </a:extLst>
          </p:cNvPr>
          <p:cNvSpPr>
            <a:spLocks noGrp="1"/>
          </p:cNvSpPr>
          <p:nvPr>
            <p:ph type="sldNum" sz="quarter" idx="12"/>
          </p:nvPr>
        </p:nvSpPr>
        <p:spPr/>
        <p:txBody>
          <a:bodyPr/>
          <a:lstStyle/>
          <a:p>
            <a:fld id="{E8D2E3BB-E7F0-5B45-9637-639975B4227E}" type="slidenum">
              <a:rPr lang="en-US" smtClean="0"/>
              <a:t>32</a:t>
            </a:fld>
            <a:endParaRPr lang="en-US"/>
          </a:p>
        </p:txBody>
      </p:sp>
      <p:sp>
        <p:nvSpPr>
          <p:cNvPr id="6" name="Footer Placeholder 3">
            <a:extLst>
              <a:ext uri="{FF2B5EF4-FFF2-40B4-BE49-F238E27FC236}">
                <a16:creationId xmlns:a16="http://schemas.microsoft.com/office/drawing/2014/main" id="{BD65D62B-4514-32FE-F407-7046652F35CD}"/>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cxnSp>
        <p:nvCxnSpPr>
          <p:cNvPr id="9" name="Straight Connector 8">
            <a:extLst>
              <a:ext uri="{FF2B5EF4-FFF2-40B4-BE49-F238E27FC236}">
                <a16:creationId xmlns:a16="http://schemas.microsoft.com/office/drawing/2014/main" id="{08E6942C-006C-A4AA-0B00-04B7881A8E63}"/>
              </a:ext>
            </a:extLst>
          </p:cNvPr>
          <p:cNvCxnSpPr/>
          <p:nvPr/>
        </p:nvCxnSpPr>
        <p:spPr>
          <a:xfrm>
            <a:off x="1951703" y="4409767"/>
            <a:ext cx="85039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080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7D3C-EC43-2E13-DFB3-0B3D79566345}"/>
              </a:ext>
            </a:extLst>
          </p:cNvPr>
          <p:cNvSpPr>
            <a:spLocks noGrp="1"/>
          </p:cNvSpPr>
          <p:nvPr>
            <p:ph type="title"/>
          </p:nvPr>
        </p:nvSpPr>
        <p:spPr>
          <a:xfrm>
            <a:off x="838200" y="365125"/>
            <a:ext cx="7772400" cy="1325563"/>
          </a:xfrm>
        </p:spPr>
        <p:txBody>
          <a:bodyPr/>
          <a:lstStyle/>
          <a:p>
            <a:r>
              <a:rPr lang="en-US">
                <a:latin typeface="Helvetica Neue Light" panose="02000403000000020004" pitchFamily="2" charset="0"/>
                <a:ea typeface="Helvetica Neue Light" panose="02000403000000020004" pitchFamily="2" charset="0"/>
              </a:rPr>
              <a:t>Bias in Global Health</a:t>
            </a:r>
          </a:p>
        </p:txBody>
      </p:sp>
      <p:graphicFrame>
        <p:nvGraphicFramePr>
          <p:cNvPr id="5" name="Content Placeholder 2">
            <a:extLst>
              <a:ext uri="{FF2B5EF4-FFF2-40B4-BE49-F238E27FC236}">
                <a16:creationId xmlns:a16="http://schemas.microsoft.com/office/drawing/2014/main" id="{243EFB87-1A61-B799-0CC6-C731DB81B489}"/>
              </a:ext>
            </a:extLst>
          </p:cNvPr>
          <p:cNvGraphicFramePr>
            <a:graphicFrameLocks noGrp="1"/>
          </p:cNvGraphicFramePr>
          <p:nvPr>
            <p:ph idx="1"/>
            <p:extLst>
              <p:ext uri="{D42A27DB-BD31-4B8C-83A1-F6EECF244321}">
                <p14:modId xmlns:p14="http://schemas.microsoft.com/office/powerpoint/2010/main" val="2456736634"/>
              </p:ext>
            </p:extLst>
          </p:nvPr>
        </p:nvGraphicFramePr>
        <p:xfrm>
          <a:off x="938981" y="1847850"/>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97155E93-9D75-F875-B275-66C59CE1EC40}"/>
              </a:ext>
            </a:extLst>
          </p:cNvPr>
          <p:cNvSpPr txBox="1"/>
          <p:nvPr/>
        </p:nvSpPr>
        <p:spPr>
          <a:xfrm>
            <a:off x="9649326" y="377340"/>
            <a:ext cx="2208377" cy="954107"/>
          </a:xfrm>
          <a:prstGeom prst="rect">
            <a:avLst/>
          </a:prstGeom>
          <a:solidFill>
            <a:schemeClr val="accent2"/>
          </a:solidFill>
        </p:spPr>
        <p:txBody>
          <a:bodyPr wrap="square" rtlCol="0">
            <a:spAutoFit/>
          </a:bodyPr>
          <a:lstStyle/>
          <a:p>
            <a:pPr algn="ctr"/>
            <a:r>
              <a:rPr lang="en-US" sz="2800" b="1">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Group Discussion</a:t>
            </a:r>
          </a:p>
        </p:txBody>
      </p:sp>
      <p:pic>
        <p:nvPicPr>
          <p:cNvPr id="4" name="Graphic 3" descr="Group brainstorm with solid fill">
            <a:extLst>
              <a:ext uri="{FF2B5EF4-FFF2-40B4-BE49-F238E27FC236}">
                <a16:creationId xmlns:a16="http://schemas.microsoft.com/office/drawing/2014/main" id="{3FA39F82-AA81-DDC5-7B3C-9610B8DAEF8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610600" y="417047"/>
            <a:ext cx="914400" cy="914400"/>
          </a:xfrm>
          <a:prstGeom prst="rect">
            <a:avLst/>
          </a:prstGeom>
        </p:spPr>
      </p:pic>
      <p:sp>
        <p:nvSpPr>
          <p:cNvPr id="8" name="Slide Number Placeholder 7">
            <a:extLst>
              <a:ext uri="{FF2B5EF4-FFF2-40B4-BE49-F238E27FC236}">
                <a16:creationId xmlns:a16="http://schemas.microsoft.com/office/drawing/2014/main" id="{04FB1BBA-CD74-D075-1FC9-0874B9E03158}"/>
              </a:ext>
            </a:extLst>
          </p:cNvPr>
          <p:cNvSpPr>
            <a:spLocks noGrp="1"/>
          </p:cNvSpPr>
          <p:nvPr>
            <p:ph type="sldNum" sz="quarter" idx="12"/>
          </p:nvPr>
        </p:nvSpPr>
        <p:spPr/>
        <p:txBody>
          <a:bodyPr/>
          <a:lstStyle/>
          <a:p>
            <a:fld id="{E8D2E3BB-E7F0-5B45-9637-639975B4227E}" type="slidenum">
              <a:rPr lang="en-US" smtClean="0"/>
              <a:t>33</a:t>
            </a:fld>
            <a:endParaRPr lang="en-US"/>
          </a:p>
        </p:txBody>
      </p:sp>
      <p:sp>
        <p:nvSpPr>
          <p:cNvPr id="9" name="Footer Placeholder 3">
            <a:extLst>
              <a:ext uri="{FF2B5EF4-FFF2-40B4-BE49-F238E27FC236}">
                <a16:creationId xmlns:a16="http://schemas.microsoft.com/office/drawing/2014/main" id="{4E0928EF-D954-6846-B4A3-24A10B47228B}"/>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2633152815"/>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029EF16-079B-B84C-060E-3E414A573C1B}"/>
              </a:ext>
            </a:extLst>
          </p:cNvPr>
          <p:cNvSpPr>
            <a:spLocks noGrp="1"/>
          </p:cNvSpPr>
          <p:nvPr>
            <p:ph type="title"/>
          </p:nvPr>
        </p:nvSpPr>
        <p:spPr>
          <a:xfrm>
            <a:off x="841248" y="548640"/>
            <a:ext cx="3600860" cy="5431536"/>
          </a:xfrm>
        </p:spPr>
        <p:txBody>
          <a:bodyPr>
            <a:normAutofit/>
          </a:bodyPr>
          <a:lstStyle/>
          <a:p>
            <a:r>
              <a:rPr lang="en-US" sz="5400">
                <a:latin typeface="Helvetica Neue Light" panose="02000403000000020004" pitchFamily="2" charset="0"/>
                <a:ea typeface="Helvetica Neue Light" panose="02000403000000020004" pitchFamily="2" charset="0"/>
              </a:rPr>
              <a:t>Bias in Global Health</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DE8F60-798F-3888-0E89-D9D638582783}"/>
              </a:ext>
            </a:extLst>
          </p:cNvPr>
          <p:cNvSpPr>
            <a:spLocks noGrp="1"/>
          </p:cNvSpPr>
          <p:nvPr>
            <p:ph idx="1"/>
          </p:nvPr>
        </p:nvSpPr>
        <p:spPr>
          <a:xfrm>
            <a:off x="5283356" y="872823"/>
            <a:ext cx="6224335" cy="2368090"/>
          </a:xfrm>
        </p:spPr>
        <p:txBody>
          <a:bodyPr anchor="ctr">
            <a:normAutofit/>
          </a:bodyPr>
          <a:lstStyle/>
          <a:p>
            <a:pPr marL="0" indent="0">
              <a:buNone/>
            </a:pPr>
            <a:r>
              <a:rPr lang="en-US" b="1">
                <a:latin typeface="Arial" panose="020B0604020202020204" pitchFamily="34" charset="0"/>
                <a:cs typeface="Arial" panose="020B0604020202020204" pitchFamily="34" charset="0"/>
              </a:rPr>
              <a:t>Bias</a:t>
            </a:r>
            <a:r>
              <a:rPr lang="en-US">
                <a:latin typeface="Arial" panose="020B0604020202020204" pitchFamily="34" charset="0"/>
                <a:cs typeface="Arial" panose="020B0604020202020204" pitchFamily="34" charset="0"/>
              </a:rPr>
              <a:t> is prejudice in </a:t>
            </a:r>
            <a:r>
              <a:rPr lang="en-US" b="1">
                <a:latin typeface="Arial" panose="020B0604020202020204" pitchFamily="34" charset="0"/>
                <a:cs typeface="Arial" panose="020B0604020202020204" pitchFamily="34" charset="0"/>
              </a:rPr>
              <a:t>favor</a:t>
            </a:r>
            <a:r>
              <a:rPr lang="en-US">
                <a:latin typeface="Arial" panose="020B0604020202020204" pitchFamily="34" charset="0"/>
                <a:cs typeface="Arial" panose="020B0604020202020204" pitchFamily="34" charset="0"/>
              </a:rPr>
              <a:t> of or </a:t>
            </a:r>
            <a:r>
              <a:rPr lang="en-US" b="1">
                <a:latin typeface="Arial" panose="020B0604020202020204" pitchFamily="34" charset="0"/>
                <a:cs typeface="Arial" panose="020B0604020202020204" pitchFamily="34" charset="0"/>
              </a:rPr>
              <a:t>against</a:t>
            </a:r>
            <a:r>
              <a:rPr lang="en-US">
                <a:latin typeface="Arial" panose="020B0604020202020204" pitchFamily="34" charset="0"/>
                <a:cs typeface="Arial" panose="020B0604020202020204" pitchFamily="34" charset="0"/>
              </a:rPr>
              <a:t> one thing, person, or group compared with another, usually in a way </a:t>
            </a:r>
            <a:r>
              <a:rPr lang="en-US" b="1">
                <a:latin typeface="Arial" panose="020B0604020202020204" pitchFamily="34" charset="0"/>
                <a:cs typeface="Arial" panose="020B0604020202020204" pitchFamily="34" charset="0"/>
              </a:rPr>
              <a:t>considered to be unfair.</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DF3A45-C6F5-4491-5C3D-474AF524986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34</a:t>
            </a:fld>
            <a:endParaRPr lang="en-US"/>
          </a:p>
        </p:txBody>
      </p:sp>
      <p:sp>
        <p:nvSpPr>
          <p:cNvPr id="7" name="TextBox 6">
            <a:extLst>
              <a:ext uri="{FF2B5EF4-FFF2-40B4-BE49-F238E27FC236}">
                <a16:creationId xmlns:a16="http://schemas.microsoft.com/office/drawing/2014/main" id="{47E5CF8A-7B32-DD46-4C9F-3222EA730F98}"/>
              </a:ext>
            </a:extLst>
          </p:cNvPr>
          <p:cNvSpPr txBox="1"/>
          <p:nvPr/>
        </p:nvSpPr>
        <p:spPr>
          <a:xfrm>
            <a:off x="5568192" y="3617089"/>
            <a:ext cx="2177580" cy="1384995"/>
          </a:xfrm>
          <a:prstGeom prst="rect">
            <a:avLst/>
          </a:prstGeom>
          <a:noFill/>
          <a:ln w="38100">
            <a:solidFill>
              <a:schemeClr val="accent2"/>
            </a:solidFill>
          </a:ln>
        </p:spPr>
        <p:txBody>
          <a:bodyPr wrap="square">
            <a:spAutoFit/>
          </a:bodyPr>
          <a:lstStyle/>
          <a:p>
            <a:pPr marL="0" indent="0" algn="ctr">
              <a:buNone/>
            </a:pPr>
            <a:r>
              <a:rPr lang="en-US" sz="2800">
                <a:latin typeface="Arial" panose="020B0604020202020204" pitchFamily="34" charset="0"/>
                <a:cs typeface="Arial" panose="020B0604020202020204" pitchFamily="34" charset="0"/>
              </a:rPr>
              <a:t>Conscious or</a:t>
            </a:r>
          </a:p>
          <a:p>
            <a:pPr marL="0" indent="0" algn="ctr">
              <a:buNone/>
            </a:pPr>
            <a:r>
              <a:rPr lang="en-US" sz="2800">
                <a:latin typeface="Arial" panose="020B0604020202020204" pitchFamily="34" charset="0"/>
                <a:cs typeface="Arial" panose="020B0604020202020204" pitchFamily="34" charset="0"/>
              </a:rPr>
              <a:t>Explicit Bias</a:t>
            </a:r>
          </a:p>
        </p:txBody>
      </p:sp>
      <p:sp>
        <p:nvSpPr>
          <p:cNvPr id="8" name="TextBox 7">
            <a:extLst>
              <a:ext uri="{FF2B5EF4-FFF2-40B4-BE49-F238E27FC236}">
                <a16:creationId xmlns:a16="http://schemas.microsoft.com/office/drawing/2014/main" id="{7D27BEF5-80DD-5D21-83AC-D8B71BBBBA85}"/>
              </a:ext>
            </a:extLst>
          </p:cNvPr>
          <p:cNvSpPr txBox="1"/>
          <p:nvPr/>
        </p:nvSpPr>
        <p:spPr>
          <a:xfrm>
            <a:off x="8532617" y="3617088"/>
            <a:ext cx="2530250" cy="1384995"/>
          </a:xfrm>
          <a:prstGeom prst="rect">
            <a:avLst/>
          </a:prstGeom>
          <a:noFill/>
          <a:ln w="38100">
            <a:solidFill>
              <a:schemeClr val="accent2"/>
            </a:solidFill>
          </a:ln>
        </p:spPr>
        <p:txBody>
          <a:bodyPr wrap="square">
            <a:spAutoFit/>
          </a:bodyPr>
          <a:lstStyle/>
          <a:p>
            <a:pPr marL="0" indent="0" algn="ctr">
              <a:buNone/>
            </a:pPr>
            <a:r>
              <a:rPr lang="en-US" sz="2800">
                <a:latin typeface="Arial" panose="020B0604020202020204" pitchFamily="34" charset="0"/>
                <a:cs typeface="Arial" panose="020B0604020202020204" pitchFamily="34" charset="0"/>
              </a:rPr>
              <a:t>Unconscious or</a:t>
            </a:r>
          </a:p>
          <a:p>
            <a:pPr marL="0" indent="0" algn="ctr">
              <a:buNone/>
            </a:pPr>
            <a:r>
              <a:rPr lang="en-US" sz="2800">
                <a:latin typeface="Arial" panose="020B0604020202020204" pitchFamily="34" charset="0"/>
                <a:cs typeface="Arial" panose="020B0604020202020204" pitchFamily="34" charset="0"/>
              </a:rPr>
              <a:t>Implicit Bias</a:t>
            </a:r>
          </a:p>
        </p:txBody>
      </p:sp>
      <p:sp>
        <p:nvSpPr>
          <p:cNvPr id="9" name="Footer Placeholder 3">
            <a:extLst>
              <a:ext uri="{FF2B5EF4-FFF2-40B4-BE49-F238E27FC236}">
                <a16:creationId xmlns:a16="http://schemas.microsoft.com/office/drawing/2014/main" id="{7F9F44AA-209D-A9BE-5C95-9B5CB8F65392}"/>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4224478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Head with Gears">
            <a:extLst>
              <a:ext uri="{FF2B5EF4-FFF2-40B4-BE49-F238E27FC236}">
                <a16:creationId xmlns:a16="http://schemas.microsoft.com/office/drawing/2014/main" id="{F581C433-F13F-0721-3D85-1FC5A493E3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978" y="497555"/>
            <a:ext cx="1449373" cy="1449373"/>
          </a:xfrm>
          <a:prstGeom prst="rect">
            <a:avLst/>
          </a:prstGeom>
        </p:spPr>
      </p:pic>
      <p:sp>
        <p:nvSpPr>
          <p:cNvPr id="3" name="Content Placeholder 2">
            <a:extLst>
              <a:ext uri="{FF2B5EF4-FFF2-40B4-BE49-F238E27FC236}">
                <a16:creationId xmlns:a16="http://schemas.microsoft.com/office/drawing/2014/main" id="{362A6F1A-0C39-9684-43B0-7CBD9FBCCBE3}"/>
              </a:ext>
            </a:extLst>
          </p:cNvPr>
          <p:cNvSpPr>
            <a:spLocks noGrp="1"/>
          </p:cNvSpPr>
          <p:nvPr>
            <p:ph idx="1"/>
          </p:nvPr>
        </p:nvSpPr>
        <p:spPr>
          <a:xfrm>
            <a:off x="2052416" y="351712"/>
            <a:ext cx="9704606" cy="1861135"/>
          </a:xfrm>
        </p:spPr>
        <p:txBody>
          <a:bodyPr anchor="ctr">
            <a:normAutofit/>
          </a:bodyPr>
          <a:lstStyle/>
          <a:p>
            <a:pPr marL="0" indent="0">
              <a:buNone/>
            </a:pPr>
            <a:r>
              <a:rPr lang="en-US" sz="3200">
                <a:latin typeface="Helvetica Neue Light" panose="02000403000000020004" pitchFamily="2" charset="0"/>
                <a:ea typeface="Helvetica Neue Light" panose="02000403000000020004" pitchFamily="2" charset="0"/>
                <a:cs typeface="Helvetica" panose="020B0604020202020204" pitchFamily="34" charset="0"/>
              </a:rPr>
              <a:t>Implicit bias is “</a:t>
            </a:r>
            <a:r>
              <a:rPr lang="en-US" sz="3200" b="1">
                <a:latin typeface="HELVETICA NEUE LIGHT" panose="02000403000000020004" pitchFamily="2" charset="0"/>
                <a:ea typeface="HELVETICA NEUE LIGHT" panose="02000403000000020004" pitchFamily="2" charset="0"/>
                <a:cs typeface="Helvetica" panose="020B0604020202020204" pitchFamily="34" charset="0"/>
              </a:rPr>
              <a:t>a positive or negative </a:t>
            </a:r>
            <a:r>
              <a:rPr lang="en-US" sz="3200">
                <a:latin typeface="Helvetica Neue Light" panose="02000403000000020004" pitchFamily="2" charset="0"/>
                <a:ea typeface="Helvetica Neue Light" panose="02000403000000020004" pitchFamily="2" charset="0"/>
                <a:cs typeface="Helvetica" panose="020B0604020202020204" pitchFamily="34" charset="0"/>
              </a:rPr>
              <a:t>mental attitude towards a person, thing, or group that a person holds at an </a:t>
            </a:r>
            <a:r>
              <a:rPr lang="en-US" sz="3200" b="1">
                <a:latin typeface="HELVETICA NEUE LIGHT" panose="02000403000000020004" pitchFamily="2" charset="0"/>
                <a:ea typeface="HELVETICA NEUE LIGHT" panose="02000403000000020004" pitchFamily="2" charset="0"/>
                <a:cs typeface="Helvetica" panose="020B0604020202020204" pitchFamily="34" charset="0"/>
              </a:rPr>
              <a:t>unconscious level</a:t>
            </a:r>
            <a:r>
              <a:rPr lang="en-US" sz="3200">
                <a:latin typeface="Helvetica Neue Light" panose="02000403000000020004" pitchFamily="2" charset="0"/>
                <a:ea typeface="Helvetica Neue Light" panose="02000403000000020004" pitchFamily="2" charset="0"/>
                <a:cs typeface="Helvetica" panose="020B0604020202020204" pitchFamily="34" charset="0"/>
              </a:rPr>
              <a:t>”.</a:t>
            </a:r>
            <a:endParaRPr lang="en-US" sz="3200" spc="28">
              <a:latin typeface="Helvetica Neue Light" panose="02000403000000020004" pitchFamily="2" charset="0"/>
              <a:ea typeface="Helvetica Neue Light" panose="02000403000000020004" pitchFamily="2" charset="0"/>
              <a:cs typeface="Helvetica" panose="020B0604020202020204" pitchFamily="34" charset="0"/>
            </a:endParaRPr>
          </a:p>
        </p:txBody>
      </p:sp>
      <p:sp>
        <p:nvSpPr>
          <p:cNvPr id="2" name="Content Placeholder 2">
            <a:extLst>
              <a:ext uri="{FF2B5EF4-FFF2-40B4-BE49-F238E27FC236}">
                <a16:creationId xmlns:a16="http://schemas.microsoft.com/office/drawing/2014/main" id="{95EDE7EA-B1A2-99B7-A5E8-DAD66953FB0E}"/>
              </a:ext>
            </a:extLst>
          </p:cNvPr>
          <p:cNvSpPr txBox="1">
            <a:spLocks/>
          </p:cNvSpPr>
          <p:nvPr/>
        </p:nvSpPr>
        <p:spPr>
          <a:xfrm>
            <a:off x="566928" y="2743200"/>
            <a:ext cx="10786872" cy="334723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b="1">
                <a:solidFill>
                  <a:schemeClr val="accent1"/>
                </a:solidFill>
                <a:latin typeface="Arial" panose="020B0604020202020204" pitchFamily="34" charset="0"/>
                <a:cs typeface="Arial" panose="020B0604020202020204" pitchFamily="34" charset="0"/>
              </a:rPr>
              <a:t>Affinity Bias: </a:t>
            </a:r>
            <a:r>
              <a:rPr lang="en-US">
                <a:latin typeface="Arial" panose="020B0604020202020204" pitchFamily="34" charset="0"/>
                <a:cs typeface="Arial" panose="020B0604020202020204" pitchFamily="34" charset="0"/>
              </a:rPr>
              <a:t>a</a:t>
            </a:r>
            <a:r>
              <a:rPr lang="en-US">
                <a:solidFill>
                  <a:srgbClr val="0070C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feeling a connection to those similar to us</a:t>
            </a:r>
          </a:p>
          <a:p>
            <a:pPr marL="0" indent="0">
              <a:spcAft>
                <a:spcPts val="1200"/>
              </a:spcAft>
              <a:buNone/>
            </a:pPr>
            <a:r>
              <a:rPr lang="en-US" b="1">
                <a:solidFill>
                  <a:srgbClr val="0070C0"/>
                </a:solidFill>
                <a:latin typeface="Arial" panose="020B0604020202020204" pitchFamily="34" charset="0"/>
                <a:cs typeface="Arial" panose="020B0604020202020204" pitchFamily="34" charset="0"/>
              </a:rPr>
              <a:t>Perception Bias: </a:t>
            </a:r>
            <a:r>
              <a:rPr lang="en-US">
                <a:latin typeface="Arial" panose="020B0604020202020204" pitchFamily="34" charset="0"/>
                <a:cs typeface="Arial" panose="020B0604020202020204" pitchFamily="34" charset="0"/>
              </a:rPr>
              <a:t>stereotypes and assumptions about different groups</a:t>
            </a:r>
            <a:endParaRPr lang="en-US">
              <a:solidFill>
                <a:srgbClr val="18A3AC"/>
              </a:solidFill>
              <a:latin typeface="Arial" panose="020B0604020202020204" pitchFamily="34" charset="0"/>
              <a:cs typeface="Arial" panose="020B0604020202020204" pitchFamily="34" charset="0"/>
            </a:endParaRPr>
          </a:p>
          <a:p>
            <a:pPr marL="0" indent="0">
              <a:spcAft>
                <a:spcPts val="1200"/>
              </a:spcAft>
              <a:buNone/>
            </a:pPr>
            <a:r>
              <a:rPr lang="en-US" b="1">
                <a:solidFill>
                  <a:srgbClr val="0070C0"/>
                </a:solidFill>
                <a:latin typeface="Arial" panose="020B0604020202020204" pitchFamily="34" charset="0"/>
                <a:cs typeface="Arial" panose="020B0604020202020204" pitchFamily="34" charset="0"/>
              </a:rPr>
              <a:t>Confirmation Bias: </a:t>
            </a:r>
            <a:r>
              <a:rPr lang="en-US">
                <a:latin typeface="Arial" panose="020B0604020202020204" pitchFamily="34" charset="0"/>
                <a:cs typeface="Arial" panose="020B0604020202020204" pitchFamily="34" charset="0"/>
              </a:rPr>
              <a:t>looking to confirm our own opinions and pre-existing ideas</a:t>
            </a:r>
            <a:endParaRPr lang="en-US">
              <a:solidFill>
                <a:srgbClr val="18A3AC"/>
              </a:solidFill>
              <a:latin typeface="Arial" panose="020B0604020202020204" pitchFamily="34" charset="0"/>
              <a:cs typeface="Arial" panose="020B0604020202020204" pitchFamily="34" charset="0"/>
            </a:endParaRPr>
          </a:p>
          <a:p>
            <a:pPr marL="0" indent="0">
              <a:spcAft>
                <a:spcPts val="1200"/>
              </a:spcAft>
              <a:buNone/>
            </a:pPr>
            <a:r>
              <a:rPr lang="en-US" b="1">
                <a:solidFill>
                  <a:srgbClr val="0070C0"/>
                </a:solidFill>
                <a:latin typeface="Arial" panose="020B0604020202020204" pitchFamily="34" charset="0"/>
                <a:cs typeface="Arial" panose="020B0604020202020204" pitchFamily="34" charset="0"/>
              </a:rPr>
              <a:t>Halo Effect: </a:t>
            </a:r>
            <a:r>
              <a:rPr lang="en-US">
                <a:latin typeface="Arial" panose="020B0604020202020204" pitchFamily="34" charset="0"/>
                <a:cs typeface="Arial" panose="020B0604020202020204" pitchFamily="34" charset="0"/>
              </a:rPr>
              <a:t>projecting positive qualities onto people without actually knowing them</a:t>
            </a:r>
          </a:p>
          <a:p>
            <a:pPr marL="0" indent="0">
              <a:buFont typeface="Arial" panose="020B0604020202020204" pitchFamily="34" charset="0"/>
              <a:buNone/>
            </a:pPr>
            <a:endParaRPr lang="en-US"/>
          </a:p>
        </p:txBody>
      </p:sp>
      <p:sp>
        <p:nvSpPr>
          <p:cNvPr id="5" name="TextBox 4">
            <a:extLst>
              <a:ext uri="{FF2B5EF4-FFF2-40B4-BE49-F238E27FC236}">
                <a16:creationId xmlns:a16="http://schemas.microsoft.com/office/drawing/2014/main" id="{8B256CDA-5FB6-5862-A79F-28A416E41E4F}"/>
              </a:ext>
            </a:extLst>
          </p:cNvPr>
          <p:cNvSpPr txBox="1"/>
          <p:nvPr/>
        </p:nvSpPr>
        <p:spPr>
          <a:xfrm>
            <a:off x="6725474" y="1746873"/>
            <a:ext cx="5031548" cy="400110"/>
          </a:xfrm>
          <a:prstGeom prst="rect">
            <a:avLst/>
          </a:prstGeom>
          <a:noFill/>
        </p:spPr>
        <p:txBody>
          <a:bodyPr wrap="square">
            <a:spAutoFit/>
          </a:bodyPr>
          <a:lstStyle/>
          <a:p>
            <a:pPr marL="798506" lvl="1" indent="-342900">
              <a:spcAft>
                <a:spcPts val="450"/>
              </a:spcAft>
              <a:defRPr/>
            </a:pPr>
            <a:r>
              <a:rPr lang="en-US" sz="2000">
                <a:solidFill>
                  <a:schemeClr val="accent2"/>
                </a:solidFill>
                <a:latin typeface="Arial" panose="020B0604020202020204" pitchFamily="34" charset="0"/>
                <a:ea typeface="Helvetica Neue" panose="02000503000000020004" pitchFamily="2" charset="0"/>
                <a:cs typeface="Arial" panose="020B0604020202020204" pitchFamily="34" charset="0"/>
              </a:rPr>
              <a:t>40-90% of all behavior is unconscious</a:t>
            </a:r>
          </a:p>
        </p:txBody>
      </p:sp>
      <p:sp>
        <p:nvSpPr>
          <p:cNvPr id="6" name="Slide Number Placeholder 5">
            <a:extLst>
              <a:ext uri="{FF2B5EF4-FFF2-40B4-BE49-F238E27FC236}">
                <a16:creationId xmlns:a16="http://schemas.microsoft.com/office/drawing/2014/main" id="{B49696A9-44EB-71AE-B5D4-A7C64FD26F95}"/>
              </a:ext>
            </a:extLst>
          </p:cNvPr>
          <p:cNvSpPr>
            <a:spLocks noGrp="1"/>
          </p:cNvSpPr>
          <p:nvPr>
            <p:ph type="sldNum" sz="quarter" idx="12"/>
          </p:nvPr>
        </p:nvSpPr>
        <p:spPr/>
        <p:txBody>
          <a:bodyPr/>
          <a:lstStyle/>
          <a:p>
            <a:fld id="{E8D2E3BB-E7F0-5B45-9637-639975B4227E}" type="slidenum">
              <a:rPr lang="en-US" smtClean="0"/>
              <a:t>35</a:t>
            </a:fld>
            <a:endParaRPr lang="en-US"/>
          </a:p>
        </p:txBody>
      </p:sp>
      <p:sp>
        <p:nvSpPr>
          <p:cNvPr id="8" name="Footer Placeholder 3">
            <a:extLst>
              <a:ext uri="{FF2B5EF4-FFF2-40B4-BE49-F238E27FC236}">
                <a16:creationId xmlns:a16="http://schemas.microsoft.com/office/drawing/2014/main" id="{77DDB066-83DB-CA28-09A4-85B754DEDA74}"/>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
        <p:nvSpPr>
          <p:cNvPr id="9" name="Rectangle 8">
            <a:extLst>
              <a:ext uri="{FF2B5EF4-FFF2-40B4-BE49-F238E27FC236}">
                <a16:creationId xmlns:a16="http://schemas.microsoft.com/office/drawing/2014/main" id="{7EBC8E75-6226-A93A-E395-91B29733D58D}"/>
              </a:ext>
            </a:extLst>
          </p:cNvPr>
          <p:cNvSpPr/>
          <p:nvPr/>
        </p:nvSpPr>
        <p:spPr>
          <a:xfrm flipV="1">
            <a:off x="751450" y="2239166"/>
            <a:ext cx="5747322" cy="457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01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rmAutofit/>
          </a:bodyPr>
          <a:lstStyle/>
          <a:p>
            <a:r>
              <a:rPr lang="en-US" sz="5400">
                <a:latin typeface="Helvetica Neue Light" panose="02000403000000020004" pitchFamily="2" charset="0"/>
                <a:ea typeface="Helvetica Neue Light" panose="02000403000000020004" pitchFamily="2" charset="0"/>
              </a:rPr>
              <a:t>How Does Bias Originate?</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E599E79-0804-F7AF-7A23-3D89D07FD26E}"/>
              </a:ext>
            </a:extLst>
          </p:cNvPr>
          <p:cNvSpPr>
            <a:spLocks noGrp="1"/>
          </p:cNvSpPr>
          <p:nvPr>
            <p:ph idx="1"/>
          </p:nvPr>
        </p:nvSpPr>
        <p:spPr>
          <a:xfrm>
            <a:off x="843207" y="3428999"/>
            <a:ext cx="3325586" cy="2058399"/>
          </a:xfrm>
        </p:spPr>
        <p:txBody>
          <a:bodyPr>
            <a:normAutofit/>
          </a:bodyPr>
          <a:lstStyle/>
          <a:p>
            <a:pPr lvl="1" indent="-171450">
              <a:spcAft>
                <a:spcPts val="450"/>
              </a:spcAft>
              <a:defRPr/>
            </a:pPr>
            <a:r>
              <a:rPr lang="en-US" sz="2000" dirty="0">
                <a:latin typeface="Arial" panose="020B0604020202020204" pitchFamily="34" charset="0"/>
                <a:cs typeface="Arial" panose="020B0604020202020204" pitchFamily="34" charset="0"/>
              </a:rPr>
              <a:t>Past experiences            </a:t>
            </a:r>
          </a:p>
          <a:p>
            <a:pPr lvl="1" indent="-171450">
              <a:spcAft>
                <a:spcPts val="450"/>
              </a:spcAft>
              <a:defRPr/>
            </a:pPr>
            <a:r>
              <a:rPr lang="en-US" sz="2000" dirty="0">
                <a:latin typeface="Arial" panose="020B0604020202020204" pitchFamily="34" charset="0"/>
                <a:cs typeface="Arial" panose="020B0604020202020204" pitchFamily="34" charset="0"/>
              </a:rPr>
              <a:t>Social messages</a:t>
            </a:r>
          </a:p>
          <a:p>
            <a:pPr lvl="1" indent="-171450">
              <a:spcAft>
                <a:spcPts val="450"/>
              </a:spcAft>
              <a:defRPr/>
            </a:pPr>
            <a:r>
              <a:rPr lang="en-US" sz="2000" dirty="0">
                <a:latin typeface="Arial" panose="020B0604020202020204" pitchFamily="34" charset="0"/>
                <a:cs typeface="Arial" panose="020B0604020202020204" pitchFamily="34" charset="0"/>
              </a:rPr>
              <a:t>Passed from generation to generation</a:t>
            </a:r>
            <a:endParaRPr lang="en-US" sz="20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36</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3" name="Content Placeholder 4">
            <a:extLst>
              <a:ext uri="{FF2B5EF4-FFF2-40B4-BE49-F238E27FC236}">
                <a16:creationId xmlns:a16="http://schemas.microsoft.com/office/drawing/2014/main" id="{B5D832E0-35E9-C27E-0CE7-0DAA407B1707}"/>
              </a:ext>
            </a:extLst>
          </p:cNvPr>
          <p:cNvSpPr txBox="1">
            <a:spLocks/>
          </p:cNvSpPr>
          <p:nvPr/>
        </p:nvSpPr>
        <p:spPr>
          <a:xfrm>
            <a:off x="4360163" y="3100134"/>
            <a:ext cx="3325586" cy="2017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171450">
              <a:spcAft>
                <a:spcPts val="450"/>
              </a:spcAft>
              <a:defRPr/>
            </a:pPr>
            <a:r>
              <a:rPr lang="en-US" sz="2000" dirty="0">
                <a:latin typeface="Arial" panose="020B0604020202020204" pitchFamily="34" charset="0"/>
                <a:cs typeface="Arial" panose="020B0604020202020204" pitchFamily="34" charset="0"/>
              </a:rPr>
              <a:t>Systematic Racism </a:t>
            </a:r>
          </a:p>
          <a:p>
            <a:pPr lvl="1" indent="-171450">
              <a:spcAft>
                <a:spcPts val="450"/>
              </a:spcAft>
              <a:defRPr/>
            </a:pPr>
            <a:r>
              <a:rPr lang="en-US" sz="2000" dirty="0">
                <a:latin typeface="Arial" panose="020B0604020202020204" pitchFamily="34" charset="0"/>
                <a:cs typeface="Arial" panose="020B0604020202020204" pitchFamily="34" charset="0"/>
              </a:rPr>
              <a:t>Institutionalized Discrimination</a:t>
            </a:r>
          </a:p>
          <a:p>
            <a:pPr lvl="1" indent="-171450">
              <a:spcAft>
                <a:spcPts val="450"/>
              </a:spcAft>
              <a:defRPr/>
            </a:pPr>
            <a:r>
              <a:rPr lang="en-US" sz="2000" dirty="0">
                <a:latin typeface="Arial" panose="020B0604020202020204" pitchFamily="34" charset="0"/>
                <a:cs typeface="Arial" panose="020B0604020202020204" pitchFamily="34" charset="0"/>
              </a:rPr>
              <a:t>Historical Oppression</a:t>
            </a:r>
            <a:endParaRPr lang="en-US" sz="2000" b="1" dirty="0">
              <a:latin typeface="Arial" panose="020B0604020202020204" pitchFamily="34" charset="0"/>
              <a:cs typeface="Arial" panose="020B0604020202020204" pitchFamily="34" charset="0"/>
            </a:endParaRPr>
          </a:p>
        </p:txBody>
      </p:sp>
      <p:sp>
        <p:nvSpPr>
          <p:cNvPr id="7" name="Content Placeholder 4">
            <a:extLst>
              <a:ext uri="{FF2B5EF4-FFF2-40B4-BE49-F238E27FC236}">
                <a16:creationId xmlns:a16="http://schemas.microsoft.com/office/drawing/2014/main" id="{8E600B7C-5093-90D1-4663-D8A6F02518DD}"/>
              </a:ext>
            </a:extLst>
          </p:cNvPr>
          <p:cNvSpPr txBox="1">
            <a:spLocks/>
          </p:cNvSpPr>
          <p:nvPr/>
        </p:nvSpPr>
        <p:spPr>
          <a:xfrm>
            <a:off x="7775236" y="3100134"/>
            <a:ext cx="3877696" cy="36030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8506" lvl="1" indent="-342900">
              <a:spcAft>
                <a:spcPts val="450"/>
              </a:spcAft>
              <a:defRPr/>
            </a:pPr>
            <a:r>
              <a:rPr lang="en-US" sz="2000" dirty="0">
                <a:latin typeface="Arial" panose="020B0604020202020204" pitchFamily="34" charset="0"/>
                <a:cs typeface="Arial" panose="020B0604020202020204" pitchFamily="34" charset="0"/>
              </a:rPr>
              <a:t>40-90% of all behavior is unconscious</a:t>
            </a:r>
          </a:p>
          <a:p>
            <a:pPr marL="798506" lvl="1" indent="-342900">
              <a:spcAft>
                <a:spcPts val="450"/>
              </a:spcAft>
              <a:defRPr/>
            </a:pPr>
            <a:r>
              <a:rPr lang="en-US" sz="2000" dirty="0">
                <a:latin typeface="Arial" panose="020B0604020202020204" pitchFamily="34" charset="0"/>
                <a:cs typeface="Arial" panose="020B0604020202020204" pitchFamily="34" charset="0"/>
              </a:rPr>
              <a:t>Our brains 11 million bits received @ any moment. We can only process 40 bits </a:t>
            </a:r>
          </a:p>
          <a:p>
            <a:pPr marL="798506" lvl="1" indent="-342900">
              <a:spcAft>
                <a:spcPts val="450"/>
              </a:spcAft>
              <a:defRPr/>
            </a:pPr>
            <a:r>
              <a:rPr lang="en-US" sz="2000" dirty="0">
                <a:latin typeface="Arial" panose="020B0604020202020204" pitchFamily="34" charset="0"/>
                <a:cs typeface="Arial" panose="020B0604020202020204" pitchFamily="34" charset="0"/>
              </a:rPr>
              <a:t>Our brains create unconscious mental shortcuts-implicit processes </a:t>
            </a:r>
          </a:p>
        </p:txBody>
      </p:sp>
      <p:sp>
        <p:nvSpPr>
          <p:cNvPr id="8" name="Content Placeholder 4">
            <a:extLst>
              <a:ext uri="{FF2B5EF4-FFF2-40B4-BE49-F238E27FC236}">
                <a16:creationId xmlns:a16="http://schemas.microsoft.com/office/drawing/2014/main" id="{B80AD579-5BDF-8E74-D622-988A0F75B6AA}"/>
              </a:ext>
            </a:extLst>
          </p:cNvPr>
          <p:cNvSpPr txBox="1">
            <a:spLocks/>
          </p:cNvSpPr>
          <p:nvPr/>
        </p:nvSpPr>
        <p:spPr>
          <a:xfrm>
            <a:off x="669036" y="2410948"/>
            <a:ext cx="3325586" cy="1018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57163" algn="ctr">
              <a:spcAft>
                <a:spcPts val="450"/>
              </a:spcAft>
              <a:buFont typeface="Arial" panose="020B0604020202020204" pitchFamily="34" charset="0"/>
              <a:buNone/>
              <a:defRPr/>
            </a:pPr>
            <a:r>
              <a:rPr lang="en-US" b="1">
                <a:solidFill>
                  <a:schemeClr val="accent1"/>
                </a:solidFill>
                <a:latin typeface="Arial" panose="020B0604020202020204" pitchFamily="34" charset="0"/>
                <a:cs typeface="Arial" panose="020B0604020202020204" pitchFamily="34" charset="0"/>
              </a:rPr>
              <a:t>Can be learned through</a:t>
            </a:r>
          </a:p>
        </p:txBody>
      </p:sp>
      <p:sp>
        <p:nvSpPr>
          <p:cNvPr id="9" name="Content Placeholder 4">
            <a:extLst>
              <a:ext uri="{FF2B5EF4-FFF2-40B4-BE49-F238E27FC236}">
                <a16:creationId xmlns:a16="http://schemas.microsoft.com/office/drawing/2014/main" id="{57D3B099-2CC3-EC04-7C45-52EB76FBC2DA}"/>
              </a:ext>
            </a:extLst>
          </p:cNvPr>
          <p:cNvSpPr txBox="1">
            <a:spLocks/>
          </p:cNvSpPr>
          <p:nvPr/>
        </p:nvSpPr>
        <p:spPr>
          <a:xfrm>
            <a:off x="4360163" y="2410949"/>
            <a:ext cx="3325586" cy="5919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gn="ctr">
              <a:spcAft>
                <a:spcPts val="450"/>
              </a:spcAft>
              <a:buFont typeface="Arial" panose="020B0604020202020204" pitchFamily="34" charset="0"/>
              <a:buNone/>
              <a:defRPr/>
            </a:pPr>
            <a:r>
              <a:rPr lang="en-US" b="1">
                <a:solidFill>
                  <a:schemeClr val="accent1"/>
                </a:solidFill>
                <a:latin typeface="Arial" panose="020B0604020202020204" pitchFamily="34" charset="0"/>
                <a:cs typeface="Arial" panose="020B0604020202020204" pitchFamily="34" charset="0"/>
              </a:rPr>
              <a:t>Historical Context</a:t>
            </a:r>
          </a:p>
        </p:txBody>
      </p:sp>
      <p:sp>
        <p:nvSpPr>
          <p:cNvPr id="11" name="Content Placeholder 4">
            <a:extLst>
              <a:ext uri="{FF2B5EF4-FFF2-40B4-BE49-F238E27FC236}">
                <a16:creationId xmlns:a16="http://schemas.microsoft.com/office/drawing/2014/main" id="{4FDA95E2-F6AD-5710-DB15-99DA7C5D00FC}"/>
              </a:ext>
            </a:extLst>
          </p:cNvPr>
          <p:cNvSpPr txBox="1">
            <a:spLocks/>
          </p:cNvSpPr>
          <p:nvPr/>
        </p:nvSpPr>
        <p:spPr>
          <a:xfrm>
            <a:off x="8051291" y="2443182"/>
            <a:ext cx="3325586" cy="5597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algn="ctr">
              <a:spcAft>
                <a:spcPts val="450"/>
              </a:spcAft>
              <a:buFont typeface="Arial" panose="020B0604020202020204" pitchFamily="34" charset="0"/>
              <a:buNone/>
              <a:defRPr/>
            </a:pPr>
            <a:r>
              <a:rPr lang="en-US" b="1">
                <a:solidFill>
                  <a:schemeClr val="accent1"/>
                </a:solidFill>
                <a:latin typeface="Arial" panose="020B0604020202020204" pitchFamily="34" charset="0"/>
                <a:cs typeface="Arial" panose="020B0604020202020204" pitchFamily="34" charset="0"/>
              </a:rPr>
              <a:t>Science</a:t>
            </a:r>
          </a:p>
        </p:txBody>
      </p:sp>
    </p:spTree>
    <p:extLst>
      <p:ext uri="{BB962C8B-B14F-4D97-AF65-F5344CB8AC3E}">
        <p14:creationId xmlns:p14="http://schemas.microsoft.com/office/powerpoint/2010/main" val="1612218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8BBA1A0-048F-FE98-9DFA-50E9BD9F17D9}"/>
              </a:ext>
            </a:extLst>
          </p:cNvPr>
          <p:cNvSpPr>
            <a:spLocks noGrp="1"/>
          </p:cNvSpPr>
          <p:nvPr>
            <p:ph type="title"/>
          </p:nvPr>
        </p:nvSpPr>
        <p:spPr>
          <a:xfrm>
            <a:off x="841248" y="685800"/>
            <a:ext cx="10506456" cy="1157005"/>
          </a:xfrm>
        </p:spPr>
        <p:txBody>
          <a:bodyPr anchor="b">
            <a:normAutofit/>
          </a:bodyPr>
          <a:lstStyle/>
          <a:p>
            <a:r>
              <a:rPr lang="en-US" sz="4800">
                <a:latin typeface="Helvetica Neue Light" panose="02000403000000020004" pitchFamily="2" charset="0"/>
                <a:ea typeface="Helvetica Neue Light" panose="02000403000000020004" pitchFamily="2" charset="0"/>
              </a:rPr>
              <a:t>Ways Bias Can Impact Partnerships</a:t>
            </a:r>
          </a:p>
        </p:txBody>
      </p:sp>
      <p:sp>
        <p:nvSpPr>
          <p:cNvPr id="17" name="Rectangle 16">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lide Number Placeholder 2">
            <a:extLst>
              <a:ext uri="{FF2B5EF4-FFF2-40B4-BE49-F238E27FC236}">
                <a16:creationId xmlns:a16="http://schemas.microsoft.com/office/drawing/2014/main" id="{0FBD9D8E-4CAB-94B1-030E-BB4D6E1D1553}"/>
              </a:ext>
            </a:extLst>
          </p:cNvPr>
          <p:cNvSpPr>
            <a:spLocks noGrp="1"/>
          </p:cNvSpPr>
          <p:nvPr>
            <p:ph type="sldNum" sz="quarter" idx="12"/>
          </p:nvPr>
        </p:nvSpPr>
        <p:spPr>
          <a:xfrm>
            <a:off x="8860536" y="6356350"/>
            <a:ext cx="2490216" cy="365125"/>
          </a:xfrm>
        </p:spPr>
        <p:txBody>
          <a:bodyPr>
            <a:normAutofit/>
          </a:bodyPr>
          <a:lstStyle/>
          <a:p>
            <a:pPr>
              <a:spcAft>
                <a:spcPts val="600"/>
              </a:spcAft>
            </a:pPr>
            <a:fld id="{E8D2E3BB-E7F0-5B45-9637-639975B4227E}" type="slidenum">
              <a:rPr lang="en-US">
                <a:solidFill>
                  <a:schemeClr val="tx1">
                    <a:lumMod val="50000"/>
                    <a:lumOff val="50000"/>
                  </a:schemeClr>
                </a:solidFill>
              </a:rPr>
              <a:pPr>
                <a:spcAft>
                  <a:spcPts val="600"/>
                </a:spcAft>
              </a:pPr>
              <a:t>37</a:t>
            </a:fld>
            <a:endParaRPr lang="en-US">
              <a:solidFill>
                <a:schemeClr val="tx1">
                  <a:lumMod val="50000"/>
                  <a:lumOff val="50000"/>
                </a:schemeClr>
              </a:solidFill>
            </a:endParaRPr>
          </a:p>
        </p:txBody>
      </p:sp>
      <p:graphicFrame>
        <p:nvGraphicFramePr>
          <p:cNvPr id="10" name="Content Placeholder 2">
            <a:extLst>
              <a:ext uri="{FF2B5EF4-FFF2-40B4-BE49-F238E27FC236}">
                <a16:creationId xmlns:a16="http://schemas.microsoft.com/office/drawing/2014/main" id="{752CB2D6-EF3E-F224-2271-34ABA3BF1E65}"/>
              </a:ext>
            </a:extLst>
          </p:cNvPr>
          <p:cNvGraphicFramePr>
            <a:graphicFrameLocks/>
          </p:cNvGraphicFramePr>
          <p:nvPr>
            <p:extLst>
              <p:ext uri="{D42A27DB-BD31-4B8C-83A1-F6EECF244321}">
                <p14:modId xmlns:p14="http://schemas.microsoft.com/office/powerpoint/2010/main" val="3589113995"/>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2357045E-3188-EF28-B10E-24E330053723}"/>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3435804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630EF-81CA-F20E-8D66-7A42E8B714BC}"/>
              </a:ext>
            </a:extLst>
          </p:cNvPr>
          <p:cNvSpPr>
            <a:spLocks noGrp="1"/>
          </p:cNvSpPr>
          <p:nvPr>
            <p:ph type="title"/>
          </p:nvPr>
        </p:nvSpPr>
        <p:spPr>
          <a:xfrm>
            <a:off x="630936" y="640080"/>
            <a:ext cx="4818888" cy="1481328"/>
          </a:xfrm>
        </p:spPr>
        <p:txBody>
          <a:bodyPr anchor="b">
            <a:normAutofit/>
          </a:bodyPr>
          <a:lstStyle/>
          <a:p>
            <a:r>
              <a:rPr lang="en-US" sz="5000">
                <a:latin typeface="Helvetica Neue Light" panose="02000403000000020004" pitchFamily="2" charset="0"/>
                <a:ea typeface="Helvetica Neue Light" panose="02000403000000020004" pitchFamily="2" charset="0"/>
              </a:rPr>
              <a:t>Small Group Activity #1</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4AEDEB-4D3B-FA75-D370-C6D3928B885E}"/>
              </a:ext>
            </a:extLst>
          </p:cNvPr>
          <p:cNvSpPr>
            <a:spLocks noGrp="1"/>
          </p:cNvSpPr>
          <p:nvPr>
            <p:ph idx="1"/>
          </p:nvPr>
        </p:nvSpPr>
        <p:spPr>
          <a:xfrm>
            <a:off x="630936" y="2660904"/>
            <a:ext cx="10722864" cy="3547872"/>
          </a:xfrm>
        </p:spPr>
        <p:txBody>
          <a:bodyPr anchor="t">
            <a:normAutofit/>
          </a:bodyPr>
          <a:lstStyle/>
          <a:p>
            <a:pPr marL="0" marR="0" lvl="0" indent="0">
              <a:spcBef>
                <a:spcPts val="600"/>
              </a:spcBef>
              <a:spcAft>
                <a:spcPts val="600"/>
              </a:spcAft>
              <a:buNone/>
            </a:pPr>
            <a:r>
              <a:rPr lang="en-US" sz="2400" b="1" dirty="0">
                <a:latin typeface="Arial" panose="020B0604020202020204" pitchFamily="34" charset="0"/>
                <a:cs typeface="Arial" panose="020B0604020202020204" pitchFamily="34" charset="0"/>
              </a:rPr>
              <a:t>Intersectional Identities and Power Imbalances</a:t>
            </a:r>
          </a:p>
          <a:p>
            <a:pPr marL="0" marR="0" lvl="0" indent="0">
              <a:spcBef>
                <a:spcPts val="600"/>
              </a:spcBef>
              <a:spcAft>
                <a:spcPts val="600"/>
              </a:spcAft>
              <a:buNone/>
            </a:pPr>
            <a:r>
              <a:rPr lang="en-US" sz="2400" b="1" dirty="0">
                <a:latin typeface="Arial" panose="020B0604020202020204" pitchFamily="34" charset="0"/>
                <a:cs typeface="Arial" panose="020B0604020202020204" pitchFamily="34" charset="0"/>
              </a:rPr>
              <a:t>Objectives:</a:t>
            </a:r>
            <a:endParaRPr lang="en-US" sz="2400" dirty="0">
              <a:latin typeface="Arial" panose="020B0604020202020204" pitchFamily="34" charset="0"/>
              <a:cs typeface="Arial" panose="020B0604020202020204" pitchFamily="34" charset="0"/>
            </a:endParaRPr>
          </a:p>
          <a:p>
            <a:pPr marL="457200" indent="-457200">
              <a:lnSpc>
                <a:spcPct val="100000"/>
              </a:lnSpc>
              <a:spcBef>
                <a:spcPts val="300"/>
              </a:spcBef>
              <a:spcAft>
                <a:spcPts val="3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Reflect on how our intersectional identities, our personal values and our implicit biases may contribute to the power imbalances you may experience in your global projects. </a:t>
            </a:r>
          </a:p>
          <a:p>
            <a:pPr marL="457200" indent="-457200">
              <a:lnSpc>
                <a:spcPct val="100000"/>
              </a:lnSpc>
              <a:spcBef>
                <a:spcPts val="300"/>
              </a:spcBef>
              <a:spcAft>
                <a:spcPts val="300"/>
              </a:spcAft>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can you mitigate the power imbalances around your global work?</a:t>
            </a:r>
          </a:p>
          <a:p>
            <a:pPr marL="457200" indent="-457200">
              <a:lnSpc>
                <a:spcPct val="100000"/>
              </a:lnSpc>
              <a:spcBef>
                <a:spcPts val="300"/>
              </a:spcBef>
              <a:spcAft>
                <a:spcPts val="3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0" indent="0">
              <a:lnSpc>
                <a:spcPct val="100000"/>
              </a:lnSpc>
              <a:spcBef>
                <a:spcPts val="300"/>
              </a:spcBef>
              <a:spcAft>
                <a:spcPts val="300"/>
              </a:spcAft>
              <a:buNone/>
            </a:pPr>
            <a:r>
              <a:rPr lang="en-US" sz="2400" b="1" dirty="0">
                <a:latin typeface="Arial" panose="020B0604020202020204" pitchFamily="34" charset="0"/>
                <a:ea typeface="Calibri" panose="020F0502020204030204" pitchFamily="34" charset="0"/>
                <a:cs typeface="Arial" panose="020B0604020202020204" pitchFamily="34" charset="0"/>
              </a:rPr>
              <a:t>Report back: </a:t>
            </a:r>
            <a:r>
              <a:rPr lang="en-US" sz="2400" dirty="0">
                <a:latin typeface="Arial" panose="020B0604020202020204" pitchFamily="34" charset="0"/>
                <a:cs typeface="Arial" panose="020B0604020202020204" pitchFamily="34" charset="0"/>
              </a:rPr>
              <a:t>Select someone from your group to report back</a:t>
            </a:r>
          </a:p>
          <a:p>
            <a:endParaRPr lang="en-US" sz="24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9112FFA-58E5-7894-705E-8385E9293841}"/>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a:pPr>
                <a:spcAft>
                  <a:spcPts val="600"/>
                </a:spcAft>
              </a:pPr>
              <a:t>38</a:t>
            </a:fld>
            <a:endParaRPr lang="en-US"/>
          </a:p>
        </p:txBody>
      </p:sp>
      <p:sp>
        <p:nvSpPr>
          <p:cNvPr id="7" name="Footer Placeholder 3">
            <a:extLst>
              <a:ext uri="{FF2B5EF4-FFF2-40B4-BE49-F238E27FC236}">
                <a16:creationId xmlns:a16="http://schemas.microsoft.com/office/drawing/2014/main" id="{698D6CD3-43AF-2EF2-F8F5-68E35A73518D}"/>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
        <p:nvSpPr>
          <p:cNvPr id="9" name="TextBox 8">
            <a:extLst>
              <a:ext uri="{FF2B5EF4-FFF2-40B4-BE49-F238E27FC236}">
                <a16:creationId xmlns:a16="http://schemas.microsoft.com/office/drawing/2014/main" id="{516966E6-5FA0-7606-EA50-DFF1E5FDC801}"/>
              </a:ext>
            </a:extLst>
          </p:cNvPr>
          <p:cNvSpPr txBox="1"/>
          <p:nvPr/>
        </p:nvSpPr>
        <p:spPr>
          <a:xfrm>
            <a:off x="9210992" y="295281"/>
            <a:ext cx="2660315" cy="707886"/>
          </a:xfrm>
          <a:prstGeom prst="rect">
            <a:avLst/>
          </a:prstGeom>
          <a:solidFill>
            <a:schemeClr val="accent2"/>
          </a:solidFill>
        </p:spPr>
        <p:txBody>
          <a:bodyPr wrap="square" rtlCol="0">
            <a:spAutoFit/>
          </a:bodyPr>
          <a:lstStyle/>
          <a:p>
            <a:pPr algn="ctr"/>
            <a:r>
              <a:rPr lang="en-US" sz="2000" b="1">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Breakout Session </a:t>
            </a:r>
          </a:p>
          <a:p>
            <a:pPr algn="ctr"/>
            <a:r>
              <a:rPr lang="en-US" sz="2000" b="1">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(30 minutes)</a:t>
            </a:r>
          </a:p>
        </p:txBody>
      </p:sp>
      <p:pic>
        <p:nvPicPr>
          <p:cNvPr id="10" name="Graphic 9" descr="Group brainstorm with solid fill">
            <a:extLst>
              <a:ext uri="{FF2B5EF4-FFF2-40B4-BE49-F238E27FC236}">
                <a16:creationId xmlns:a16="http://schemas.microsoft.com/office/drawing/2014/main" id="{C4800E7D-3779-2BA3-EBD7-7C535CE9FE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53400" y="192024"/>
            <a:ext cx="914400" cy="914400"/>
          </a:xfrm>
          <a:prstGeom prst="rect">
            <a:avLst/>
          </a:prstGeom>
        </p:spPr>
      </p:pic>
    </p:spTree>
    <p:extLst>
      <p:ext uri="{BB962C8B-B14F-4D97-AF65-F5344CB8AC3E}">
        <p14:creationId xmlns:p14="http://schemas.microsoft.com/office/powerpoint/2010/main" val="60294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40239-9973-BBF7-1930-2B2DFF8AD736}"/>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Helvetica Neue Light" panose="02000403000000020004" pitchFamily="2" charset="0"/>
                <a:ea typeface="Helvetica Neue Light" panose="02000403000000020004" pitchFamily="2" charset="0"/>
              </a:rPr>
              <a:t>Welcome to the main room</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757662-F3C6-FDFA-B0A7-9D6B5105DC14}"/>
              </a:ext>
            </a:extLst>
          </p:cNvPr>
          <p:cNvSpPr>
            <a:spLocks noGrp="1"/>
          </p:cNvSpPr>
          <p:nvPr>
            <p:ph idx="1"/>
          </p:nvPr>
        </p:nvSpPr>
        <p:spPr>
          <a:xfrm>
            <a:off x="4447308" y="1153572"/>
            <a:ext cx="6906491" cy="5023391"/>
          </a:xfrm>
        </p:spPr>
        <p:txBody>
          <a:bodyPr anchor="ctr">
            <a:normAutofit/>
          </a:bodyPr>
          <a:lstStyle/>
          <a:p>
            <a:pPr marL="457200" indent="-457200">
              <a:spcAft>
                <a:spcPts val="1200"/>
              </a:spcAft>
              <a:buFont typeface="Arial" panose="020B0604020202020204" pitchFamily="34" charset="0"/>
              <a:buChar char="•"/>
            </a:pPr>
            <a:r>
              <a:rPr lang="en-US">
                <a:latin typeface="Helvetica Neue" panose="02000503000000020004" pitchFamily="2" charset="0"/>
                <a:ea typeface="Helvetica Neue" panose="02000503000000020004" pitchFamily="2" charset="0"/>
                <a:cs typeface="Helvetica Neue" panose="02000503000000020004" pitchFamily="2" charset="0"/>
              </a:rPr>
              <a:t>Please use the chat or microphone to tell us how we can help you. </a:t>
            </a:r>
          </a:p>
          <a:p>
            <a:pPr marL="457200" lvl="0" indent="-457200">
              <a:spcAft>
                <a:spcPts val="1200"/>
              </a:spcAft>
              <a:buFont typeface="Arial" panose="020B0604020202020204" pitchFamily="34" charset="0"/>
              <a:buChar char="•"/>
            </a:pPr>
            <a:r>
              <a:rPr lang="en-US">
                <a:latin typeface="Helvetica Neue" panose="02000503000000020004" pitchFamily="2" charset="0"/>
                <a:ea typeface="Helvetica Neue" panose="02000503000000020004" pitchFamily="2" charset="0"/>
                <a:cs typeface="Helvetica Neue" panose="02000503000000020004" pitchFamily="2" charset="0"/>
              </a:rPr>
              <a:t>If you need to return to your breakout room, please tell us the room number or facilitator name. </a:t>
            </a:r>
          </a:p>
          <a:p>
            <a:pPr marL="0" indent="0">
              <a:buNone/>
            </a:pP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Footer Placeholder 3">
            <a:extLst>
              <a:ext uri="{FF2B5EF4-FFF2-40B4-BE49-F238E27FC236}">
                <a16:creationId xmlns:a16="http://schemas.microsoft.com/office/drawing/2014/main" id="{019E8A70-9C99-FD9F-737B-C4D157F96B9E}"/>
              </a:ext>
            </a:extLst>
          </p:cNvPr>
          <p:cNvSpPr>
            <a:spLocks noGrp="1"/>
          </p:cNvSpPr>
          <p:nvPr>
            <p:ph type="ftr" sz="quarter" idx="11"/>
          </p:nvPr>
        </p:nvSpPr>
        <p:spPr>
          <a:xfrm>
            <a:off x="4038600" y="6356350"/>
            <a:ext cx="5251174" cy="365125"/>
          </a:xfrm>
        </p:spPr>
        <p:txBody>
          <a:bodyPr>
            <a:normAutofit/>
          </a:bodyPr>
          <a:lstStyle/>
          <a:p>
            <a:pPr>
              <a:lnSpc>
                <a:spcPct val="90000"/>
              </a:lnSpc>
              <a:spcAft>
                <a:spcPts val="600"/>
              </a:spcAft>
            </a:pPr>
            <a:r>
              <a:rPr lang="en-US" sz="900"/>
              <a:t>The Role of Colonization and Positionality in Global  Health Systems</a:t>
            </a:r>
          </a:p>
        </p:txBody>
      </p:sp>
      <p:sp>
        <p:nvSpPr>
          <p:cNvPr id="5" name="Slide Number Placeholder 4">
            <a:extLst>
              <a:ext uri="{FF2B5EF4-FFF2-40B4-BE49-F238E27FC236}">
                <a16:creationId xmlns:a16="http://schemas.microsoft.com/office/drawing/2014/main" id="{27578A8C-60F1-575D-C035-1DFD5C2E7C67}"/>
              </a:ext>
            </a:extLst>
          </p:cNvPr>
          <p:cNvSpPr>
            <a:spLocks noGrp="1"/>
          </p:cNvSpPr>
          <p:nvPr>
            <p:ph type="sldNum" sz="quarter" idx="12"/>
          </p:nvPr>
        </p:nvSpPr>
        <p:spPr>
          <a:xfrm>
            <a:off x="9541564" y="6356350"/>
            <a:ext cx="1812235" cy="365125"/>
          </a:xfrm>
        </p:spPr>
        <p:txBody>
          <a:bodyPr>
            <a:normAutofit/>
          </a:bodyPr>
          <a:lstStyle/>
          <a:p>
            <a:pPr>
              <a:spcAft>
                <a:spcPts val="600"/>
              </a:spcAft>
            </a:pPr>
            <a:fld id="{E8D2E3BB-E7F0-5B45-9637-639975B4227E}" type="slidenum">
              <a:rPr lang="en-US" smtClean="0"/>
              <a:pPr>
                <a:spcAft>
                  <a:spcPts val="600"/>
                </a:spcAft>
              </a:pPr>
              <a:t>39</a:t>
            </a:fld>
            <a:endParaRPr lang="en-US"/>
          </a:p>
        </p:txBody>
      </p:sp>
    </p:spTree>
    <p:extLst>
      <p:ext uri="{BB962C8B-B14F-4D97-AF65-F5344CB8AC3E}">
        <p14:creationId xmlns:p14="http://schemas.microsoft.com/office/powerpoint/2010/main" val="288695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14600-90BE-85F7-DC27-43BF48EA0CD9}"/>
              </a:ext>
            </a:extLst>
          </p:cNvPr>
          <p:cNvSpPr>
            <a:spLocks noGrp="1"/>
          </p:cNvSpPr>
          <p:nvPr>
            <p:ph type="title"/>
          </p:nvPr>
        </p:nvSpPr>
        <p:spPr>
          <a:xfrm>
            <a:off x="838200" y="365125"/>
            <a:ext cx="10515600" cy="1325563"/>
          </a:xfrm>
        </p:spPr>
        <p:txBody>
          <a:bodyPr>
            <a:normAutofit/>
          </a:bodyPr>
          <a:lstStyle/>
          <a:p>
            <a:r>
              <a:rPr lang="en-US" sz="5400">
                <a:latin typeface="Helvetica Neue Light" panose="02000403000000020004" pitchFamily="2" charset="0"/>
                <a:ea typeface="Helvetica Neue Light" panose="02000403000000020004" pitchFamily="2" charset="0"/>
              </a:rPr>
              <a:t>Brave Space and Content Warning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ED5A6C-7DE9-F1EE-7A15-39A8BEC8D013}"/>
              </a:ext>
            </a:extLst>
          </p:cNvPr>
          <p:cNvSpPr>
            <a:spLocks noGrp="1"/>
          </p:cNvSpPr>
          <p:nvPr>
            <p:ph idx="1"/>
          </p:nvPr>
        </p:nvSpPr>
        <p:spPr>
          <a:xfrm>
            <a:off x="838200" y="1929384"/>
            <a:ext cx="10515600" cy="4251960"/>
          </a:xfrm>
        </p:spPr>
        <p:txBody>
          <a:bodyPr>
            <a:normAutofit/>
          </a:bodyPr>
          <a:lstStyle/>
          <a:p>
            <a:pPr marL="0" indent="0">
              <a:lnSpc>
                <a:spcPct val="150000"/>
              </a:lnSpc>
              <a:buNone/>
            </a:pPr>
            <a:r>
              <a:rPr lang="en-US" sz="2400">
                <a:latin typeface="Arial" panose="020B0604020202020204" pitchFamily="34" charset="0"/>
                <a:cs typeface="Arial" panose="020B0604020202020204" pitchFamily="34" charset="0"/>
              </a:rPr>
              <a:t>There may be triggers in our conversation today. </a:t>
            </a:r>
          </a:p>
          <a:p>
            <a:pPr marL="0" indent="0">
              <a:lnSpc>
                <a:spcPct val="150000"/>
              </a:lnSpc>
              <a:buNone/>
            </a:pPr>
            <a:r>
              <a:rPr lang="en-US" sz="2400">
                <a:latin typeface="Arial" panose="020B0604020202020204" pitchFamily="34" charset="0"/>
                <a:cs typeface="Arial" panose="020B0604020202020204" pitchFamily="34" charset="0"/>
              </a:rPr>
              <a:t>It takes being in the right mental space and having an open heart and mind to receive information. The important thing is that we are collaborating to embark on this conversation.</a:t>
            </a:r>
          </a:p>
          <a:p>
            <a:pPr marL="0" indent="0">
              <a:buNone/>
            </a:pPr>
            <a:endParaRPr lang="en-US" sz="2200"/>
          </a:p>
        </p:txBody>
      </p:sp>
      <p:sp>
        <p:nvSpPr>
          <p:cNvPr id="5" name="Slide Number Placeholder 4">
            <a:extLst>
              <a:ext uri="{FF2B5EF4-FFF2-40B4-BE49-F238E27FC236}">
                <a16:creationId xmlns:a16="http://schemas.microsoft.com/office/drawing/2014/main" id="{CF9F1825-AF62-0615-83DA-D3CFE5A965BE}"/>
              </a:ext>
            </a:extLst>
          </p:cNvPr>
          <p:cNvSpPr>
            <a:spLocks noGrp="1"/>
          </p:cNvSpPr>
          <p:nvPr>
            <p:ph type="sldNum" sz="quarter" idx="12"/>
          </p:nvPr>
        </p:nvSpPr>
        <p:spPr/>
        <p:txBody>
          <a:bodyPr/>
          <a:lstStyle/>
          <a:p>
            <a:fld id="{E8D2E3BB-E7F0-5B45-9637-639975B4227E}" type="slidenum">
              <a:rPr lang="en-US" smtClean="0"/>
              <a:t>4</a:t>
            </a:fld>
            <a:endParaRPr lang="en-US"/>
          </a:p>
        </p:txBody>
      </p:sp>
      <p:sp>
        <p:nvSpPr>
          <p:cNvPr id="6" name="Footer Placeholder 3">
            <a:extLst>
              <a:ext uri="{FF2B5EF4-FFF2-40B4-BE49-F238E27FC236}">
                <a16:creationId xmlns:a16="http://schemas.microsoft.com/office/drawing/2014/main" id="{3B65CC2F-916F-FC50-B44A-9833B0FAFB8A}"/>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spTree>
    <p:extLst>
      <p:ext uri="{BB962C8B-B14F-4D97-AF65-F5344CB8AC3E}">
        <p14:creationId xmlns:p14="http://schemas.microsoft.com/office/powerpoint/2010/main" val="1089860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630EF-81CA-F20E-8D66-7A42E8B714BC}"/>
              </a:ext>
            </a:extLst>
          </p:cNvPr>
          <p:cNvSpPr>
            <a:spLocks noGrp="1"/>
          </p:cNvSpPr>
          <p:nvPr>
            <p:ph type="title"/>
          </p:nvPr>
        </p:nvSpPr>
        <p:spPr>
          <a:xfrm>
            <a:off x="630936" y="640080"/>
            <a:ext cx="4818888" cy="1481328"/>
          </a:xfrm>
        </p:spPr>
        <p:txBody>
          <a:bodyPr anchor="b">
            <a:normAutofit/>
          </a:bodyPr>
          <a:lstStyle/>
          <a:p>
            <a:r>
              <a:rPr lang="en-US" sz="5000">
                <a:latin typeface="Helvetica Neue Light" panose="02000403000000020004" pitchFamily="2" charset="0"/>
                <a:ea typeface="Helvetica Neue Light" panose="02000403000000020004" pitchFamily="2" charset="0"/>
              </a:rPr>
              <a:t>Breakout Activity Debrief</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4AEDEB-4D3B-FA75-D370-C6D3928B885E}"/>
              </a:ext>
            </a:extLst>
          </p:cNvPr>
          <p:cNvSpPr>
            <a:spLocks noGrp="1"/>
          </p:cNvSpPr>
          <p:nvPr>
            <p:ph idx="1"/>
          </p:nvPr>
        </p:nvSpPr>
        <p:spPr>
          <a:xfrm>
            <a:off x="630936" y="2660904"/>
            <a:ext cx="10722864" cy="3547872"/>
          </a:xfrm>
        </p:spPr>
        <p:txBody>
          <a:bodyPr anchor="t">
            <a:normAutofit/>
          </a:bodyPr>
          <a:lstStyle/>
          <a:p>
            <a:pPr>
              <a:spcAft>
                <a:spcPts val="1200"/>
              </a:spcAft>
            </a:pPr>
            <a:r>
              <a:rPr lang="en-US" sz="2400">
                <a:latin typeface="Arial" panose="020B0604020202020204" pitchFamily="34" charset="0"/>
                <a:cs typeface="Arial" panose="020B0604020202020204" pitchFamily="34" charset="0"/>
              </a:rPr>
              <a:t>Please share with the larger group the key points from your small group discussion.</a:t>
            </a:r>
          </a:p>
          <a:p>
            <a:pPr marL="914400" lvl="1" indent="-457200">
              <a:lnSpc>
                <a:spcPct val="100000"/>
              </a:lnSpc>
              <a:spcBef>
                <a:spcPts val="900"/>
              </a:spcBef>
              <a:spcAft>
                <a:spcPts val="900"/>
              </a:spcAft>
            </a:pPr>
            <a:r>
              <a:rPr lang="en-US">
                <a:latin typeface="Arial" panose="020B0604020202020204" pitchFamily="34" charset="0"/>
                <a:cs typeface="Arial" panose="020B0604020202020204" pitchFamily="34" charset="0"/>
              </a:rPr>
              <a:t>Reflect on how our intersectional identities, our personal values and our implicit biases may contribute to the power imbalances you may experience in your global projects. </a:t>
            </a:r>
          </a:p>
          <a:p>
            <a:pPr marL="914400" lvl="1" indent="-457200">
              <a:lnSpc>
                <a:spcPct val="100000"/>
              </a:lnSpc>
              <a:spcBef>
                <a:spcPts val="900"/>
              </a:spcBef>
              <a:spcAft>
                <a:spcPts val="900"/>
              </a:spcAft>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How can you mitigate the power imbalances around your global work?</a:t>
            </a:r>
          </a:p>
        </p:txBody>
      </p:sp>
      <p:sp>
        <p:nvSpPr>
          <p:cNvPr id="6" name="Slide Number Placeholder 5">
            <a:extLst>
              <a:ext uri="{FF2B5EF4-FFF2-40B4-BE49-F238E27FC236}">
                <a16:creationId xmlns:a16="http://schemas.microsoft.com/office/drawing/2014/main" id="{49112FFA-58E5-7894-705E-8385E9293841}"/>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a:pPr>
                <a:spcAft>
                  <a:spcPts val="600"/>
                </a:spcAft>
              </a:pPr>
              <a:t>40</a:t>
            </a:fld>
            <a:endParaRPr lang="en-US"/>
          </a:p>
        </p:txBody>
      </p:sp>
      <p:sp>
        <p:nvSpPr>
          <p:cNvPr id="7" name="Footer Placeholder 3">
            <a:extLst>
              <a:ext uri="{FF2B5EF4-FFF2-40B4-BE49-F238E27FC236}">
                <a16:creationId xmlns:a16="http://schemas.microsoft.com/office/drawing/2014/main" id="{698D6CD3-43AF-2EF2-F8F5-68E35A73518D}"/>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pic>
        <p:nvPicPr>
          <p:cNvPr id="10" name="Graphic 9" descr="Group brainstorm with solid fill">
            <a:extLst>
              <a:ext uri="{FF2B5EF4-FFF2-40B4-BE49-F238E27FC236}">
                <a16:creationId xmlns:a16="http://schemas.microsoft.com/office/drawing/2014/main" id="{C4800E7D-3779-2BA3-EBD7-7C535CE9FE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896600" y="192024"/>
            <a:ext cx="914400" cy="914400"/>
          </a:xfrm>
          <a:prstGeom prst="rect">
            <a:avLst/>
          </a:prstGeom>
        </p:spPr>
      </p:pic>
    </p:spTree>
    <p:extLst>
      <p:ext uri="{BB962C8B-B14F-4D97-AF65-F5344CB8AC3E}">
        <p14:creationId xmlns:p14="http://schemas.microsoft.com/office/powerpoint/2010/main" val="475117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A6B83C-8B78-98DF-03FB-4143051013D8}"/>
              </a:ext>
            </a:extLst>
          </p:cNvPr>
          <p:cNvSpPr>
            <a:spLocks noGrp="1"/>
          </p:cNvSpPr>
          <p:nvPr>
            <p:ph type="title"/>
          </p:nvPr>
        </p:nvSpPr>
        <p:spPr>
          <a:xfrm>
            <a:off x="1524000" y="2211886"/>
            <a:ext cx="9144000" cy="2764028"/>
          </a:xfrm>
        </p:spPr>
        <p:txBody>
          <a:bodyPr vert="horz" lIns="91440" tIns="45720" rIns="91440" bIns="45720" rtlCol="0" anchor="ctr">
            <a:normAutofit/>
          </a:bodyPr>
          <a:lstStyle/>
          <a:p>
            <a:pPr algn="ctr"/>
            <a:r>
              <a:rPr lang="en-US" sz="7200" kern="1200">
                <a:latin typeface="Helvetica Neue Light" panose="02000403000000020004" pitchFamily="2" charset="0"/>
                <a:ea typeface="Helvetica Neue Light" panose="02000403000000020004" pitchFamily="2" charset="0"/>
              </a:rPr>
              <a:t>Applied Skills and Resources</a:t>
            </a:r>
            <a:endParaRPr lang="en-US" sz="6700" kern="120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3">
            <a:extLst>
              <a:ext uri="{FF2B5EF4-FFF2-40B4-BE49-F238E27FC236}">
                <a16:creationId xmlns:a16="http://schemas.microsoft.com/office/drawing/2014/main" id="{7BA03371-3779-0476-E93A-ACD0942B22E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sz="1100" kern="1200">
                <a:solidFill>
                  <a:schemeClr val="tx1">
                    <a:lumMod val="50000"/>
                    <a:lumOff val="50000"/>
                  </a:schemeClr>
                </a:solidFill>
                <a:latin typeface="+mn-lt"/>
                <a:ea typeface="+mn-ea"/>
                <a:cs typeface="+mn-cs"/>
              </a:rPr>
              <a:t>The Role of Colonization and Positionality in Global Health Systems</a:t>
            </a:r>
          </a:p>
        </p:txBody>
      </p:sp>
      <p:sp>
        <p:nvSpPr>
          <p:cNvPr id="5" name="Slide Number Placeholder 4">
            <a:extLst>
              <a:ext uri="{FF2B5EF4-FFF2-40B4-BE49-F238E27FC236}">
                <a16:creationId xmlns:a16="http://schemas.microsoft.com/office/drawing/2014/main" id="{7238ECDB-43F4-113A-2A77-4F37F3714C60}"/>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defTabSz="914400">
              <a:spcAft>
                <a:spcPts val="600"/>
              </a:spcAft>
            </a:pPr>
            <a:fld id="{E8D2E3BB-E7F0-5B45-9637-639975B4227E}" type="slidenum">
              <a:rPr lang="en-US">
                <a:solidFill>
                  <a:schemeClr val="tx1">
                    <a:lumMod val="50000"/>
                    <a:lumOff val="50000"/>
                  </a:schemeClr>
                </a:solidFill>
              </a:rPr>
              <a:pPr defTabSz="914400">
                <a:spcAft>
                  <a:spcPts val="600"/>
                </a:spcAft>
              </a:pPr>
              <a:t>41</a:t>
            </a:fld>
            <a:endParaRPr lang="en-US">
              <a:solidFill>
                <a:schemeClr val="tx1">
                  <a:lumMod val="50000"/>
                  <a:lumOff val="50000"/>
                </a:schemeClr>
              </a:solidFill>
            </a:endParaRPr>
          </a:p>
        </p:txBody>
      </p:sp>
    </p:spTree>
    <p:extLst>
      <p:ext uri="{BB962C8B-B14F-4D97-AF65-F5344CB8AC3E}">
        <p14:creationId xmlns:p14="http://schemas.microsoft.com/office/powerpoint/2010/main" val="1838905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38200" y="365125"/>
            <a:ext cx="10515600" cy="1325563"/>
          </a:xfrm>
        </p:spPr>
        <p:txBody>
          <a:bodyPr>
            <a:normAutofit/>
          </a:bodyPr>
          <a:lstStyle/>
          <a:p>
            <a:r>
              <a:rPr lang="en-US" sz="5400">
                <a:latin typeface="Helvetica Neue Light" panose="02000403000000020004" pitchFamily="2" charset="0"/>
                <a:ea typeface="Helvetica Neue Light" panose="02000403000000020004" pitchFamily="2" charset="0"/>
              </a:rPr>
              <a:t>Creating Equal Partnerships </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E599E79-0804-F7AF-7A23-3D89D07FD26E}"/>
              </a:ext>
            </a:extLst>
          </p:cNvPr>
          <p:cNvSpPr>
            <a:spLocks noGrp="1"/>
          </p:cNvSpPr>
          <p:nvPr>
            <p:ph idx="1"/>
          </p:nvPr>
        </p:nvSpPr>
        <p:spPr>
          <a:xfrm>
            <a:off x="838200" y="2110676"/>
            <a:ext cx="10515600" cy="4070668"/>
          </a:xfrm>
        </p:spPr>
        <p:txBody>
          <a:bodyPr>
            <a:normAutofit/>
          </a:bodyPr>
          <a:lstStyle/>
          <a:p>
            <a:pPr>
              <a:spcBef>
                <a:spcPts val="600"/>
              </a:spcBef>
              <a:spcAft>
                <a:spcPts val="1800"/>
              </a:spcAft>
            </a:pPr>
            <a:r>
              <a:rPr lang="en-US" sz="2400">
                <a:latin typeface="Arial" panose="020B0604020202020204" pitchFamily="34" charset="0"/>
                <a:cs typeface="Arial" panose="020B0604020202020204" pitchFamily="34" charset="0"/>
              </a:rPr>
              <a:t>While there is a lot to be done, a good place to start is in creating equal partnerships with our global health partners.</a:t>
            </a:r>
          </a:p>
          <a:p>
            <a:pPr>
              <a:spcBef>
                <a:spcPts val="600"/>
              </a:spcBef>
              <a:spcAft>
                <a:spcPts val="600"/>
              </a:spcAft>
            </a:pPr>
            <a:r>
              <a:rPr lang="en-US" sz="2400" b="1">
                <a:latin typeface="Arial" panose="020B0604020202020204" pitchFamily="34" charset="0"/>
                <a:cs typeface="Arial" panose="020B0604020202020204" pitchFamily="34" charset="0"/>
              </a:rPr>
              <a:t>Identify resources:</a:t>
            </a:r>
          </a:p>
          <a:p>
            <a:pPr lvl="1">
              <a:spcBef>
                <a:spcPts val="600"/>
              </a:spcBef>
              <a:spcAft>
                <a:spcPts val="600"/>
              </a:spcAft>
            </a:pPr>
            <a:r>
              <a:rPr lang="en-US">
                <a:latin typeface="Arial" panose="020B0604020202020204" pitchFamily="34" charset="0"/>
                <a:cs typeface="Arial" panose="020B0604020202020204" pitchFamily="34" charset="0"/>
              </a:rPr>
              <a:t>LMIC: local expertise, language and culture, access to the communities, research and knowledge production</a:t>
            </a:r>
          </a:p>
          <a:p>
            <a:pPr lvl="1">
              <a:spcBef>
                <a:spcPts val="600"/>
              </a:spcBef>
              <a:spcAft>
                <a:spcPts val="600"/>
              </a:spcAft>
            </a:pPr>
            <a:r>
              <a:rPr lang="en-US">
                <a:latin typeface="Arial" panose="020B0604020202020204" pitchFamily="34" charset="0"/>
                <a:cs typeface="Arial" panose="020B0604020202020204" pitchFamily="34" charset="0"/>
              </a:rPr>
              <a:t>HIC: funding, western scientific processes, research and knowledge production experience from Global North</a:t>
            </a:r>
          </a:p>
        </p:txBody>
      </p:sp>
      <p:sp>
        <p:nvSpPr>
          <p:cNvPr id="4" name="Slide Number Placeholder 3">
            <a:extLst>
              <a:ext uri="{FF2B5EF4-FFF2-40B4-BE49-F238E27FC236}">
                <a16:creationId xmlns:a16="http://schemas.microsoft.com/office/drawing/2014/main" id="{CF22C1AE-4A2E-0E87-E145-08EF50F8473F}"/>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42</a:t>
            </a:fld>
            <a:endParaRPr lang="en-US"/>
          </a:p>
        </p:txBody>
      </p:sp>
      <p:sp>
        <p:nvSpPr>
          <p:cNvPr id="6" name="Footer Placeholder 3">
            <a:extLst>
              <a:ext uri="{FF2B5EF4-FFF2-40B4-BE49-F238E27FC236}">
                <a16:creationId xmlns:a16="http://schemas.microsoft.com/office/drawing/2014/main" id="{40A2D3C7-9A18-968F-9C65-197E995E23CE}"/>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3824058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17B16B-F218-2692-CC03-B93859FDCB71}"/>
              </a:ext>
            </a:extLst>
          </p:cNvPr>
          <p:cNvSpPr>
            <a:spLocks noGrp="1"/>
          </p:cNvSpPr>
          <p:nvPr>
            <p:ph type="title"/>
          </p:nvPr>
        </p:nvSpPr>
        <p:spPr>
          <a:xfrm>
            <a:off x="572493" y="238539"/>
            <a:ext cx="11018520" cy="1434415"/>
          </a:xfrm>
        </p:spPr>
        <p:txBody>
          <a:bodyPr anchor="b">
            <a:normAutofit/>
          </a:bodyPr>
          <a:lstStyle/>
          <a:p>
            <a:r>
              <a:rPr lang="en-US" sz="5400">
                <a:latin typeface="Helvetica Neue Light" panose="02000403000000020004" pitchFamily="2" charset="0"/>
                <a:ea typeface="Helvetica Neue Light" panose="02000403000000020004" pitchFamily="2" charset="0"/>
              </a:rPr>
              <a:t>Economic Resources</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9DF646-8992-E149-17E1-FD73D88DCA91}"/>
              </a:ext>
            </a:extLst>
          </p:cNvPr>
          <p:cNvSpPr>
            <a:spLocks noGrp="1"/>
          </p:cNvSpPr>
          <p:nvPr>
            <p:ph idx="1"/>
          </p:nvPr>
        </p:nvSpPr>
        <p:spPr>
          <a:xfrm>
            <a:off x="572493" y="2071316"/>
            <a:ext cx="6713552" cy="4119172"/>
          </a:xfrm>
        </p:spPr>
        <p:txBody>
          <a:bodyPr anchor="t">
            <a:normAutofit/>
          </a:bodyPr>
          <a:lstStyle/>
          <a:p>
            <a:r>
              <a:rPr lang="en-US" sz="2200" dirty="0">
                <a:effectLst/>
                <a:latin typeface="Arial" panose="020B0604020202020204" pitchFamily="34" charset="0"/>
                <a:ea typeface="Times New Roman" panose="02020603050405020304" pitchFamily="18" charset="0"/>
                <a:cs typeface="Arial" panose="020B0604020202020204" pitchFamily="34" charset="0"/>
              </a:rPr>
              <a:t>Studies conducted are heavily influenced by funding agencies, mainly based in the West. Research agenda may not reflect the interests of local needs </a:t>
            </a:r>
            <a:r>
              <a:rPr lang="en-US" sz="2200" dirty="0">
                <a:latin typeface="Arial" panose="020B0604020202020204" pitchFamily="34" charset="0"/>
                <a:ea typeface="Times New Roman" panose="02020603050405020304" pitchFamily="18" charset="0"/>
                <a:cs typeface="Arial" panose="020B0604020202020204" pitchFamily="34" charset="0"/>
              </a:rPr>
              <a:t>or </a:t>
            </a:r>
            <a:r>
              <a:rPr lang="en-US" sz="2200" dirty="0">
                <a:effectLst/>
                <a:latin typeface="Arial" panose="020B0604020202020204" pitchFamily="34" charset="0"/>
                <a:ea typeface="Times New Roman" panose="02020603050405020304" pitchFamily="18" charset="0"/>
                <a:cs typeface="Arial" panose="020B0604020202020204" pitchFamily="34" charset="0"/>
              </a:rPr>
              <a:t>context</a:t>
            </a:r>
          </a:p>
          <a:p>
            <a:r>
              <a:rPr lang="en-US" sz="2200" dirty="0">
                <a:effectLst/>
                <a:latin typeface="Arial" panose="020B0604020202020204" pitchFamily="34" charset="0"/>
                <a:ea typeface="Times New Roman" panose="02020603050405020304" pitchFamily="18" charset="0"/>
                <a:cs typeface="Arial" panose="020B0604020202020204" pitchFamily="34" charset="0"/>
              </a:rPr>
              <a:t>Western investigators often have a natural advantage in receiving funds from Western organizations due to eligibility criteria</a:t>
            </a:r>
            <a:endParaRPr lang="en-US" sz="2200" dirty="0">
              <a:latin typeface="Arial" panose="020B0604020202020204" pitchFamily="34" charset="0"/>
              <a:ea typeface="Times New Roman" panose="02020603050405020304" pitchFamily="18" charset="0"/>
              <a:cs typeface="Arial" panose="020B0604020202020204" pitchFamily="34" charset="0"/>
            </a:endParaRPr>
          </a:p>
          <a:p>
            <a:r>
              <a:rPr lang="en-US" sz="2200" dirty="0">
                <a:effectLst/>
                <a:latin typeface="Arial" panose="020B0604020202020204" pitchFamily="34" charset="0"/>
                <a:ea typeface="Times New Roman" panose="02020603050405020304" pitchFamily="18" charset="0"/>
                <a:cs typeface="Arial" panose="020B0604020202020204" pitchFamily="34" charset="0"/>
              </a:rPr>
              <a:t>Even if eligible, African investigators have limited access to the ‘trade secrets’ requirements of successful grant applications</a:t>
            </a:r>
            <a:r>
              <a:rPr lang="en-TZ" sz="2200">
                <a:effectLst/>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r>
              <a:rPr lang="en-US" sz="2200" dirty="0">
                <a:effectLst/>
                <a:latin typeface="Arial" panose="020B0604020202020204" pitchFamily="34" charset="0"/>
                <a:ea typeface="Times New Roman" panose="02020603050405020304" pitchFamily="18" charset="0"/>
                <a:cs typeface="Arial" panose="020B0604020202020204" pitchFamily="34" charset="0"/>
              </a:rPr>
              <a:t>Until research is locally relevant and valued, local funding will remain elusive</a:t>
            </a:r>
            <a:r>
              <a:rPr lang="en-TZ" sz="2200">
                <a:effectLst/>
                <a:latin typeface="Arial" panose="020B0604020202020204" pitchFamily="34" charset="0"/>
                <a:cs typeface="Arial" panose="020B0604020202020204" pitchFamily="34" charset="0"/>
              </a:rPr>
              <a:t> </a:t>
            </a:r>
          </a:p>
          <a:p>
            <a:pPr marL="0" indent="0">
              <a:buNone/>
            </a:pPr>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pic>
        <p:nvPicPr>
          <p:cNvPr id="1026" name="Picture 2" descr="Drawing natural resources hi-res stock photography and ...">
            <a:extLst>
              <a:ext uri="{FF2B5EF4-FFF2-40B4-BE49-F238E27FC236}">
                <a16:creationId xmlns:a16="http://schemas.microsoft.com/office/drawing/2014/main" id="{6B2EA965-92E7-A184-E839-E868EB03AC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18" r="12371"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4AED425-7F2A-F4C8-C7EF-D3742887DC51}"/>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43</a:t>
            </a:fld>
            <a:endParaRPr lang="en-US"/>
          </a:p>
        </p:txBody>
      </p:sp>
      <p:sp>
        <p:nvSpPr>
          <p:cNvPr id="6" name="Footer Placeholder 3">
            <a:extLst>
              <a:ext uri="{FF2B5EF4-FFF2-40B4-BE49-F238E27FC236}">
                <a16:creationId xmlns:a16="http://schemas.microsoft.com/office/drawing/2014/main" id="{D37BD3F1-7903-C58F-D584-226EA7D1ACC4}"/>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4148297939"/>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725D6-E160-FFE6-0E91-D34325AA64A1}"/>
              </a:ext>
            </a:extLst>
          </p:cNvPr>
          <p:cNvSpPr>
            <a:spLocks noGrp="1"/>
          </p:cNvSpPr>
          <p:nvPr>
            <p:ph type="title"/>
          </p:nvPr>
        </p:nvSpPr>
        <p:spPr>
          <a:xfrm>
            <a:off x="572493" y="238539"/>
            <a:ext cx="11047013" cy="1434415"/>
          </a:xfrm>
        </p:spPr>
        <p:txBody>
          <a:bodyPr anchor="b">
            <a:normAutofit/>
          </a:bodyPr>
          <a:lstStyle/>
          <a:p>
            <a:r>
              <a:rPr lang="en-US" sz="5400">
                <a:latin typeface="Helvetica Neue Light" panose="02000403000000020004" pitchFamily="2" charset="0"/>
                <a:ea typeface="Helvetica Neue Light" panose="02000403000000020004" pitchFamily="2" charset="0"/>
              </a:rPr>
              <a:t>Academic </a:t>
            </a:r>
            <a:r>
              <a:rPr lang="en-TZ" sz="5400">
                <a:latin typeface="Helvetica Neue Light" panose="02000403000000020004" pitchFamily="2" charset="0"/>
                <a:ea typeface="Helvetica Neue Light" panose="02000403000000020004" pitchFamily="2" charset="0"/>
              </a:rPr>
              <a:t>Resources</a:t>
            </a:r>
          </a:p>
        </p:txBody>
      </p:sp>
      <p:sp>
        <p:nvSpPr>
          <p:cNvPr id="1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igital Intellectual Property Rights | J. Muir &amp; Associates">
            <a:extLst>
              <a:ext uri="{FF2B5EF4-FFF2-40B4-BE49-F238E27FC236}">
                <a16:creationId xmlns:a16="http://schemas.microsoft.com/office/drawing/2014/main" id="{751D3965-2932-2A24-8319-D1D69C04C8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41" r="-1" b="-1"/>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BEEFFEF-43DB-EC58-7BB6-5853587A8E30}"/>
              </a:ext>
            </a:extLst>
          </p:cNvPr>
          <p:cNvSpPr>
            <a:spLocks noGrp="1"/>
          </p:cNvSpPr>
          <p:nvPr>
            <p:ph idx="1"/>
          </p:nvPr>
        </p:nvSpPr>
        <p:spPr>
          <a:xfrm>
            <a:off x="4896465" y="2071316"/>
            <a:ext cx="6723042" cy="4529856"/>
          </a:xfrm>
        </p:spPr>
        <p:txBody>
          <a:bodyPr anchor="t">
            <a:normAutofit/>
          </a:bodyPr>
          <a:lstStyle/>
          <a:p>
            <a:pPr>
              <a:spcAft>
                <a:spcPts val="600"/>
              </a:spcAft>
            </a:pPr>
            <a:r>
              <a:rPr lang="en-US" sz="1800" dirty="0">
                <a:latin typeface="Arial" panose="020B0604020202020204" pitchFamily="34" charset="0"/>
                <a:ea typeface="Times New Roman" panose="02020603050405020304" pitchFamily="18" charset="0"/>
                <a:cs typeface="Arial" panose="020B0604020202020204" pitchFamily="34" charset="0"/>
              </a:rPr>
              <a:t>In the West (USA), a </a:t>
            </a:r>
            <a:r>
              <a:rPr lang="en-US" sz="1800" dirty="0">
                <a:effectLst/>
                <a:latin typeface="Arial" panose="020B0604020202020204" pitchFamily="34" charset="0"/>
                <a:ea typeface="Times New Roman" panose="02020603050405020304" pitchFamily="18" charset="0"/>
                <a:cs typeface="Arial" panose="020B0604020202020204" pitchFamily="34" charset="0"/>
              </a:rPr>
              <a:t>successful academic career often begins with; </a:t>
            </a:r>
          </a:p>
          <a:p>
            <a:pPr lvl="1">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M</a:t>
            </a:r>
            <a:r>
              <a:rPr lang="en-US" sz="1800" dirty="0">
                <a:effectLst/>
                <a:latin typeface="Arial" panose="020B0604020202020204" pitchFamily="34" charset="0"/>
                <a:ea typeface="Times New Roman" panose="02020603050405020304" pitchFamily="18" charset="0"/>
                <a:cs typeface="Arial" panose="020B0604020202020204" pitchFamily="34" charset="0"/>
              </a:rPr>
              <a:t>entored career development Grant awards</a:t>
            </a:r>
          </a:p>
          <a:p>
            <a:pPr lvl="1">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H</a:t>
            </a:r>
            <a:r>
              <a:rPr lang="en-US" sz="1800" dirty="0">
                <a:effectLst/>
                <a:latin typeface="Arial" panose="020B0604020202020204" pitchFamily="34" charset="0"/>
                <a:ea typeface="Times New Roman" panose="02020603050405020304" pitchFamily="18" charset="0"/>
                <a:cs typeface="Arial" panose="020B0604020202020204" pitchFamily="34" charset="0"/>
              </a:rPr>
              <a:t>ands-on mentoring to learn the art of grant writing and publishing</a:t>
            </a:r>
          </a:p>
          <a:p>
            <a:pPr lvl="1">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Provision of multiple protected years of salary support</a:t>
            </a:r>
          </a:p>
          <a:p>
            <a:pPr lvl="1">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F</a:t>
            </a:r>
            <a:r>
              <a:rPr lang="en-US" sz="1800" dirty="0">
                <a:effectLst/>
                <a:latin typeface="Arial" panose="020B0604020202020204" pitchFamily="34" charset="0"/>
                <a:ea typeface="Times New Roman" panose="02020603050405020304" pitchFamily="18" charset="0"/>
                <a:cs typeface="Arial" panose="020B0604020202020204" pitchFamily="34" charset="0"/>
              </a:rPr>
              <a:t>unding for training and research activities</a:t>
            </a:r>
            <a:r>
              <a:rPr lang="en-US" sz="1800" dirty="0">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In Africa, in contrast, junior African investigators typically have;</a:t>
            </a:r>
          </a:p>
          <a:p>
            <a:pPr lvl="1">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a:latin typeface="Arial" panose="020B0604020202020204" pitchFamily="34" charset="0"/>
                <a:ea typeface="Times New Roman" panose="02020603050405020304" pitchFamily="18" charset="0"/>
                <a:cs typeface="Arial" panose="020B0604020202020204" pitchFamily="34" charset="0"/>
              </a:rPr>
              <a:t>A</a:t>
            </a:r>
            <a:r>
              <a:rPr lang="en-US" sz="1800" dirty="0">
                <a:effectLst/>
                <a:latin typeface="Arial" panose="020B0604020202020204" pitchFamily="34" charset="0"/>
                <a:ea typeface="Times New Roman" panose="02020603050405020304" pitchFamily="18" charset="0"/>
                <a:cs typeface="Arial" panose="020B0604020202020204" pitchFamily="34" charset="0"/>
              </a:rPr>
              <a:t> full clinical practice and/or heavy teaching load</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lvl="1">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L</a:t>
            </a:r>
            <a:r>
              <a:rPr lang="en-US" sz="1800" dirty="0">
                <a:effectLst/>
                <a:latin typeface="Arial" panose="020B0604020202020204" pitchFamily="34" charset="0"/>
                <a:ea typeface="Times New Roman" panose="02020603050405020304" pitchFamily="18" charset="0"/>
                <a:cs typeface="Arial" panose="020B0604020202020204" pitchFamily="34" charset="0"/>
              </a:rPr>
              <a:t>ack of senior mentors</a:t>
            </a:r>
            <a:r>
              <a:rPr lang="en-US" sz="1800" dirty="0">
                <a:latin typeface="Arial" panose="020B0604020202020204" pitchFamily="34" charset="0"/>
                <a:ea typeface="Times New Roman" panose="02020603050405020304" pitchFamily="18" charset="0"/>
                <a:cs typeface="Arial" panose="020B0604020202020204" pitchFamily="34" charset="0"/>
              </a:rPr>
              <a:t> (c</a:t>
            </a:r>
            <a:r>
              <a:rPr lang="en-US" sz="1800" dirty="0">
                <a:effectLst/>
                <a:latin typeface="Arial" panose="020B0604020202020204" pitchFamily="34" charset="0"/>
                <a:ea typeface="Times New Roman" panose="02020603050405020304" pitchFamily="18" charset="0"/>
                <a:cs typeface="Arial" panose="020B0604020202020204" pitchFamily="34" charset="0"/>
              </a:rPr>
              <a:t>hicken-and-egg problem)</a:t>
            </a:r>
          </a:p>
          <a:p>
            <a:pPr lvl="1">
              <a:buFont typeface="Courier New" panose="02070309020205020404" pitchFamily="49" charset="0"/>
              <a:buChar char="o"/>
            </a:pPr>
            <a:r>
              <a:rPr lang="en-US" sz="1800" dirty="0">
                <a:latin typeface="Arial" panose="020B0604020202020204" pitchFamily="34" charset="0"/>
                <a:ea typeface="Times New Roman" panose="02020603050405020304" pitchFamily="18" charset="0"/>
                <a:cs typeface="Arial" panose="020B0604020202020204" pitchFamily="34" charset="0"/>
              </a:rPr>
              <a:t>No protected time to conduct research</a:t>
            </a:r>
          </a:p>
          <a:p>
            <a:pPr lvl="1">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Limited human and laboratory resources/infrastructure (shipping of samples to the west for testing)</a:t>
            </a:r>
          </a:p>
        </p:txBody>
      </p:sp>
      <p:sp>
        <p:nvSpPr>
          <p:cNvPr id="5" name="Slide Number Placeholder 4">
            <a:extLst>
              <a:ext uri="{FF2B5EF4-FFF2-40B4-BE49-F238E27FC236}">
                <a16:creationId xmlns:a16="http://schemas.microsoft.com/office/drawing/2014/main" id="{5EF1FCF0-B02F-447B-7069-F4D1219D7FF0}"/>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44</a:t>
            </a:fld>
            <a:endParaRPr lang="en-US"/>
          </a:p>
        </p:txBody>
      </p:sp>
      <p:sp>
        <p:nvSpPr>
          <p:cNvPr id="7" name="Footer Placeholder 3">
            <a:extLst>
              <a:ext uri="{FF2B5EF4-FFF2-40B4-BE49-F238E27FC236}">
                <a16:creationId xmlns:a16="http://schemas.microsoft.com/office/drawing/2014/main" id="{2F7658C6-4451-58C2-B5DC-318294307E72}"/>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123572473"/>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6F0FD4-2107-FAA6-477F-43F7C039A2F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Helvetica Neue Light" panose="02000403000000020004" pitchFamily="2" charset="0"/>
                <a:ea typeface="Helvetica Neue Light" panose="02000403000000020004" pitchFamily="2" charset="0"/>
              </a:rPr>
              <a:t>Negotiating Equal Partnerships</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1A468A-10ED-109A-9E54-554987A7828E}"/>
              </a:ext>
            </a:extLst>
          </p:cNvPr>
          <p:cNvSpPr txBox="1"/>
          <p:nvPr/>
        </p:nvSpPr>
        <p:spPr>
          <a:xfrm>
            <a:off x="838200" y="2110676"/>
            <a:ext cx="10515600" cy="4070668"/>
          </a:xfrm>
          <a:prstGeom prst="rect">
            <a:avLst/>
          </a:prstGeom>
        </p:spPr>
        <p:txBody>
          <a:bodyPr vert="horz" lIns="91440" tIns="45720" rIns="91440" bIns="45720" rtlCol="0">
            <a:normAutofit/>
          </a:bodyPr>
          <a:lstStyle/>
          <a:p>
            <a:pPr marL="285750" marR="0" lvl="0" indent="-228600" defTabSz="914400" fontAlgn="auto">
              <a:lnSpc>
                <a:spcPct val="90000"/>
              </a:lnSpc>
              <a:spcBef>
                <a:spcPts val="1200"/>
              </a:spcBef>
              <a:spcAft>
                <a:spcPts val="12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Every partner has something to bring to the table to negotiate with. </a:t>
            </a:r>
          </a:p>
          <a:p>
            <a:pPr marL="285750" marR="0" lvl="0" indent="-228600" defTabSz="914400" fontAlgn="auto">
              <a:lnSpc>
                <a:spcPct val="90000"/>
              </a:lnSpc>
              <a:spcBef>
                <a:spcPts val="1200"/>
              </a:spcBef>
              <a:spcAft>
                <a:spcPts val="12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Although developing a research contract is largely a once-off process, negotiation is a process that might begin with defining the conditions of the contract but continues throughout the life of the research partnership. </a:t>
            </a:r>
          </a:p>
          <a:p>
            <a:pPr marL="285750" marR="0" lvl="0" indent="-228600" defTabSz="914400" fontAlgn="auto">
              <a:lnSpc>
                <a:spcPct val="90000"/>
              </a:lnSpc>
              <a:spcBef>
                <a:spcPts val="1200"/>
              </a:spcBef>
              <a:spcAft>
                <a:spcPts val="12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Respectful negotiation and ongoing discussion are crucial to the building of trust and to ensuring that the concerns, interests and needs of each party are addressed. </a:t>
            </a:r>
          </a:p>
        </p:txBody>
      </p:sp>
      <p:sp>
        <p:nvSpPr>
          <p:cNvPr id="5" name="Slide Number Placeholder 4">
            <a:extLst>
              <a:ext uri="{FF2B5EF4-FFF2-40B4-BE49-F238E27FC236}">
                <a16:creationId xmlns:a16="http://schemas.microsoft.com/office/drawing/2014/main" id="{426A945D-3D71-E6D5-4713-FF2291F3B2A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E8D2E3BB-E7F0-5B45-9637-639975B4227E}" type="slidenum">
              <a:rPr lang="en-US" smtClean="0"/>
              <a:pPr defTabSz="914400">
                <a:spcAft>
                  <a:spcPts val="600"/>
                </a:spcAft>
              </a:pPr>
              <a:t>45</a:t>
            </a:fld>
            <a:endParaRPr lang="en-US"/>
          </a:p>
        </p:txBody>
      </p:sp>
      <p:sp>
        <p:nvSpPr>
          <p:cNvPr id="6" name="Footer Placeholder 3">
            <a:extLst>
              <a:ext uri="{FF2B5EF4-FFF2-40B4-BE49-F238E27FC236}">
                <a16:creationId xmlns:a16="http://schemas.microsoft.com/office/drawing/2014/main" id="{6649F996-26B3-A664-3D53-E5829794556D}"/>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1679040765"/>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19C945-FF31-7C35-56A9-00C290C6DB88}"/>
              </a:ext>
            </a:extLst>
          </p:cNvPr>
          <p:cNvSpPr>
            <a:spLocks noGrp="1"/>
          </p:cNvSpPr>
          <p:nvPr>
            <p:ph type="title"/>
          </p:nvPr>
        </p:nvSpPr>
        <p:spPr>
          <a:xfrm>
            <a:off x="572493" y="238539"/>
            <a:ext cx="11018520" cy="1434415"/>
          </a:xfrm>
        </p:spPr>
        <p:txBody>
          <a:bodyPr anchor="b">
            <a:normAutofit fontScale="90000"/>
          </a:bodyPr>
          <a:lstStyle/>
          <a:p>
            <a:pPr marL="0" indent="0">
              <a:buNone/>
            </a:pPr>
            <a:r>
              <a:rPr lang="en-US" sz="5400">
                <a:latin typeface="Helvetica Neue Light" panose="02000403000000020004" pitchFamily="2" charset="0"/>
                <a:ea typeface="Helvetica Neue Light" panose="02000403000000020004" pitchFamily="2" charset="0"/>
              </a:rPr>
              <a:t>Great Negotiation is Dependent Upon</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D19442-3248-09EA-3120-930C7B9BFB62}"/>
              </a:ext>
            </a:extLst>
          </p:cNvPr>
          <p:cNvSpPr>
            <a:spLocks noGrp="1"/>
          </p:cNvSpPr>
          <p:nvPr>
            <p:ph idx="1"/>
          </p:nvPr>
        </p:nvSpPr>
        <p:spPr>
          <a:xfrm>
            <a:off x="572493" y="2071316"/>
            <a:ext cx="6713552" cy="4119172"/>
          </a:xfrm>
        </p:spPr>
        <p:txBody>
          <a:bodyPr anchor="t">
            <a:normAutofit/>
          </a:bodyPr>
          <a:lstStyle/>
          <a:p>
            <a:pPr>
              <a:spcAft>
                <a:spcPts val="1200"/>
              </a:spcAft>
            </a:pPr>
            <a:r>
              <a:rPr lang="en-US" sz="2000" dirty="0">
                <a:latin typeface="Arial" panose="020B0604020202020204" pitchFamily="34" charset="0"/>
                <a:cs typeface="Arial" panose="020B0604020202020204" pitchFamily="34" charset="0"/>
              </a:rPr>
              <a:t>Ability for both parties to navigate the legal arrangements accompanying funding and benefit-sharing</a:t>
            </a:r>
            <a:r>
              <a:rPr lang="en-TZ" sz="2000">
                <a:latin typeface="Arial" panose="020B0604020202020204" pitchFamily="34" charset="0"/>
                <a:cs typeface="Arial" panose="020B0604020202020204" pitchFamily="34" charset="0"/>
              </a:rPr>
              <a:t> </a:t>
            </a:r>
          </a:p>
          <a:p>
            <a:pPr>
              <a:spcAft>
                <a:spcPts val="1200"/>
              </a:spcAft>
            </a:pPr>
            <a:r>
              <a:rPr lang="en-US" sz="2000" dirty="0">
                <a:latin typeface="Arial" panose="020B0604020202020204" pitchFamily="34" charset="0"/>
                <a:cs typeface="Arial" panose="020B0604020202020204" pitchFamily="34" charset="0"/>
              </a:rPr>
              <a:t>Knowing what your partner expects you to contribute to and to get out of the partnership (expectations)</a:t>
            </a:r>
            <a:endParaRPr lang="en-TZ" sz="2000">
              <a:latin typeface="Arial" panose="020B0604020202020204" pitchFamily="34" charset="0"/>
              <a:cs typeface="Arial" panose="020B0604020202020204" pitchFamily="34" charset="0"/>
            </a:endParaRPr>
          </a:p>
          <a:p>
            <a:pPr>
              <a:spcAft>
                <a:spcPts val="1200"/>
              </a:spcAft>
            </a:pPr>
            <a:r>
              <a:rPr lang="en-US" sz="2000" dirty="0">
                <a:latin typeface="Arial" panose="020B0604020202020204" pitchFamily="34" charset="0"/>
                <a:cs typeface="Arial" panose="020B0604020202020204" pitchFamily="34" charset="0"/>
              </a:rPr>
              <a:t>Clarity on shared roles/responsibilities, results and merits</a:t>
            </a:r>
          </a:p>
          <a:p>
            <a:pPr>
              <a:spcAft>
                <a:spcPts val="1200"/>
              </a:spcAft>
            </a:pPr>
            <a:r>
              <a:rPr lang="en-US" sz="2000" dirty="0">
                <a:latin typeface="Arial" panose="020B0604020202020204" pitchFamily="34" charset="0"/>
                <a:cs typeface="Arial" panose="020B0604020202020204" pitchFamily="34" charset="0"/>
              </a:rPr>
              <a:t>The strengthening of LMIC institutions’ ability to negotiate fair research contracts with their higher income partners is a critical part of negotiation</a:t>
            </a:r>
            <a:endParaRPr lang="en-TZ" sz="2000">
              <a:latin typeface="Arial" panose="020B0604020202020204" pitchFamily="34" charset="0"/>
              <a:cs typeface="Arial" panose="020B0604020202020204" pitchFamily="34" charset="0"/>
            </a:endParaRPr>
          </a:p>
          <a:p>
            <a:endParaRPr lang="en-TZ" sz="2200">
              <a:latin typeface="Arial" panose="020B0604020202020204" pitchFamily="34" charset="0"/>
              <a:cs typeface="Arial" panose="020B0604020202020204" pitchFamily="34" charset="0"/>
            </a:endParaRPr>
          </a:p>
          <a:p>
            <a:endParaRPr lang="en-TZ" sz="22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6A7F97-B02E-3960-17D9-E70BA254148A}"/>
              </a:ext>
            </a:extLst>
          </p:cNvPr>
          <p:cNvPicPr>
            <a:picLocks noChangeAspect="1"/>
          </p:cNvPicPr>
          <p:nvPr/>
        </p:nvPicPr>
        <p:blipFill rotWithShape="1">
          <a:blip r:embed="rId4">
            <a:extLst>
              <a:ext uri="{28A0092B-C50C-407E-A947-70E740481C1C}">
                <a14:useLocalDpi xmlns:a14="http://schemas.microsoft.com/office/drawing/2010/main" val="0"/>
              </a:ext>
            </a:extLst>
          </a:blip>
          <a:srcRect l="23886" r="21037" b="2"/>
          <a:stretch/>
        </p:blipFill>
        <p:spPr bwMode="auto">
          <a:xfrm>
            <a:off x="7675658" y="2093976"/>
            <a:ext cx="3941064" cy="4096512"/>
          </a:xfrm>
          <a:prstGeom prst="rect">
            <a:avLst/>
          </a:prstGeom>
          <a:noFill/>
        </p:spPr>
      </p:pic>
      <p:sp>
        <p:nvSpPr>
          <p:cNvPr id="6" name="Slide Number Placeholder 5">
            <a:extLst>
              <a:ext uri="{FF2B5EF4-FFF2-40B4-BE49-F238E27FC236}">
                <a16:creationId xmlns:a16="http://schemas.microsoft.com/office/drawing/2014/main" id="{968CA77E-4621-ACC6-9071-EB186A178639}"/>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46</a:t>
            </a:fld>
            <a:endParaRPr lang="en-US"/>
          </a:p>
        </p:txBody>
      </p:sp>
      <p:sp>
        <p:nvSpPr>
          <p:cNvPr id="7" name="Footer Placeholder 3">
            <a:extLst>
              <a:ext uri="{FF2B5EF4-FFF2-40B4-BE49-F238E27FC236}">
                <a16:creationId xmlns:a16="http://schemas.microsoft.com/office/drawing/2014/main" id="{F678DBCB-E09B-CC5D-567C-417354F95AB9}"/>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1235594284"/>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8922-D160-CA55-2AAA-4A7EF340DCCD}"/>
              </a:ext>
            </a:extLst>
          </p:cNvPr>
          <p:cNvSpPr>
            <a:spLocks noGrp="1"/>
          </p:cNvSpPr>
          <p:nvPr>
            <p:ph type="title"/>
          </p:nvPr>
        </p:nvSpPr>
        <p:spPr>
          <a:xfrm>
            <a:off x="7402285" y="1807255"/>
            <a:ext cx="3494315" cy="3243490"/>
          </a:xfrm>
        </p:spPr>
        <p:txBody>
          <a:bodyPr>
            <a:normAutofit/>
          </a:bodyPr>
          <a:lstStyle/>
          <a:p>
            <a:r>
              <a:rPr lang="en-US" sz="4800">
                <a:latin typeface="Helvetica Neue Light" panose="02000403000000020004" pitchFamily="2" charset="0"/>
                <a:ea typeface="Helvetica Neue Light" panose="02000403000000020004" pitchFamily="2" charset="0"/>
              </a:rPr>
              <a:t>Building Trusting Partnerships</a:t>
            </a:r>
          </a:p>
        </p:txBody>
      </p:sp>
      <p:pic>
        <p:nvPicPr>
          <p:cNvPr id="4" name="Content Placeholder 3" descr="Negotiation Stages Introduction | WatershedAssociates.com">
            <a:extLst>
              <a:ext uri="{FF2B5EF4-FFF2-40B4-BE49-F238E27FC236}">
                <a16:creationId xmlns:a16="http://schemas.microsoft.com/office/drawing/2014/main" id="{73881D30-FDF8-EFD6-0594-D060BDBEBF6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39487" y="791750"/>
            <a:ext cx="5274500" cy="5274500"/>
          </a:xfrm>
          <a:prstGeom prst="rect">
            <a:avLst/>
          </a:prstGeom>
          <a:noFill/>
          <a:ln>
            <a:noFill/>
          </a:ln>
        </p:spPr>
      </p:pic>
      <p:sp>
        <p:nvSpPr>
          <p:cNvPr id="5" name="Slide Number Placeholder 4">
            <a:extLst>
              <a:ext uri="{FF2B5EF4-FFF2-40B4-BE49-F238E27FC236}">
                <a16:creationId xmlns:a16="http://schemas.microsoft.com/office/drawing/2014/main" id="{97F288B9-5C99-4037-D962-A5718069CC63}"/>
              </a:ext>
            </a:extLst>
          </p:cNvPr>
          <p:cNvSpPr>
            <a:spLocks noGrp="1"/>
          </p:cNvSpPr>
          <p:nvPr>
            <p:ph type="sldNum" sz="quarter" idx="12"/>
          </p:nvPr>
        </p:nvSpPr>
        <p:spPr/>
        <p:txBody>
          <a:bodyPr/>
          <a:lstStyle/>
          <a:p>
            <a:fld id="{E8D2E3BB-E7F0-5B45-9637-639975B4227E}" type="slidenum">
              <a:rPr lang="en-US" smtClean="0"/>
              <a:t>47</a:t>
            </a:fld>
            <a:endParaRPr lang="en-US"/>
          </a:p>
        </p:txBody>
      </p:sp>
      <p:sp>
        <p:nvSpPr>
          <p:cNvPr id="6" name="Footer Placeholder 3">
            <a:extLst>
              <a:ext uri="{FF2B5EF4-FFF2-40B4-BE49-F238E27FC236}">
                <a16:creationId xmlns:a16="http://schemas.microsoft.com/office/drawing/2014/main" id="{8DECA9FD-DDFE-7E8E-E25B-190786E2C056}"/>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8" name="Rectangle 7">
            <a:extLst>
              <a:ext uri="{FF2B5EF4-FFF2-40B4-BE49-F238E27FC236}">
                <a16:creationId xmlns:a16="http://schemas.microsoft.com/office/drawing/2014/main" id="{45FE954D-2368-2ED5-8867-4F24D7D1CDB6}"/>
              </a:ext>
            </a:extLst>
          </p:cNvPr>
          <p:cNvSpPr/>
          <p:nvPr/>
        </p:nvSpPr>
        <p:spPr>
          <a:xfrm>
            <a:off x="7402285" y="4769051"/>
            <a:ext cx="3378786" cy="457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504533"/>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D9BA2B6-C224-6EED-DE88-34830A7AF3E3}"/>
              </a:ext>
            </a:extLst>
          </p:cNvPr>
          <p:cNvSpPr/>
          <p:nvPr/>
        </p:nvSpPr>
        <p:spPr>
          <a:xfrm>
            <a:off x="838200" y="2525299"/>
            <a:ext cx="3024554" cy="2726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A7C9800-3DA2-6F2B-F7C1-FC3BE1639B2D}"/>
              </a:ext>
            </a:extLst>
          </p:cNvPr>
          <p:cNvSpPr>
            <a:spLocks noGrp="1"/>
          </p:cNvSpPr>
          <p:nvPr>
            <p:ph type="title"/>
          </p:nvPr>
        </p:nvSpPr>
        <p:spPr/>
        <p:txBody>
          <a:bodyPr>
            <a:normAutofit/>
          </a:bodyPr>
          <a:lstStyle/>
          <a:p>
            <a:r>
              <a:rPr lang="en-US">
                <a:latin typeface="Helvetica Neue Light" panose="02000403000000020004" pitchFamily="2" charset="0"/>
                <a:ea typeface="Helvetica Neue Light" panose="02000403000000020004" pitchFamily="2" charset="0"/>
              </a:rPr>
              <a:t>Cultural Humility in Global Health</a:t>
            </a:r>
          </a:p>
        </p:txBody>
      </p:sp>
      <p:graphicFrame>
        <p:nvGraphicFramePr>
          <p:cNvPr id="4" name="Content Placeholder 2">
            <a:extLst>
              <a:ext uri="{FF2B5EF4-FFF2-40B4-BE49-F238E27FC236}">
                <a16:creationId xmlns:a16="http://schemas.microsoft.com/office/drawing/2014/main" id="{28D78C27-09E8-F26E-ABDF-661E50A2DB56}"/>
              </a:ext>
            </a:extLst>
          </p:cNvPr>
          <p:cNvGraphicFramePr>
            <a:graphicFrameLocks noGrp="1"/>
          </p:cNvGraphicFramePr>
          <p:nvPr>
            <p:ph idx="1"/>
            <p:extLst>
              <p:ext uri="{D42A27DB-BD31-4B8C-83A1-F6EECF244321}">
                <p14:modId xmlns:p14="http://schemas.microsoft.com/office/powerpoint/2010/main" val="1372589786"/>
              </p:ext>
            </p:extLst>
          </p:nvPr>
        </p:nvGraphicFramePr>
        <p:xfrm>
          <a:off x="4774307" y="2005012"/>
          <a:ext cx="724833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Checkmark with solid fill">
            <a:extLst>
              <a:ext uri="{FF2B5EF4-FFF2-40B4-BE49-F238E27FC236}">
                <a16:creationId xmlns:a16="http://schemas.microsoft.com/office/drawing/2014/main" id="{BB5D3321-CA4C-F1B8-2B93-813B912602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76007" y="5144110"/>
            <a:ext cx="914400" cy="914400"/>
          </a:xfrm>
          <a:prstGeom prst="rect">
            <a:avLst/>
          </a:prstGeom>
        </p:spPr>
      </p:pic>
      <p:pic>
        <p:nvPicPr>
          <p:cNvPr id="8" name="Graphic 7" descr="Scales of justice with solid fill">
            <a:extLst>
              <a:ext uri="{FF2B5EF4-FFF2-40B4-BE49-F238E27FC236}">
                <a16:creationId xmlns:a16="http://schemas.microsoft.com/office/drawing/2014/main" id="{8AF07AEF-CDFB-94B6-58C0-AF2362B8C2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6007" y="3723481"/>
            <a:ext cx="914400" cy="914400"/>
          </a:xfrm>
          <a:prstGeom prst="rect">
            <a:avLst/>
          </a:prstGeom>
        </p:spPr>
      </p:pic>
      <p:pic>
        <p:nvPicPr>
          <p:cNvPr id="11" name="Graphic 10" descr="Sprouting Seed with solid fill">
            <a:extLst>
              <a:ext uri="{FF2B5EF4-FFF2-40B4-BE49-F238E27FC236}">
                <a16:creationId xmlns:a16="http://schemas.microsoft.com/office/drawing/2014/main" id="{F139846F-F802-129A-8BD6-C0060AC382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76007" y="2284413"/>
            <a:ext cx="914400" cy="914400"/>
          </a:xfrm>
          <a:prstGeom prst="rect">
            <a:avLst/>
          </a:prstGeom>
        </p:spPr>
      </p:pic>
      <p:sp>
        <p:nvSpPr>
          <p:cNvPr id="12" name="TextBox 11">
            <a:extLst>
              <a:ext uri="{FF2B5EF4-FFF2-40B4-BE49-F238E27FC236}">
                <a16:creationId xmlns:a16="http://schemas.microsoft.com/office/drawing/2014/main" id="{8BE733B4-4A25-40CD-B0A3-028A20E77534}"/>
              </a:ext>
            </a:extLst>
          </p:cNvPr>
          <p:cNvSpPr txBox="1"/>
          <p:nvPr/>
        </p:nvSpPr>
        <p:spPr>
          <a:xfrm>
            <a:off x="1084385" y="3011433"/>
            <a:ext cx="2532185" cy="1754326"/>
          </a:xfrm>
          <a:prstGeom prst="rect">
            <a:avLst/>
          </a:prstGeom>
          <a:noFill/>
        </p:spPr>
        <p:txBody>
          <a:bodyPr wrap="square" rtlCol="0">
            <a:spAutoFit/>
          </a:bodyPr>
          <a:lstStyle/>
          <a:p>
            <a:pPr algn="ctr"/>
            <a:r>
              <a:rPr lang="en-US" sz="3600">
                <a:ln>
                  <a:solidFill>
                    <a:schemeClr val="bg1"/>
                  </a:solidFill>
                </a:ln>
                <a:solidFill>
                  <a:schemeClr val="bg1"/>
                </a:solidFill>
                <a:latin typeface="Arial" panose="020B0604020202020204" pitchFamily="34" charset="0"/>
                <a:cs typeface="Arial" panose="020B0604020202020204" pitchFamily="34" charset="0"/>
              </a:rPr>
              <a:t>Principles of Cultural Humility</a:t>
            </a:r>
          </a:p>
        </p:txBody>
      </p:sp>
      <p:sp>
        <p:nvSpPr>
          <p:cNvPr id="14" name="Down Arrow 13">
            <a:extLst>
              <a:ext uri="{FF2B5EF4-FFF2-40B4-BE49-F238E27FC236}">
                <a16:creationId xmlns:a16="http://schemas.microsoft.com/office/drawing/2014/main" id="{0285385F-3A1A-D9F0-00E9-70F04DE0AA86}"/>
              </a:ext>
            </a:extLst>
          </p:cNvPr>
          <p:cNvSpPr/>
          <p:nvPr/>
        </p:nvSpPr>
        <p:spPr>
          <a:xfrm rot="15549367">
            <a:off x="4298115" y="2374576"/>
            <a:ext cx="267109" cy="98186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CA9D3149-8FE1-8B89-F360-C025AE26A05E}"/>
              </a:ext>
            </a:extLst>
          </p:cNvPr>
          <p:cNvSpPr/>
          <p:nvPr/>
        </p:nvSpPr>
        <p:spPr>
          <a:xfrm rot="16200000">
            <a:off x="4365162" y="3437901"/>
            <a:ext cx="273748" cy="98186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48C050A6-6E1B-419F-CE9E-130C169AA1BF}"/>
              </a:ext>
            </a:extLst>
          </p:cNvPr>
          <p:cNvSpPr/>
          <p:nvPr/>
        </p:nvSpPr>
        <p:spPr>
          <a:xfrm rot="17709493">
            <a:off x="4206254" y="4482601"/>
            <a:ext cx="280505" cy="98186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D663AF7-4FC9-E010-1A69-1B0D1B192695}"/>
              </a:ext>
            </a:extLst>
          </p:cNvPr>
          <p:cNvSpPr>
            <a:spLocks noGrp="1"/>
          </p:cNvSpPr>
          <p:nvPr>
            <p:ph type="sldNum" sz="quarter" idx="12"/>
          </p:nvPr>
        </p:nvSpPr>
        <p:spPr/>
        <p:txBody>
          <a:bodyPr/>
          <a:lstStyle/>
          <a:p>
            <a:fld id="{E8D2E3BB-E7F0-5B45-9637-639975B4227E}" type="slidenum">
              <a:rPr lang="en-US" smtClean="0"/>
              <a:t>48</a:t>
            </a:fld>
            <a:endParaRPr lang="en-US"/>
          </a:p>
        </p:txBody>
      </p:sp>
      <p:sp>
        <p:nvSpPr>
          <p:cNvPr id="9" name="Footer Placeholder 3">
            <a:extLst>
              <a:ext uri="{FF2B5EF4-FFF2-40B4-BE49-F238E27FC236}">
                <a16:creationId xmlns:a16="http://schemas.microsoft.com/office/drawing/2014/main" id="{A71FDFE2-9362-2966-D6F2-B50988B22DCC}"/>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
        <p:nvSpPr>
          <p:cNvPr id="19" name="TextBox 18">
            <a:extLst>
              <a:ext uri="{FF2B5EF4-FFF2-40B4-BE49-F238E27FC236}">
                <a16:creationId xmlns:a16="http://schemas.microsoft.com/office/drawing/2014/main" id="{B4026419-9D75-381B-4344-D7A90FE5D9E5}"/>
              </a:ext>
            </a:extLst>
          </p:cNvPr>
          <p:cNvSpPr txBox="1"/>
          <p:nvPr/>
        </p:nvSpPr>
        <p:spPr>
          <a:xfrm>
            <a:off x="348342" y="5360290"/>
            <a:ext cx="44196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solidFill>
                  <a:srgbClr val="212121"/>
                </a:solidFill>
                <a:latin typeface="system-ui"/>
              </a:rPr>
              <a:t>Tervalon</a:t>
            </a:r>
            <a:r>
              <a:rPr lang="en-US" sz="1100">
                <a:solidFill>
                  <a:srgbClr val="212121"/>
                </a:solidFill>
                <a:latin typeface="system-ui"/>
              </a:rPr>
              <a:t> M, Murray-García J. Cultural humility versus cultural competence: a critical distinction in defining physician training outcomes in multicultural education. J Health Care Poor Underserved. 1998 May;9(2):117-25. </a:t>
            </a:r>
            <a:r>
              <a:rPr lang="en-US" sz="1100" err="1">
                <a:solidFill>
                  <a:srgbClr val="212121"/>
                </a:solidFill>
                <a:latin typeface="system-ui"/>
              </a:rPr>
              <a:t>doi</a:t>
            </a:r>
            <a:r>
              <a:rPr lang="en-US" sz="1100">
                <a:solidFill>
                  <a:srgbClr val="212121"/>
                </a:solidFill>
                <a:latin typeface="system-ui"/>
              </a:rPr>
              <a:t>: 10.1353/hpu.2010.0233. PMID: 10073197.</a:t>
            </a:r>
            <a:endParaRPr lang="en-US" sz="1100"/>
          </a:p>
        </p:txBody>
      </p:sp>
    </p:spTree>
    <p:extLst>
      <p:ext uri="{BB962C8B-B14F-4D97-AF65-F5344CB8AC3E}">
        <p14:creationId xmlns:p14="http://schemas.microsoft.com/office/powerpoint/2010/main" val="647234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31063C-409C-8E40-9933-6B182B08DD8E}"/>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Helvetica Neue Light" panose="02000403000000020004" pitchFamily="2" charset="0"/>
                <a:ea typeface="Helvetica Neue Light" panose="02000403000000020004" pitchFamily="2" charset="0"/>
              </a:rPr>
              <a:t>What is cultural humility?</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F701334-5377-5D98-3963-3515E7DCF30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E8D2E3BB-E7F0-5B45-9637-639975B4227E}" type="slidenum">
              <a:rPr lang="en-US" smtClean="0"/>
              <a:pPr defTabSz="914400">
                <a:spcAft>
                  <a:spcPts val="600"/>
                </a:spcAft>
              </a:pPr>
              <a:t>49</a:t>
            </a:fld>
            <a:endParaRPr lang="en-US"/>
          </a:p>
        </p:txBody>
      </p:sp>
      <p:graphicFrame>
        <p:nvGraphicFramePr>
          <p:cNvPr id="7" name="Content Placeholder 2">
            <a:extLst>
              <a:ext uri="{FF2B5EF4-FFF2-40B4-BE49-F238E27FC236}">
                <a16:creationId xmlns:a16="http://schemas.microsoft.com/office/drawing/2014/main" id="{4A7195ED-3651-847E-0923-E9C53588A657}"/>
              </a:ext>
            </a:extLst>
          </p:cNvPr>
          <p:cNvGraphicFramePr>
            <a:graphicFrameLocks noGrp="1"/>
          </p:cNvGraphicFramePr>
          <p:nvPr>
            <p:ph idx="1"/>
            <p:extLst>
              <p:ext uri="{D42A27DB-BD31-4B8C-83A1-F6EECF244321}">
                <p14:modId xmlns:p14="http://schemas.microsoft.com/office/powerpoint/2010/main" val="36921606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a:extLst>
              <a:ext uri="{FF2B5EF4-FFF2-40B4-BE49-F238E27FC236}">
                <a16:creationId xmlns:a16="http://schemas.microsoft.com/office/drawing/2014/main" id="{B442FDEE-D5AB-B1AA-6FB2-FE1659DA9B86}"/>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1140489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14600-90BE-85F7-DC27-43BF48EA0CD9}"/>
              </a:ext>
            </a:extLst>
          </p:cNvPr>
          <p:cNvSpPr>
            <a:spLocks noGrp="1"/>
          </p:cNvSpPr>
          <p:nvPr>
            <p:ph type="title"/>
          </p:nvPr>
        </p:nvSpPr>
        <p:spPr>
          <a:xfrm>
            <a:off x="838200" y="365125"/>
            <a:ext cx="10515600" cy="1325563"/>
          </a:xfrm>
        </p:spPr>
        <p:txBody>
          <a:bodyPr>
            <a:normAutofit/>
          </a:bodyPr>
          <a:lstStyle/>
          <a:p>
            <a:r>
              <a:rPr lang="en-US" sz="5400"/>
              <a:t>Group training agreements</a:t>
            </a:r>
            <a:endParaRPr lang="en-US" sz="5400">
              <a:latin typeface="Helvetica Neue Light" panose="02000403000000020004" pitchFamily="2" charset="0"/>
              <a:ea typeface="Helvetica Neue Light" panose="02000403000000020004" pitchFamily="2" charset="0"/>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ED5A6C-7DE9-F1EE-7A15-39A8BEC8D013}"/>
              </a:ext>
            </a:extLst>
          </p:cNvPr>
          <p:cNvSpPr>
            <a:spLocks noGrp="1"/>
          </p:cNvSpPr>
          <p:nvPr>
            <p:ph idx="1"/>
          </p:nvPr>
        </p:nvSpPr>
        <p:spPr>
          <a:xfrm>
            <a:off x="838200" y="1929384"/>
            <a:ext cx="10515600" cy="4251960"/>
          </a:xfrm>
        </p:spPr>
        <p:txBody>
          <a:bodyPr>
            <a:normAutofit/>
          </a:bodyPr>
          <a:lstStyle/>
          <a:p>
            <a:pPr>
              <a:lnSpc>
                <a:spcPct val="150000"/>
              </a:lnSpc>
              <a:spcBef>
                <a:spcPts val="0"/>
              </a:spcBef>
            </a:pPr>
            <a:r>
              <a:rPr lang="en-US" sz="2400">
                <a:latin typeface="Arial" panose="020B0604020202020204" pitchFamily="34" charset="0"/>
                <a:cs typeface="Arial" panose="020B0604020202020204" pitchFamily="34" charset="0"/>
              </a:rPr>
              <a:t>Participate and be present</a:t>
            </a:r>
          </a:p>
          <a:p>
            <a:pPr>
              <a:lnSpc>
                <a:spcPct val="150000"/>
              </a:lnSpc>
              <a:spcBef>
                <a:spcPts val="0"/>
              </a:spcBef>
            </a:pPr>
            <a:r>
              <a:rPr lang="en-US" sz="2400">
                <a:latin typeface="Arial" panose="020B0604020202020204" pitchFamily="34" charset="0"/>
                <a:cs typeface="Arial" panose="020B0604020202020204" pitchFamily="34" charset="0"/>
              </a:rPr>
              <a:t>Space: make it &amp; take it</a:t>
            </a:r>
          </a:p>
          <a:p>
            <a:pPr>
              <a:lnSpc>
                <a:spcPct val="150000"/>
              </a:lnSpc>
              <a:spcBef>
                <a:spcPts val="0"/>
              </a:spcBef>
            </a:pPr>
            <a:r>
              <a:rPr lang="en-US" sz="2400">
                <a:latin typeface="Arial" panose="020B0604020202020204" pitchFamily="34" charset="0"/>
                <a:cs typeface="Arial" panose="020B0604020202020204" pitchFamily="34" charset="0"/>
              </a:rPr>
              <a:t>Seek to understand</a:t>
            </a:r>
          </a:p>
          <a:p>
            <a:pPr>
              <a:lnSpc>
                <a:spcPct val="150000"/>
              </a:lnSpc>
              <a:spcBef>
                <a:spcPts val="0"/>
              </a:spcBef>
            </a:pPr>
            <a:r>
              <a:rPr lang="en-US" sz="2400">
                <a:latin typeface="Arial" panose="020B0604020202020204" pitchFamily="34" charset="0"/>
                <a:cs typeface="Arial" panose="020B0604020202020204" pitchFamily="34" charset="0"/>
              </a:rPr>
              <a:t>Respect and be mindful of language </a:t>
            </a:r>
          </a:p>
          <a:p>
            <a:pPr>
              <a:lnSpc>
                <a:spcPct val="150000"/>
              </a:lnSpc>
              <a:spcBef>
                <a:spcPts val="0"/>
              </a:spcBef>
            </a:pPr>
            <a:r>
              <a:rPr lang="en-US" sz="2400">
                <a:latin typeface="Arial" panose="020B0604020202020204" pitchFamily="34" charset="0"/>
                <a:cs typeface="Arial" panose="020B0604020202020204" pitchFamily="34" charset="0"/>
              </a:rPr>
              <a:t>Speak in “I” statements </a:t>
            </a:r>
          </a:p>
          <a:p>
            <a:pPr>
              <a:lnSpc>
                <a:spcPct val="150000"/>
              </a:lnSpc>
              <a:spcBef>
                <a:spcPts val="0"/>
              </a:spcBef>
            </a:pPr>
            <a:r>
              <a:rPr lang="en-US" sz="2400">
                <a:latin typeface="Arial" panose="020B0604020202020204" pitchFamily="34" charset="0"/>
                <a:cs typeface="Arial" panose="020B0604020202020204" pitchFamily="34" charset="0"/>
              </a:rPr>
              <a:t>Don’t speak for an entire community or ask others to do so </a:t>
            </a:r>
          </a:p>
          <a:p>
            <a:pPr>
              <a:lnSpc>
                <a:spcPct val="150000"/>
              </a:lnSpc>
              <a:spcBef>
                <a:spcPts val="0"/>
              </a:spcBef>
            </a:pPr>
            <a:r>
              <a:rPr lang="en-US" sz="2400">
                <a:latin typeface="Arial" panose="020B0604020202020204" pitchFamily="34" charset="0"/>
                <a:cs typeface="Arial" panose="020B0604020202020204" pitchFamily="34" charset="0"/>
              </a:rPr>
              <a:t>Recognize impact vs intent</a:t>
            </a:r>
          </a:p>
          <a:p>
            <a:pPr marL="0" indent="0">
              <a:buNone/>
            </a:pPr>
            <a:endParaRPr lang="en-US" sz="2200"/>
          </a:p>
        </p:txBody>
      </p:sp>
      <p:sp>
        <p:nvSpPr>
          <p:cNvPr id="5" name="Slide Number Placeholder 4">
            <a:extLst>
              <a:ext uri="{FF2B5EF4-FFF2-40B4-BE49-F238E27FC236}">
                <a16:creationId xmlns:a16="http://schemas.microsoft.com/office/drawing/2014/main" id="{688C3FDF-92D4-93FC-BB79-8BD0744B6938}"/>
              </a:ext>
            </a:extLst>
          </p:cNvPr>
          <p:cNvSpPr>
            <a:spLocks noGrp="1"/>
          </p:cNvSpPr>
          <p:nvPr>
            <p:ph type="sldNum" sz="quarter" idx="12"/>
          </p:nvPr>
        </p:nvSpPr>
        <p:spPr/>
        <p:txBody>
          <a:bodyPr/>
          <a:lstStyle/>
          <a:p>
            <a:fld id="{E8D2E3BB-E7F0-5B45-9637-639975B4227E}" type="slidenum">
              <a:rPr lang="en-US" smtClean="0"/>
              <a:t>5</a:t>
            </a:fld>
            <a:endParaRPr lang="en-US"/>
          </a:p>
        </p:txBody>
      </p:sp>
      <p:sp>
        <p:nvSpPr>
          <p:cNvPr id="6" name="Footer Placeholder 3">
            <a:extLst>
              <a:ext uri="{FF2B5EF4-FFF2-40B4-BE49-F238E27FC236}">
                <a16:creationId xmlns:a16="http://schemas.microsoft.com/office/drawing/2014/main" id="{19EA469D-4B64-0F25-7F01-45AA5CFA3D92}"/>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spTree>
    <p:extLst>
      <p:ext uri="{BB962C8B-B14F-4D97-AF65-F5344CB8AC3E}">
        <p14:creationId xmlns:p14="http://schemas.microsoft.com/office/powerpoint/2010/main" val="2228368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1">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3">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118CF8-7B55-891E-0824-14D4E807E041}"/>
              </a:ext>
            </a:extLst>
          </p:cNvPr>
          <p:cNvSpPr>
            <a:spLocks noGrp="1"/>
          </p:cNvSpPr>
          <p:nvPr>
            <p:ph type="title"/>
          </p:nvPr>
        </p:nvSpPr>
        <p:spPr>
          <a:xfrm>
            <a:off x="1115568" y="548640"/>
            <a:ext cx="10168128" cy="1179576"/>
          </a:xfrm>
        </p:spPr>
        <p:txBody>
          <a:bodyPr>
            <a:normAutofit/>
          </a:bodyPr>
          <a:lstStyle/>
          <a:p>
            <a:r>
              <a:rPr lang="en-US" sz="4000">
                <a:latin typeface="Helvetica Neue Light" panose="02000403000000020004" pitchFamily="2" charset="0"/>
                <a:ea typeface="Helvetica Neue Light" panose="02000403000000020004" pitchFamily="2" charset="0"/>
              </a:rPr>
              <a:t>Cultural Humility in Practice</a:t>
            </a:r>
          </a:p>
        </p:txBody>
      </p:sp>
      <p:sp>
        <p:nvSpPr>
          <p:cNvPr id="16" name="Rectangle 15">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DBE4FDD0-12C2-A119-A235-737DB1D96F68}"/>
              </a:ext>
            </a:extLst>
          </p:cNvPr>
          <p:cNvSpPr>
            <a:spLocks noGrp="1"/>
          </p:cNvSpPr>
          <p:nvPr>
            <p:ph type="sldNum" sz="quarter" idx="12"/>
          </p:nvPr>
        </p:nvSpPr>
        <p:spPr>
          <a:xfrm>
            <a:off x="8540496" y="6356350"/>
            <a:ext cx="2743200" cy="365125"/>
          </a:xfrm>
        </p:spPr>
        <p:txBody>
          <a:bodyPr>
            <a:normAutofit/>
          </a:bodyPr>
          <a:lstStyle/>
          <a:p>
            <a:pPr>
              <a:spcAft>
                <a:spcPts val="600"/>
              </a:spcAft>
            </a:pPr>
            <a:fld id="{E8D2E3BB-E7F0-5B45-9637-639975B4227E}" type="slidenum">
              <a:rPr lang="en-US">
                <a:solidFill>
                  <a:schemeClr val="tx1">
                    <a:lumMod val="50000"/>
                    <a:lumOff val="50000"/>
                  </a:schemeClr>
                </a:solidFill>
              </a:rPr>
              <a:pPr>
                <a:spcAft>
                  <a:spcPts val="600"/>
                </a:spcAft>
              </a:pPr>
              <a:t>50</a:t>
            </a:fld>
            <a:endParaRPr lang="en-US">
              <a:solidFill>
                <a:schemeClr val="tx1">
                  <a:lumMod val="50000"/>
                  <a:lumOff val="50000"/>
                </a:schemeClr>
              </a:solidFill>
            </a:endParaRPr>
          </a:p>
        </p:txBody>
      </p:sp>
      <p:graphicFrame>
        <p:nvGraphicFramePr>
          <p:cNvPr id="4" name="Table 4">
            <a:extLst>
              <a:ext uri="{FF2B5EF4-FFF2-40B4-BE49-F238E27FC236}">
                <a16:creationId xmlns:a16="http://schemas.microsoft.com/office/drawing/2014/main" id="{7EA75900-E392-10AE-B8A3-4FE9D884091E}"/>
              </a:ext>
            </a:extLst>
          </p:cNvPr>
          <p:cNvGraphicFramePr>
            <a:graphicFrameLocks noGrp="1"/>
          </p:cNvGraphicFramePr>
          <p:nvPr>
            <p:ph idx="1"/>
            <p:extLst>
              <p:ext uri="{D42A27DB-BD31-4B8C-83A1-F6EECF244321}">
                <p14:modId xmlns:p14="http://schemas.microsoft.com/office/powerpoint/2010/main" val="273862085"/>
              </p:ext>
            </p:extLst>
          </p:nvPr>
        </p:nvGraphicFramePr>
        <p:xfrm>
          <a:off x="1804420" y="2269730"/>
          <a:ext cx="8790424" cy="3993910"/>
        </p:xfrm>
        <a:graphic>
          <a:graphicData uri="http://schemas.openxmlformats.org/drawingml/2006/table">
            <a:tbl>
              <a:tblPr firstRow="1" bandRow="1">
                <a:tableStyleId>{5C22544A-7EE6-4342-B048-85BDC9FD1C3A}</a:tableStyleId>
              </a:tblPr>
              <a:tblGrid>
                <a:gridCol w="2767580">
                  <a:extLst>
                    <a:ext uri="{9D8B030D-6E8A-4147-A177-3AD203B41FA5}">
                      <a16:colId xmlns:a16="http://schemas.microsoft.com/office/drawing/2014/main" val="2699389503"/>
                    </a:ext>
                  </a:extLst>
                </a:gridCol>
                <a:gridCol w="3331029">
                  <a:extLst>
                    <a:ext uri="{9D8B030D-6E8A-4147-A177-3AD203B41FA5}">
                      <a16:colId xmlns:a16="http://schemas.microsoft.com/office/drawing/2014/main" val="4102426955"/>
                    </a:ext>
                  </a:extLst>
                </a:gridCol>
                <a:gridCol w="2691815">
                  <a:extLst>
                    <a:ext uri="{9D8B030D-6E8A-4147-A177-3AD203B41FA5}">
                      <a16:colId xmlns:a16="http://schemas.microsoft.com/office/drawing/2014/main" val="4235585087"/>
                    </a:ext>
                  </a:extLst>
                </a:gridCol>
              </a:tblGrid>
              <a:tr h="707056">
                <a:tc>
                  <a:txBody>
                    <a:bodyPr/>
                    <a:lstStyle/>
                    <a:p>
                      <a:r>
                        <a:rPr lang="en-US" sz="2000">
                          <a:latin typeface="Arial"/>
                          <a:cs typeface="Arial"/>
                        </a:rPr>
                        <a:t>Lifelong Learning</a:t>
                      </a:r>
                    </a:p>
                  </a:txBody>
                  <a:tcPr marL="95548" marR="95548" marT="47774" marB="477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a:latin typeface="Arial"/>
                          <a:cs typeface="Arial"/>
                        </a:rPr>
                        <a:t>Challenge Power Imbalances</a:t>
                      </a:r>
                    </a:p>
                  </a:txBody>
                  <a:tcPr marL="95548" marR="95548" marT="47774" marB="477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2000">
                          <a:latin typeface="Arial"/>
                          <a:cs typeface="Arial"/>
                        </a:rPr>
                        <a:t>Institutional Accountability</a:t>
                      </a:r>
                    </a:p>
                  </a:txBody>
                  <a:tcPr marL="95548" marR="95548" marT="47774" marB="477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165421910"/>
                  </a:ext>
                </a:extLst>
              </a:tr>
              <a:tr h="3286854">
                <a:tc>
                  <a:txBody>
                    <a:bodyPr/>
                    <a:lstStyle/>
                    <a:p>
                      <a:pPr marL="285750" indent="-285750">
                        <a:spcAft>
                          <a:spcPts val="600"/>
                        </a:spcAft>
                        <a:buFont typeface="Arial" panose="020B0604020202020204" pitchFamily="34" charset="0"/>
                        <a:buChar char="•"/>
                      </a:pPr>
                      <a:r>
                        <a:rPr lang="en-US" sz="1900">
                          <a:latin typeface="Arial"/>
                          <a:cs typeface="Arial"/>
                        </a:rPr>
                        <a:t>Learn your own culture, background, socialization patterns</a:t>
                      </a:r>
                    </a:p>
                    <a:p>
                      <a:pPr marL="285750" indent="-285750">
                        <a:spcAft>
                          <a:spcPts val="600"/>
                        </a:spcAft>
                        <a:buFont typeface="Arial" panose="020B0604020202020204" pitchFamily="34" charset="0"/>
                        <a:buChar char="•"/>
                      </a:pPr>
                      <a:r>
                        <a:rPr lang="en-US" sz="1900">
                          <a:latin typeface="Arial"/>
                          <a:cs typeface="Arial"/>
                        </a:rPr>
                        <a:t>Practice critical self-reflection when drafting new research proposals</a:t>
                      </a:r>
                    </a:p>
                    <a:p>
                      <a:pPr marL="285750" indent="-285750">
                        <a:spcAft>
                          <a:spcPts val="600"/>
                        </a:spcAft>
                        <a:buFont typeface="Arial" panose="020B0604020202020204" pitchFamily="34" charset="0"/>
                        <a:buChar char="•"/>
                      </a:pPr>
                      <a:endParaRPr lang="en-US" sz="1900">
                        <a:latin typeface="Arial" panose="020B0604020202020204" pitchFamily="34" charset="0"/>
                        <a:cs typeface="Arial" panose="020B0604020202020204" pitchFamily="34" charset="0"/>
                      </a:endParaRPr>
                    </a:p>
                  </a:txBody>
                  <a:tcPr marL="95548" marR="95548" marT="47774" marB="477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57200" indent="-457200">
                        <a:spcAft>
                          <a:spcPts val="600"/>
                        </a:spcAft>
                        <a:buFont typeface="Arial" panose="020B0604020202020204" pitchFamily="34" charset="0"/>
                        <a:buChar char="•"/>
                      </a:pPr>
                      <a:r>
                        <a:rPr lang="en-US" sz="1900" dirty="0">
                          <a:latin typeface="Arial"/>
                          <a:cs typeface="Arial"/>
                        </a:rPr>
                        <a:t>Build a partnership with your colleague</a:t>
                      </a:r>
                    </a:p>
                    <a:p>
                      <a:pPr marL="457200" indent="-457200">
                        <a:spcAft>
                          <a:spcPts val="600"/>
                        </a:spcAft>
                        <a:buFont typeface="Arial" panose="020B0604020202020204" pitchFamily="34" charset="0"/>
                        <a:buChar char="•"/>
                      </a:pPr>
                      <a:r>
                        <a:rPr lang="en-US" sz="1900" dirty="0">
                          <a:latin typeface="Arial"/>
                          <a:cs typeface="Arial"/>
                        </a:rPr>
                        <a:t>Shared decision-making</a:t>
                      </a:r>
                    </a:p>
                    <a:p>
                      <a:pPr marL="457200" indent="-457200">
                        <a:spcAft>
                          <a:spcPts val="600"/>
                        </a:spcAft>
                        <a:buFont typeface="Arial" panose="020B0604020202020204" pitchFamily="34" charset="0"/>
                        <a:buChar char="•"/>
                      </a:pPr>
                      <a:r>
                        <a:rPr lang="en-US" sz="1900" dirty="0">
                          <a:latin typeface="Arial"/>
                          <a:cs typeface="Arial"/>
                        </a:rPr>
                        <a:t>Active listening – using motivational interviewing techniques</a:t>
                      </a:r>
                    </a:p>
                    <a:p>
                      <a:pPr marL="457200" indent="-457200">
                        <a:spcAft>
                          <a:spcPts val="600"/>
                        </a:spcAft>
                        <a:buFont typeface="Arial" panose="020B0604020202020204" pitchFamily="34" charset="0"/>
                        <a:buChar char="•"/>
                      </a:pPr>
                      <a:r>
                        <a:rPr lang="en-US" sz="1900" dirty="0">
                          <a:latin typeface="Arial"/>
                          <a:cs typeface="Arial"/>
                        </a:rPr>
                        <a:t>Create a win-win situation</a:t>
                      </a:r>
                    </a:p>
                    <a:p>
                      <a:pPr>
                        <a:spcAft>
                          <a:spcPts val="600"/>
                        </a:spcAft>
                      </a:pPr>
                      <a:endParaRPr lang="en-US" sz="1900" dirty="0">
                        <a:latin typeface="Arial" panose="020B0604020202020204" pitchFamily="34" charset="0"/>
                        <a:cs typeface="Arial" panose="020B0604020202020204" pitchFamily="34" charset="0"/>
                      </a:endParaRPr>
                    </a:p>
                  </a:txBody>
                  <a:tcPr marL="95548" marR="95548" marT="47774" marB="477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85750" indent="-285750">
                        <a:spcAft>
                          <a:spcPts val="600"/>
                        </a:spcAft>
                        <a:buFont typeface="Arial" panose="020B0604020202020204" pitchFamily="34" charset="0"/>
                        <a:buChar char="•"/>
                      </a:pPr>
                      <a:r>
                        <a:rPr lang="en-US" sz="1900" dirty="0">
                          <a:latin typeface="Arial"/>
                          <a:cs typeface="Arial"/>
                        </a:rPr>
                        <a:t>Support local research ecosystems</a:t>
                      </a:r>
                    </a:p>
                    <a:p>
                      <a:pPr marL="285750" indent="-285750">
                        <a:spcAft>
                          <a:spcPts val="600"/>
                        </a:spcAft>
                        <a:buFont typeface="Arial" panose="020B0604020202020204" pitchFamily="34" charset="0"/>
                        <a:buChar char="•"/>
                      </a:pPr>
                      <a:r>
                        <a:rPr lang="en-US" sz="1900" dirty="0">
                          <a:latin typeface="Arial"/>
                          <a:cs typeface="Arial"/>
                        </a:rPr>
                        <a:t>Transparency in funding</a:t>
                      </a:r>
                    </a:p>
                    <a:p>
                      <a:pPr marL="285750" lvl="0" indent="-285750">
                        <a:spcAft>
                          <a:spcPts val="600"/>
                        </a:spcAft>
                        <a:buFont typeface="Arial" panose="020B0604020202020204" pitchFamily="34" charset="0"/>
                        <a:buChar char="•"/>
                      </a:pPr>
                      <a:r>
                        <a:rPr lang="en-US" sz="1900" dirty="0">
                          <a:latin typeface="Arial"/>
                          <a:cs typeface="Arial"/>
                        </a:rPr>
                        <a:t>Realistic timelines for collaboration</a:t>
                      </a:r>
                    </a:p>
                    <a:p>
                      <a:pPr>
                        <a:spcAft>
                          <a:spcPts val="600"/>
                        </a:spcAft>
                      </a:pPr>
                      <a:endParaRPr lang="en-US" sz="1900" dirty="0">
                        <a:latin typeface="Arial" panose="020B0604020202020204" pitchFamily="34" charset="0"/>
                        <a:cs typeface="Arial" panose="020B0604020202020204" pitchFamily="34" charset="0"/>
                      </a:endParaRPr>
                    </a:p>
                  </a:txBody>
                  <a:tcPr marL="95548" marR="95548" marT="47774" marB="477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04741935"/>
                  </a:ext>
                </a:extLst>
              </a:tr>
            </a:tbl>
          </a:graphicData>
        </a:graphic>
      </p:graphicFrame>
      <p:sp>
        <p:nvSpPr>
          <p:cNvPr id="6" name="Footer Placeholder 3">
            <a:extLst>
              <a:ext uri="{FF2B5EF4-FFF2-40B4-BE49-F238E27FC236}">
                <a16:creationId xmlns:a16="http://schemas.microsoft.com/office/drawing/2014/main" id="{EB13658C-4FC3-06AB-F44E-8B7157AA5A51}"/>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216234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a:latin typeface="Helvetica Neue Light" panose="02000403000000020004" pitchFamily="2" charset="0"/>
                <a:ea typeface="Helvetica Neue Light" panose="02000403000000020004" pitchFamily="2" charset="0"/>
              </a:rPr>
              <a:t>Critical Self-Awareness</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408678"/>
          </a:xfrm>
        </p:spPr>
        <p:txBody>
          <a:bodyPr vert="horz" lIns="91440" tIns="45720" rIns="91440" bIns="45720" rtlCol="0" anchor="t">
            <a:normAutofit/>
          </a:bodyPr>
          <a:lstStyle/>
          <a:p>
            <a:pPr lvl="1" indent="-456565">
              <a:spcAft>
                <a:spcPts val="1000"/>
              </a:spcAft>
              <a:buFont typeface="+mj-lt"/>
              <a:buAutoNum type="arabicPeriod"/>
            </a:pPr>
            <a:r>
              <a:rPr lang="en-US" sz="2200">
                <a:latin typeface="Arial"/>
                <a:cs typeface="Arial"/>
              </a:rPr>
              <a:t>Do I offer all counterparts the same information and recommendations? If so, or not, what informs this?</a:t>
            </a:r>
            <a:endParaRPr lang="en-US">
              <a:latin typeface="Arial"/>
              <a:cs typeface="Arial"/>
            </a:endParaRPr>
          </a:p>
          <a:p>
            <a:pPr lvl="1" indent="-456565">
              <a:spcAft>
                <a:spcPts val="1000"/>
              </a:spcAft>
              <a:buFont typeface="+mj-lt"/>
              <a:buAutoNum type="arabicPeriod"/>
            </a:pPr>
            <a:r>
              <a:rPr lang="en-US" sz="2200">
                <a:latin typeface="Arial"/>
                <a:cs typeface="Arial"/>
              </a:rPr>
              <a:t>What assumptions do I make about global counterparts based on our conversation and information they give me or their appearance?  </a:t>
            </a:r>
            <a:endParaRPr lang="en-US" sz="2200">
              <a:latin typeface="Arial" panose="020B0604020202020204" pitchFamily="34" charset="0"/>
              <a:cs typeface="Arial" panose="020B0604020202020204" pitchFamily="34" charset="0"/>
            </a:endParaRPr>
          </a:p>
          <a:p>
            <a:pPr lvl="1" indent="-456565">
              <a:spcAft>
                <a:spcPts val="1000"/>
              </a:spcAft>
              <a:buFont typeface="+mj-lt"/>
              <a:buAutoNum type="arabicPeriod"/>
            </a:pPr>
            <a:r>
              <a:rPr lang="en-US" sz="2200">
                <a:latin typeface="Arial"/>
                <a:cs typeface="Arial"/>
              </a:rPr>
              <a:t>What are my personal and cultural values or beliefs and how do these influence my approach to this work?</a:t>
            </a:r>
          </a:p>
          <a:p>
            <a:pPr lvl="1" indent="-456565">
              <a:spcAft>
                <a:spcPts val="1000"/>
              </a:spcAft>
              <a:buFont typeface="+mj-lt"/>
              <a:buAutoNum type="arabicPeriod"/>
            </a:pPr>
            <a:r>
              <a:rPr lang="en-US" sz="2200">
                <a:latin typeface="Arial"/>
                <a:cs typeface="Arial"/>
              </a:rPr>
              <a:t>In what ways have fear, lack of knowledge, and systemic oppression influenced my own attitudes and actions? </a:t>
            </a:r>
            <a:endParaRPr lang="en-US" sz="2200">
              <a:latin typeface="Arial" panose="020B0604020202020204" pitchFamily="34" charset="0"/>
              <a:cs typeface="Arial" panose="020B0604020202020204" pitchFamily="34" charset="0"/>
            </a:endParaRPr>
          </a:p>
          <a:p>
            <a:pPr lvl="1" indent="-456565">
              <a:spcAft>
                <a:spcPts val="1000"/>
              </a:spcAft>
              <a:buFont typeface="+mj-lt"/>
              <a:buAutoNum type="arabicPeriod"/>
            </a:pPr>
            <a:r>
              <a:rPr lang="en-US" sz="2200">
                <a:latin typeface="Arial"/>
                <a:cs typeface="Arial"/>
              </a:rPr>
              <a:t>What steps can I take to minimize the effects of this personal bias?</a:t>
            </a:r>
          </a:p>
          <a:p>
            <a:pPr lvl="1" indent="-456565">
              <a:spcAft>
                <a:spcPts val="1000"/>
              </a:spcAft>
              <a:buFont typeface="+mj-lt"/>
              <a:buAutoNum type="arabicPeriod"/>
            </a:pPr>
            <a:r>
              <a:rPr lang="en-US" sz="2200">
                <a:latin typeface="Arial"/>
                <a:cs typeface="Arial"/>
              </a:rPr>
              <a:t>How can I use self-awareness to appreciate the multicultural and multigenerational identities of colleagues?</a:t>
            </a:r>
          </a:p>
        </p:txBody>
      </p:sp>
      <p:sp>
        <p:nvSpPr>
          <p:cNvPr id="5" name="Slide Number Placeholder 4">
            <a:extLst>
              <a:ext uri="{FF2B5EF4-FFF2-40B4-BE49-F238E27FC236}">
                <a16:creationId xmlns:a16="http://schemas.microsoft.com/office/drawing/2014/main" id="{A620C426-A92A-1265-D657-605C47683C8E}"/>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51</a:t>
            </a:fld>
            <a:endParaRPr lang="en-US"/>
          </a:p>
        </p:txBody>
      </p:sp>
      <p:sp>
        <p:nvSpPr>
          <p:cNvPr id="6" name="Footer Placeholder 3">
            <a:extLst>
              <a:ext uri="{FF2B5EF4-FFF2-40B4-BE49-F238E27FC236}">
                <a16:creationId xmlns:a16="http://schemas.microsoft.com/office/drawing/2014/main" id="{4CA1BEEB-9C6D-EA02-9B45-B307D567C8DA}"/>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t>The Role of Colonization and Positionality in Global Health Systems</a:t>
            </a:r>
          </a:p>
        </p:txBody>
      </p:sp>
    </p:spTree>
    <p:extLst>
      <p:ext uri="{BB962C8B-B14F-4D97-AF65-F5344CB8AC3E}">
        <p14:creationId xmlns:p14="http://schemas.microsoft.com/office/powerpoint/2010/main" val="1823753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630EF-81CA-F20E-8D66-7A42E8B714BC}"/>
              </a:ext>
            </a:extLst>
          </p:cNvPr>
          <p:cNvSpPr>
            <a:spLocks noGrp="1"/>
          </p:cNvSpPr>
          <p:nvPr>
            <p:ph type="title"/>
          </p:nvPr>
        </p:nvSpPr>
        <p:spPr>
          <a:xfrm>
            <a:off x="630936" y="640080"/>
            <a:ext cx="4818888" cy="1481328"/>
          </a:xfrm>
        </p:spPr>
        <p:txBody>
          <a:bodyPr anchor="b">
            <a:normAutofit/>
          </a:bodyPr>
          <a:lstStyle/>
          <a:p>
            <a:r>
              <a:rPr lang="en-US" sz="5000">
                <a:latin typeface="Helvetica Neue Light" panose="02000403000000020004" pitchFamily="2" charset="0"/>
                <a:ea typeface="Helvetica Neue Light" panose="02000403000000020004" pitchFamily="2" charset="0"/>
              </a:rPr>
              <a:t>Small Group Activity #2</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4AEDEB-4D3B-FA75-D370-C6D3928B885E}"/>
              </a:ext>
            </a:extLst>
          </p:cNvPr>
          <p:cNvSpPr>
            <a:spLocks noGrp="1"/>
          </p:cNvSpPr>
          <p:nvPr>
            <p:ph idx="1"/>
          </p:nvPr>
        </p:nvSpPr>
        <p:spPr>
          <a:xfrm>
            <a:off x="630936" y="2660904"/>
            <a:ext cx="10722864" cy="3547872"/>
          </a:xfrm>
        </p:spPr>
        <p:txBody>
          <a:bodyPr anchor="t">
            <a:normAutofit/>
          </a:bodyPr>
          <a:lstStyle/>
          <a:p>
            <a:pPr marL="0" indent="0">
              <a:spcBef>
                <a:spcPts val="600"/>
              </a:spcBef>
              <a:spcAft>
                <a:spcPts val="600"/>
              </a:spcAft>
              <a:buNone/>
            </a:pPr>
            <a:r>
              <a:rPr lang="en-US" b="1">
                <a:latin typeface="Arial"/>
                <a:cs typeface="Arial"/>
              </a:rPr>
              <a:t>Authorship Discussion with Cultural Humility</a:t>
            </a:r>
          </a:p>
          <a:p>
            <a:pPr marL="0" marR="0" lvl="0" indent="0">
              <a:spcBef>
                <a:spcPts val="600"/>
              </a:spcBef>
              <a:spcAft>
                <a:spcPts val="600"/>
              </a:spcAft>
              <a:buNone/>
            </a:pPr>
            <a:r>
              <a:rPr lang="en-US" sz="2800" b="1">
                <a:latin typeface="Arial"/>
                <a:cs typeface="Arial"/>
              </a:rPr>
              <a:t>Objectives:</a:t>
            </a:r>
            <a:endParaRPr lang="en-US" sz="2800">
              <a:latin typeface="Arial"/>
              <a:cs typeface="Arial"/>
            </a:endParaRPr>
          </a:p>
          <a:p>
            <a:r>
              <a:rPr lang="en-US" sz="2400">
                <a:latin typeface="Arial"/>
                <a:cs typeface="Arial"/>
              </a:rPr>
              <a:t>Reflect on the case presented and utilize resources and cultural humility skills to navigate the project negotiation.</a:t>
            </a:r>
          </a:p>
          <a:p>
            <a:r>
              <a:rPr lang="en-US" sz="2400">
                <a:latin typeface="Arial"/>
                <a:cs typeface="Arial"/>
              </a:rPr>
              <a:t>Discuss the best strategies for creating a win-win partnership.</a:t>
            </a:r>
          </a:p>
          <a:p>
            <a:pPr marL="457200" indent="-457200">
              <a:lnSpc>
                <a:spcPct val="100000"/>
              </a:lnSpc>
              <a:spcBef>
                <a:spcPts val="300"/>
              </a:spcBef>
              <a:spcAft>
                <a:spcPts val="300"/>
              </a:spcAft>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0" indent="0">
              <a:lnSpc>
                <a:spcPct val="100000"/>
              </a:lnSpc>
              <a:spcBef>
                <a:spcPts val="300"/>
              </a:spcBef>
              <a:spcAft>
                <a:spcPts val="300"/>
              </a:spcAft>
              <a:buNone/>
            </a:pPr>
            <a:r>
              <a:rPr lang="en-US" sz="2400" b="1">
                <a:latin typeface="Arial"/>
                <a:ea typeface="Calibri"/>
                <a:cs typeface="Arial"/>
              </a:rPr>
              <a:t>Report back: </a:t>
            </a:r>
            <a:r>
              <a:rPr lang="en-US" sz="2400">
                <a:latin typeface="Arial"/>
                <a:cs typeface="Arial"/>
              </a:rPr>
              <a:t>Select someone from your group to report back</a:t>
            </a:r>
          </a:p>
        </p:txBody>
      </p:sp>
      <p:sp>
        <p:nvSpPr>
          <p:cNvPr id="6" name="Slide Number Placeholder 5">
            <a:extLst>
              <a:ext uri="{FF2B5EF4-FFF2-40B4-BE49-F238E27FC236}">
                <a16:creationId xmlns:a16="http://schemas.microsoft.com/office/drawing/2014/main" id="{49112FFA-58E5-7894-705E-8385E9293841}"/>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a:pPr>
                <a:spcAft>
                  <a:spcPts val="600"/>
                </a:spcAft>
              </a:pPr>
              <a:t>52</a:t>
            </a:fld>
            <a:endParaRPr lang="en-US"/>
          </a:p>
        </p:txBody>
      </p:sp>
      <p:sp>
        <p:nvSpPr>
          <p:cNvPr id="7" name="Footer Placeholder 3">
            <a:extLst>
              <a:ext uri="{FF2B5EF4-FFF2-40B4-BE49-F238E27FC236}">
                <a16:creationId xmlns:a16="http://schemas.microsoft.com/office/drawing/2014/main" id="{698D6CD3-43AF-2EF2-F8F5-68E35A73518D}"/>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
        <p:nvSpPr>
          <p:cNvPr id="9" name="TextBox 8">
            <a:extLst>
              <a:ext uri="{FF2B5EF4-FFF2-40B4-BE49-F238E27FC236}">
                <a16:creationId xmlns:a16="http://schemas.microsoft.com/office/drawing/2014/main" id="{516966E6-5FA0-7606-EA50-DFF1E5FDC801}"/>
              </a:ext>
            </a:extLst>
          </p:cNvPr>
          <p:cNvSpPr txBox="1"/>
          <p:nvPr/>
        </p:nvSpPr>
        <p:spPr>
          <a:xfrm>
            <a:off x="9210992" y="295281"/>
            <a:ext cx="2660315" cy="707886"/>
          </a:xfrm>
          <a:prstGeom prst="rect">
            <a:avLst/>
          </a:prstGeom>
          <a:solidFill>
            <a:schemeClr val="accent2"/>
          </a:solidFill>
        </p:spPr>
        <p:txBody>
          <a:bodyPr wrap="square" rtlCol="0">
            <a:spAutoFit/>
          </a:bodyPr>
          <a:lstStyle/>
          <a:p>
            <a:pPr algn="ctr"/>
            <a:r>
              <a:rPr lang="en-US" sz="2000" b="1">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Breakout Session </a:t>
            </a:r>
          </a:p>
          <a:p>
            <a:pPr algn="ctr"/>
            <a:r>
              <a:rPr lang="en-US" sz="2000" b="1">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(20 minutes)</a:t>
            </a:r>
          </a:p>
        </p:txBody>
      </p:sp>
      <p:pic>
        <p:nvPicPr>
          <p:cNvPr id="10" name="Graphic 9" descr="Group brainstorm with solid fill">
            <a:extLst>
              <a:ext uri="{FF2B5EF4-FFF2-40B4-BE49-F238E27FC236}">
                <a16:creationId xmlns:a16="http://schemas.microsoft.com/office/drawing/2014/main" id="{C4800E7D-3779-2BA3-EBD7-7C535CE9FE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53400" y="192024"/>
            <a:ext cx="914400" cy="914400"/>
          </a:xfrm>
          <a:prstGeom prst="rect">
            <a:avLst/>
          </a:prstGeom>
        </p:spPr>
      </p:pic>
    </p:spTree>
    <p:extLst>
      <p:ext uri="{BB962C8B-B14F-4D97-AF65-F5344CB8AC3E}">
        <p14:creationId xmlns:p14="http://schemas.microsoft.com/office/powerpoint/2010/main" val="3226018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9486-D838-41A6-E5DE-F00651F73AD5}"/>
              </a:ext>
            </a:extLst>
          </p:cNvPr>
          <p:cNvSpPr>
            <a:spLocks noGrp="1"/>
          </p:cNvSpPr>
          <p:nvPr>
            <p:ph type="title"/>
          </p:nvPr>
        </p:nvSpPr>
        <p:spPr/>
        <p:txBody>
          <a:bodyPr/>
          <a:lstStyle/>
          <a:p>
            <a:r>
              <a:rPr lang="en-US" b="1">
                <a:ea typeface="+mj-lt"/>
                <a:cs typeface="+mj-lt"/>
              </a:rPr>
              <a:t>Background Story</a:t>
            </a:r>
            <a:endParaRPr lang="en-US"/>
          </a:p>
        </p:txBody>
      </p:sp>
      <p:sp>
        <p:nvSpPr>
          <p:cNvPr id="3" name="Content Placeholder 2">
            <a:extLst>
              <a:ext uri="{FF2B5EF4-FFF2-40B4-BE49-F238E27FC236}">
                <a16:creationId xmlns:a16="http://schemas.microsoft.com/office/drawing/2014/main" id="{4A1D2DB9-3246-BFBA-6BCA-89F9EA51398E}"/>
              </a:ext>
            </a:extLst>
          </p:cNvPr>
          <p:cNvSpPr>
            <a:spLocks noGrp="1"/>
          </p:cNvSpPr>
          <p:nvPr>
            <p:ph idx="1"/>
          </p:nvPr>
        </p:nvSpPr>
        <p:spPr/>
        <p:txBody>
          <a:bodyPr vert="horz" lIns="91440" tIns="45720" rIns="91440" bIns="45720" rtlCol="0" anchor="t">
            <a:normAutofit fontScale="92500"/>
          </a:bodyPr>
          <a:lstStyle/>
          <a:p>
            <a:pPr marL="0" indent="0">
              <a:buNone/>
            </a:pPr>
            <a:r>
              <a:rPr lang="en-US" sz="2400">
                <a:latin typeface="Arial"/>
                <a:ea typeface="+mn-lt"/>
                <a:cs typeface="+mn-lt"/>
              </a:rPr>
              <a:t>The world-renowned </a:t>
            </a:r>
            <a:r>
              <a:rPr lang="en-US" sz="2400" b="1">
                <a:latin typeface="Arial"/>
                <a:ea typeface="+mn-lt"/>
                <a:cs typeface="+mn-lt"/>
              </a:rPr>
              <a:t>“Bates Foundation”</a:t>
            </a:r>
            <a:r>
              <a:rPr lang="en-US" sz="2400">
                <a:latin typeface="Arial"/>
                <a:ea typeface="+mn-lt"/>
                <a:cs typeface="+mn-lt"/>
              </a:rPr>
              <a:t> funded an $8 Million Dollar clinical trial of a new drug innovation for pre-exposure prophylaxis drug for the prevention of HIV transmission and contraceptive product (</a:t>
            </a:r>
            <a:r>
              <a:rPr lang="en-US" sz="2400" err="1">
                <a:latin typeface="Arial"/>
                <a:ea typeface="+mn-lt"/>
                <a:cs typeface="+mn-lt"/>
              </a:rPr>
              <a:t>PrECP</a:t>
            </a:r>
            <a:r>
              <a:rPr lang="en-US" sz="2400">
                <a:latin typeface="Arial"/>
                <a:ea typeface="+mn-lt"/>
                <a:cs typeface="+mn-lt"/>
              </a:rPr>
              <a:t>). The study is supported by a collaboration between US and East-African health science institutions. The US-Principal Investigator (US-PI) was selected because they have received global recognition for similar research in other countries; however, they have never worked in Africa. The East African-Principal Investigator (EA-PI) is a global lead in both HIV prevention and contraception research.  </a:t>
            </a:r>
            <a:endParaRPr lang="en-US" sz="2400">
              <a:latin typeface="Arial"/>
              <a:ea typeface="Calibri"/>
              <a:cs typeface="Calibri"/>
            </a:endParaRPr>
          </a:p>
          <a:p>
            <a:endParaRPr lang="en-US" sz="2400">
              <a:latin typeface="Arial"/>
              <a:ea typeface="Calibri"/>
              <a:cs typeface="Calibri"/>
            </a:endParaRPr>
          </a:p>
          <a:p>
            <a:pPr marL="0" indent="0">
              <a:buNone/>
            </a:pPr>
            <a:r>
              <a:rPr lang="en-US" sz="2400">
                <a:latin typeface="Arial"/>
                <a:ea typeface="Calibri"/>
                <a:cs typeface="Calibri"/>
              </a:rPr>
              <a:t>The study is on its 2nd year and p</a:t>
            </a:r>
            <a:r>
              <a:rPr lang="en-US" sz="2400">
                <a:latin typeface="Arial"/>
                <a:ea typeface="+mn-lt"/>
                <a:cs typeface="+mn-lt"/>
              </a:rPr>
              <a:t>ublications of the clinical trial has the US based doctoral student as first author and US-PI as last/senior author; The publication failed to include EA-PI or the East African Doctoral Student either as a second author or second senior author.   </a:t>
            </a:r>
            <a:endParaRPr lang="en-US" sz="2400">
              <a:latin typeface="Arial"/>
              <a:ea typeface="Calibri"/>
              <a:cs typeface="Calibri"/>
            </a:endParaRPr>
          </a:p>
        </p:txBody>
      </p:sp>
      <p:sp>
        <p:nvSpPr>
          <p:cNvPr id="4" name="Footer Placeholder 3">
            <a:extLst>
              <a:ext uri="{FF2B5EF4-FFF2-40B4-BE49-F238E27FC236}">
                <a16:creationId xmlns:a16="http://schemas.microsoft.com/office/drawing/2014/main" id="{82A0FF54-B963-8414-6493-FA2D07039C7C}"/>
              </a:ext>
            </a:extLst>
          </p:cNvPr>
          <p:cNvSpPr>
            <a:spLocks noGrp="1"/>
          </p:cNvSpPr>
          <p:nvPr>
            <p:ph type="ftr" sz="quarter" idx="11"/>
          </p:nvPr>
        </p:nvSpPr>
        <p:spPr>
          <a:xfrm>
            <a:off x="832449" y="6356350"/>
            <a:ext cx="6012611" cy="365125"/>
          </a:xfrm>
        </p:spPr>
        <p:txBody>
          <a:bodyPr/>
          <a:lstStyle/>
          <a:p>
            <a:pPr algn="l"/>
            <a:r>
              <a:rPr lang="en-US"/>
              <a:t>The Role of Colonization and Positionality in Global Health Systems</a:t>
            </a:r>
          </a:p>
        </p:txBody>
      </p:sp>
      <p:sp>
        <p:nvSpPr>
          <p:cNvPr id="5" name="Slide Number Placeholder 4">
            <a:extLst>
              <a:ext uri="{FF2B5EF4-FFF2-40B4-BE49-F238E27FC236}">
                <a16:creationId xmlns:a16="http://schemas.microsoft.com/office/drawing/2014/main" id="{2787D421-FD25-56F1-A73F-CD07C00E01E4}"/>
              </a:ext>
            </a:extLst>
          </p:cNvPr>
          <p:cNvSpPr>
            <a:spLocks noGrp="1"/>
          </p:cNvSpPr>
          <p:nvPr>
            <p:ph type="sldNum" sz="quarter" idx="12"/>
          </p:nvPr>
        </p:nvSpPr>
        <p:spPr/>
        <p:txBody>
          <a:bodyPr/>
          <a:lstStyle/>
          <a:p>
            <a:fld id="{E8D2E3BB-E7F0-5B45-9637-639975B4227E}" type="slidenum">
              <a:rPr lang="en-US" smtClean="0"/>
              <a:t>53</a:t>
            </a:fld>
            <a:endParaRPr lang="en-US"/>
          </a:p>
        </p:txBody>
      </p:sp>
    </p:spTree>
    <p:extLst>
      <p:ext uri="{BB962C8B-B14F-4D97-AF65-F5344CB8AC3E}">
        <p14:creationId xmlns:p14="http://schemas.microsoft.com/office/powerpoint/2010/main" val="794002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40239-9973-BBF7-1930-2B2DFF8AD736}"/>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Helvetica Neue Light" panose="02000403000000020004" pitchFamily="2" charset="0"/>
                <a:ea typeface="Helvetica Neue Light" panose="02000403000000020004" pitchFamily="2" charset="0"/>
              </a:rPr>
              <a:t>Welcome to the main room</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757662-F3C6-FDFA-B0A7-9D6B5105DC14}"/>
              </a:ext>
            </a:extLst>
          </p:cNvPr>
          <p:cNvSpPr>
            <a:spLocks noGrp="1"/>
          </p:cNvSpPr>
          <p:nvPr>
            <p:ph idx="1"/>
          </p:nvPr>
        </p:nvSpPr>
        <p:spPr>
          <a:xfrm>
            <a:off x="4447308" y="1153572"/>
            <a:ext cx="6906491" cy="5023391"/>
          </a:xfrm>
        </p:spPr>
        <p:txBody>
          <a:bodyPr anchor="ctr">
            <a:normAutofit/>
          </a:bodyPr>
          <a:lstStyle/>
          <a:p>
            <a:pPr marL="457200" indent="-457200">
              <a:spcAft>
                <a:spcPts val="1200"/>
              </a:spcAft>
              <a:buFont typeface="Arial" panose="020B0604020202020204" pitchFamily="34" charset="0"/>
              <a:buChar char="•"/>
            </a:pPr>
            <a:r>
              <a:rPr lang="en-US">
                <a:latin typeface="Helvetica Neue" panose="02000503000000020004" pitchFamily="2" charset="0"/>
                <a:ea typeface="Helvetica Neue" panose="02000503000000020004" pitchFamily="2" charset="0"/>
                <a:cs typeface="Helvetica Neue" panose="02000503000000020004" pitchFamily="2" charset="0"/>
              </a:rPr>
              <a:t>Please use the chat or microphone to tell us how we can help you. </a:t>
            </a:r>
          </a:p>
          <a:p>
            <a:pPr marL="457200" lvl="0" indent="-457200">
              <a:spcAft>
                <a:spcPts val="1200"/>
              </a:spcAft>
              <a:buFont typeface="Arial" panose="020B0604020202020204" pitchFamily="34" charset="0"/>
              <a:buChar char="•"/>
            </a:pPr>
            <a:r>
              <a:rPr lang="en-US">
                <a:latin typeface="Helvetica Neue" panose="02000503000000020004" pitchFamily="2" charset="0"/>
                <a:ea typeface="Helvetica Neue" panose="02000503000000020004" pitchFamily="2" charset="0"/>
                <a:cs typeface="Helvetica Neue" panose="02000503000000020004" pitchFamily="2" charset="0"/>
              </a:rPr>
              <a:t>If you need to return to your breakout room, please tell us the room number or facilitator name. </a:t>
            </a:r>
          </a:p>
          <a:p>
            <a:pPr marL="0" indent="0">
              <a:buNone/>
            </a:pP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Footer Placeholder 3">
            <a:extLst>
              <a:ext uri="{FF2B5EF4-FFF2-40B4-BE49-F238E27FC236}">
                <a16:creationId xmlns:a16="http://schemas.microsoft.com/office/drawing/2014/main" id="{019E8A70-9C99-FD9F-737B-C4D157F96B9E}"/>
              </a:ext>
            </a:extLst>
          </p:cNvPr>
          <p:cNvSpPr>
            <a:spLocks noGrp="1"/>
          </p:cNvSpPr>
          <p:nvPr>
            <p:ph type="ftr" sz="quarter" idx="11"/>
          </p:nvPr>
        </p:nvSpPr>
        <p:spPr>
          <a:xfrm>
            <a:off x="4038600" y="6356350"/>
            <a:ext cx="5251174" cy="365125"/>
          </a:xfrm>
        </p:spPr>
        <p:txBody>
          <a:bodyPr>
            <a:normAutofit/>
          </a:bodyPr>
          <a:lstStyle/>
          <a:p>
            <a:pPr>
              <a:lnSpc>
                <a:spcPct val="90000"/>
              </a:lnSpc>
              <a:spcAft>
                <a:spcPts val="600"/>
              </a:spcAft>
            </a:pPr>
            <a:r>
              <a:rPr lang="en-US" sz="900"/>
              <a:t>The Role of Colonization and Positionality in Global  Health Systems</a:t>
            </a:r>
          </a:p>
        </p:txBody>
      </p:sp>
      <p:sp>
        <p:nvSpPr>
          <p:cNvPr id="5" name="Slide Number Placeholder 4">
            <a:extLst>
              <a:ext uri="{FF2B5EF4-FFF2-40B4-BE49-F238E27FC236}">
                <a16:creationId xmlns:a16="http://schemas.microsoft.com/office/drawing/2014/main" id="{27578A8C-60F1-575D-C035-1DFD5C2E7C67}"/>
              </a:ext>
            </a:extLst>
          </p:cNvPr>
          <p:cNvSpPr>
            <a:spLocks noGrp="1"/>
          </p:cNvSpPr>
          <p:nvPr>
            <p:ph type="sldNum" sz="quarter" idx="12"/>
          </p:nvPr>
        </p:nvSpPr>
        <p:spPr>
          <a:xfrm>
            <a:off x="9541564" y="6356350"/>
            <a:ext cx="1812235" cy="365125"/>
          </a:xfrm>
        </p:spPr>
        <p:txBody>
          <a:bodyPr>
            <a:normAutofit/>
          </a:bodyPr>
          <a:lstStyle/>
          <a:p>
            <a:pPr>
              <a:spcAft>
                <a:spcPts val="600"/>
              </a:spcAft>
            </a:pPr>
            <a:fld id="{E8D2E3BB-E7F0-5B45-9637-639975B4227E}" type="slidenum">
              <a:rPr lang="en-US" smtClean="0"/>
              <a:pPr>
                <a:spcAft>
                  <a:spcPts val="600"/>
                </a:spcAft>
              </a:pPr>
              <a:t>54</a:t>
            </a:fld>
            <a:endParaRPr lang="en-US"/>
          </a:p>
        </p:txBody>
      </p:sp>
    </p:spTree>
    <p:extLst>
      <p:ext uri="{BB962C8B-B14F-4D97-AF65-F5344CB8AC3E}">
        <p14:creationId xmlns:p14="http://schemas.microsoft.com/office/powerpoint/2010/main" val="238648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630EF-81CA-F20E-8D66-7A42E8B714BC}"/>
              </a:ext>
            </a:extLst>
          </p:cNvPr>
          <p:cNvSpPr>
            <a:spLocks noGrp="1"/>
          </p:cNvSpPr>
          <p:nvPr>
            <p:ph type="title"/>
          </p:nvPr>
        </p:nvSpPr>
        <p:spPr>
          <a:xfrm>
            <a:off x="630936" y="640080"/>
            <a:ext cx="4818888" cy="1481328"/>
          </a:xfrm>
        </p:spPr>
        <p:txBody>
          <a:bodyPr anchor="b">
            <a:normAutofit/>
          </a:bodyPr>
          <a:lstStyle/>
          <a:p>
            <a:r>
              <a:rPr lang="en-US" sz="5000">
                <a:latin typeface="Helvetica Neue Light" panose="02000403000000020004" pitchFamily="2" charset="0"/>
                <a:ea typeface="Helvetica Neue Light" panose="02000403000000020004" pitchFamily="2" charset="0"/>
              </a:rPr>
              <a:t>Breakout Activity Debrief</a:t>
            </a:r>
          </a:p>
        </p:txBody>
      </p:sp>
      <p:sp>
        <p:nvSpPr>
          <p:cNvPr id="2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4AEDEB-4D3B-FA75-D370-C6D3928B885E}"/>
              </a:ext>
            </a:extLst>
          </p:cNvPr>
          <p:cNvSpPr>
            <a:spLocks noGrp="1"/>
          </p:cNvSpPr>
          <p:nvPr>
            <p:ph idx="1"/>
          </p:nvPr>
        </p:nvSpPr>
        <p:spPr>
          <a:xfrm>
            <a:off x="630936" y="2660904"/>
            <a:ext cx="10722864" cy="3547872"/>
          </a:xfrm>
        </p:spPr>
        <p:txBody>
          <a:bodyPr anchor="t">
            <a:normAutofit/>
          </a:bodyPr>
          <a:lstStyle/>
          <a:p>
            <a:pPr>
              <a:spcAft>
                <a:spcPts val="1800"/>
              </a:spcAft>
            </a:pPr>
            <a:r>
              <a:rPr lang="en-US" sz="2400">
                <a:latin typeface="Arial"/>
                <a:cs typeface="Arial"/>
              </a:rPr>
              <a:t>Please share with the larger group the key points from your small group discussion.</a:t>
            </a:r>
          </a:p>
          <a:p>
            <a:pPr lvl="1"/>
            <a:r>
              <a:rPr lang="en-US">
                <a:ea typeface="+mn-lt"/>
                <a:cs typeface="+mn-lt"/>
              </a:rPr>
              <a:t>Reflect on the case presented and utilize resources and cultural humility skills to navigate the project negotiation.</a:t>
            </a:r>
          </a:p>
          <a:p>
            <a:pPr lvl="1"/>
            <a:r>
              <a:rPr lang="en-US">
                <a:ea typeface="+mn-lt"/>
                <a:cs typeface="+mn-lt"/>
              </a:rPr>
              <a:t>Discuss the best strategies for creating a win-win partnership.</a:t>
            </a:r>
          </a:p>
        </p:txBody>
      </p:sp>
      <p:sp>
        <p:nvSpPr>
          <p:cNvPr id="6" name="Slide Number Placeholder 5">
            <a:extLst>
              <a:ext uri="{FF2B5EF4-FFF2-40B4-BE49-F238E27FC236}">
                <a16:creationId xmlns:a16="http://schemas.microsoft.com/office/drawing/2014/main" id="{49112FFA-58E5-7894-705E-8385E9293841}"/>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a:pPr>
                <a:spcAft>
                  <a:spcPts val="600"/>
                </a:spcAft>
              </a:pPr>
              <a:t>55</a:t>
            </a:fld>
            <a:endParaRPr lang="en-US"/>
          </a:p>
        </p:txBody>
      </p:sp>
      <p:sp>
        <p:nvSpPr>
          <p:cNvPr id="7" name="Footer Placeholder 3">
            <a:extLst>
              <a:ext uri="{FF2B5EF4-FFF2-40B4-BE49-F238E27FC236}">
                <a16:creationId xmlns:a16="http://schemas.microsoft.com/office/drawing/2014/main" id="{698D6CD3-43AF-2EF2-F8F5-68E35A73518D}"/>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pic>
        <p:nvPicPr>
          <p:cNvPr id="10" name="Graphic 9" descr="Group brainstorm with solid fill">
            <a:extLst>
              <a:ext uri="{FF2B5EF4-FFF2-40B4-BE49-F238E27FC236}">
                <a16:creationId xmlns:a16="http://schemas.microsoft.com/office/drawing/2014/main" id="{C4800E7D-3779-2BA3-EBD7-7C535CE9FE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896600" y="192024"/>
            <a:ext cx="914400" cy="914400"/>
          </a:xfrm>
          <a:prstGeom prst="rect">
            <a:avLst/>
          </a:prstGeom>
        </p:spPr>
      </p:pic>
    </p:spTree>
    <p:extLst>
      <p:ext uri="{BB962C8B-B14F-4D97-AF65-F5344CB8AC3E}">
        <p14:creationId xmlns:p14="http://schemas.microsoft.com/office/powerpoint/2010/main" val="3571797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A6B83C-8B78-98DF-03FB-4143051013D8}"/>
              </a:ext>
            </a:extLst>
          </p:cNvPr>
          <p:cNvSpPr>
            <a:spLocks noGrp="1"/>
          </p:cNvSpPr>
          <p:nvPr>
            <p:ph type="title"/>
          </p:nvPr>
        </p:nvSpPr>
        <p:spPr>
          <a:xfrm>
            <a:off x="1524000" y="2211886"/>
            <a:ext cx="9144000" cy="2764028"/>
          </a:xfrm>
        </p:spPr>
        <p:txBody>
          <a:bodyPr vert="horz" lIns="91440" tIns="45720" rIns="91440" bIns="45720" rtlCol="0" anchor="ctr">
            <a:normAutofit/>
          </a:bodyPr>
          <a:lstStyle/>
          <a:p>
            <a:pPr algn="ctr"/>
            <a:r>
              <a:rPr lang="en-US" sz="7200" kern="1200">
                <a:latin typeface="Helvetica Neue Light" panose="02000403000000020004" pitchFamily="2" charset="0"/>
                <a:ea typeface="Helvetica Neue Light" panose="02000403000000020004" pitchFamily="2" charset="0"/>
              </a:rPr>
              <a:t>Let Local </a:t>
            </a:r>
            <a:br>
              <a:rPr lang="en-US" sz="7200" kern="1200">
                <a:latin typeface="Helvetica Neue Light" panose="02000403000000020004" pitchFamily="2" charset="0"/>
                <a:ea typeface="Helvetica Neue Light" panose="02000403000000020004" pitchFamily="2" charset="0"/>
              </a:rPr>
            </a:br>
            <a:r>
              <a:rPr lang="en-US" sz="7200" kern="1200">
                <a:latin typeface="Helvetica Neue Light" panose="02000403000000020004" pitchFamily="2" charset="0"/>
                <a:ea typeface="Helvetica Neue Light" panose="02000403000000020004" pitchFamily="2" charset="0"/>
              </a:rPr>
              <a:t>Priorities Lead</a:t>
            </a:r>
            <a:endParaRPr lang="en-US" sz="6700" kern="1200">
              <a:latin typeface="Helvetica Neue Light" panose="02000403000000020004" pitchFamily="2" charset="0"/>
              <a:ea typeface="Helvetica Neue Light" panose="02000403000000020004" pitchFamily="2" charset="0"/>
            </a:endParaRPr>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3">
            <a:extLst>
              <a:ext uri="{FF2B5EF4-FFF2-40B4-BE49-F238E27FC236}">
                <a16:creationId xmlns:a16="http://schemas.microsoft.com/office/drawing/2014/main" id="{7BA03371-3779-0476-E93A-ACD0942B22E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sz="1100" kern="1200">
                <a:solidFill>
                  <a:schemeClr val="tx1">
                    <a:lumMod val="50000"/>
                    <a:lumOff val="50000"/>
                  </a:schemeClr>
                </a:solidFill>
                <a:latin typeface="+mn-lt"/>
                <a:ea typeface="+mn-ea"/>
                <a:cs typeface="+mn-cs"/>
              </a:rPr>
              <a:t>The Role of Colonization and Positionality in Global Health Systems</a:t>
            </a:r>
          </a:p>
        </p:txBody>
      </p:sp>
      <p:sp>
        <p:nvSpPr>
          <p:cNvPr id="5" name="Slide Number Placeholder 4">
            <a:extLst>
              <a:ext uri="{FF2B5EF4-FFF2-40B4-BE49-F238E27FC236}">
                <a16:creationId xmlns:a16="http://schemas.microsoft.com/office/drawing/2014/main" id="{7238ECDB-43F4-113A-2A77-4F37F3714C60}"/>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defTabSz="914400">
              <a:spcAft>
                <a:spcPts val="600"/>
              </a:spcAft>
            </a:pPr>
            <a:fld id="{E8D2E3BB-E7F0-5B45-9637-639975B4227E}" type="slidenum">
              <a:rPr lang="en-US">
                <a:solidFill>
                  <a:schemeClr val="tx1">
                    <a:lumMod val="50000"/>
                    <a:lumOff val="50000"/>
                  </a:schemeClr>
                </a:solidFill>
              </a:rPr>
              <a:pPr defTabSz="914400">
                <a:spcAft>
                  <a:spcPts val="600"/>
                </a:spcAft>
              </a:pPr>
              <a:t>56</a:t>
            </a:fld>
            <a:endParaRPr lang="en-US">
              <a:solidFill>
                <a:schemeClr val="tx1">
                  <a:lumMod val="50000"/>
                  <a:lumOff val="50000"/>
                </a:schemeClr>
              </a:solidFill>
            </a:endParaRPr>
          </a:p>
        </p:txBody>
      </p:sp>
    </p:spTree>
    <p:extLst>
      <p:ext uri="{BB962C8B-B14F-4D97-AF65-F5344CB8AC3E}">
        <p14:creationId xmlns:p14="http://schemas.microsoft.com/office/powerpoint/2010/main" val="2798559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213A2633-0EFA-8D62-818E-77D321468B8F}"/>
              </a:ext>
            </a:extLst>
          </p:cNvPr>
          <p:cNvPicPr>
            <a:picLocks noGrp="1" noChangeAspect="1"/>
          </p:cNvPicPr>
          <p:nvPr>
            <p:ph idx="1"/>
          </p:nvPr>
        </p:nvPicPr>
        <p:blipFill>
          <a:blip r:embed="rId4"/>
          <a:stretch>
            <a:fillRect/>
          </a:stretch>
        </p:blipFill>
        <p:spPr>
          <a:xfrm>
            <a:off x="966264" y="296954"/>
            <a:ext cx="10387536" cy="6059396"/>
          </a:xfrm>
        </p:spPr>
      </p:pic>
      <p:sp>
        <p:nvSpPr>
          <p:cNvPr id="3" name="Slide Number Placeholder 2">
            <a:extLst>
              <a:ext uri="{FF2B5EF4-FFF2-40B4-BE49-F238E27FC236}">
                <a16:creationId xmlns:a16="http://schemas.microsoft.com/office/drawing/2014/main" id="{0064F8F1-0A9A-A32E-E478-FDFE9829B11F}"/>
              </a:ext>
            </a:extLst>
          </p:cNvPr>
          <p:cNvSpPr>
            <a:spLocks noGrp="1"/>
          </p:cNvSpPr>
          <p:nvPr>
            <p:ph type="sldNum" sz="quarter" idx="12"/>
          </p:nvPr>
        </p:nvSpPr>
        <p:spPr/>
        <p:txBody>
          <a:bodyPr/>
          <a:lstStyle/>
          <a:p>
            <a:fld id="{E8D2E3BB-E7F0-5B45-9637-639975B4227E}" type="slidenum">
              <a:rPr lang="en-US" smtClean="0"/>
              <a:t>57</a:t>
            </a:fld>
            <a:endParaRPr lang="en-US"/>
          </a:p>
        </p:txBody>
      </p:sp>
      <p:sp>
        <p:nvSpPr>
          <p:cNvPr id="4" name="Footer Placeholder 3">
            <a:extLst>
              <a:ext uri="{FF2B5EF4-FFF2-40B4-BE49-F238E27FC236}">
                <a16:creationId xmlns:a16="http://schemas.microsoft.com/office/drawing/2014/main" id="{4678C970-48C7-DDFB-A360-E8DF7B8630D8}"/>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407764066"/>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41248" y="685800"/>
            <a:ext cx="10506456" cy="1157005"/>
          </a:xfrm>
        </p:spPr>
        <p:txBody>
          <a:bodyPr anchor="b">
            <a:normAutofit/>
          </a:bodyPr>
          <a:lstStyle/>
          <a:p>
            <a:r>
              <a:rPr lang="en-US" sz="3600">
                <a:latin typeface="Helvetica Neue Light" panose="02000403000000020004" pitchFamily="2" charset="0"/>
                <a:ea typeface="Helvetica Neue Light" panose="02000403000000020004" pitchFamily="2" charset="0"/>
              </a:rPr>
              <a:t>Alternative Approaches to the Global Health Agenda</a:t>
            </a:r>
          </a:p>
        </p:txBody>
      </p:sp>
      <p:sp>
        <p:nvSpPr>
          <p:cNvPr id="14" name="Rectangle 13">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E421EC3F-B882-E991-D5EA-18AB18725708}"/>
              </a:ext>
            </a:extLst>
          </p:cNvPr>
          <p:cNvSpPr>
            <a:spLocks noGrp="1"/>
          </p:cNvSpPr>
          <p:nvPr>
            <p:ph type="sldNum" sz="quarter" idx="12"/>
          </p:nvPr>
        </p:nvSpPr>
        <p:spPr>
          <a:xfrm>
            <a:off x="8860536" y="6356350"/>
            <a:ext cx="2490216" cy="365125"/>
          </a:xfrm>
        </p:spPr>
        <p:txBody>
          <a:bodyPr>
            <a:normAutofit/>
          </a:bodyPr>
          <a:lstStyle/>
          <a:p>
            <a:pPr>
              <a:spcAft>
                <a:spcPts val="600"/>
              </a:spcAft>
            </a:pPr>
            <a:fld id="{E8D2E3BB-E7F0-5B45-9637-639975B4227E}" type="slidenum">
              <a:rPr lang="en-US">
                <a:solidFill>
                  <a:schemeClr val="tx1">
                    <a:lumMod val="50000"/>
                    <a:lumOff val="50000"/>
                  </a:schemeClr>
                </a:solidFill>
              </a:rPr>
              <a:pPr>
                <a:spcAft>
                  <a:spcPts val="600"/>
                </a:spcAft>
              </a:pPr>
              <a:t>58</a:t>
            </a:fld>
            <a:endParaRPr lang="en-US">
              <a:solidFill>
                <a:schemeClr val="tx1">
                  <a:lumMod val="50000"/>
                  <a:lumOff val="50000"/>
                </a:schemeClr>
              </a:solidFill>
            </a:endParaRPr>
          </a:p>
        </p:txBody>
      </p:sp>
      <p:graphicFrame>
        <p:nvGraphicFramePr>
          <p:cNvPr id="7" name="Content Placeholder 4">
            <a:extLst>
              <a:ext uri="{FF2B5EF4-FFF2-40B4-BE49-F238E27FC236}">
                <a16:creationId xmlns:a16="http://schemas.microsoft.com/office/drawing/2014/main" id="{A32B1457-DF70-EB00-70F3-8A5232BDA318}"/>
              </a:ext>
            </a:extLst>
          </p:cNvPr>
          <p:cNvGraphicFramePr>
            <a:graphicFrameLocks noGrp="1"/>
          </p:cNvGraphicFramePr>
          <p:nvPr>
            <p:ph idx="1"/>
            <p:extLst>
              <p:ext uri="{D42A27DB-BD31-4B8C-83A1-F6EECF244321}">
                <p14:modId xmlns:p14="http://schemas.microsoft.com/office/powerpoint/2010/main" val="4232440593"/>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EF980FCC-AF9F-84D7-B2A2-3AC741DE9E38}"/>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978774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53E4E-3C84-607F-35CC-87DC631C6A0C}"/>
              </a:ext>
            </a:extLst>
          </p:cNvPr>
          <p:cNvSpPr>
            <a:spLocks noGrp="1"/>
          </p:cNvSpPr>
          <p:nvPr>
            <p:ph type="title"/>
          </p:nvPr>
        </p:nvSpPr>
        <p:spPr>
          <a:xfrm>
            <a:off x="841248" y="426720"/>
            <a:ext cx="10506456" cy="1919141"/>
          </a:xfrm>
        </p:spPr>
        <p:txBody>
          <a:bodyPr anchor="b">
            <a:normAutofit/>
          </a:bodyPr>
          <a:lstStyle/>
          <a:p>
            <a:r>
              <a:rPr lang="en-US" sz="6000">
                <a:latin typeface="Helvetica Neue Light" panose="02000403000000020004" pitchFamily="2" charset="0"/>
                <a:ea typeface="Helvetica Neue Light" panose="02000403000000020004" pitchFamily="2" charset="0"/>
              </a:rPr>
              <a:t>Decolonizing Global Health</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91F3276-D833-C64E-11CC-6970216486E1}"/>
              </a:ext>
            </a:extLst>
          </p:cNvPr>
          <p:cNvSpPr>
            <a:spLocks noGrp="1"/>
          </p:cNvSpPr>
          <p:nvPr>
            <p:ph idx="1"/>
          </p:nvPr>
        </p:nvSpPr>
        <p:spPr>
          <a:xfrm>
            <a:off x="854385" y="3337269"/>
            <a:ext cx="10470092" cy="2485273"/>
          </a:xfrm>
        </p:spPr>
        <p:txBody>
          <a:bodyPr vert="horz" lIns="91440" tIns="45720" rIns="91440" bIns="45720" rtlCol="0" anchor="t">
            <a:normAutofit/>
          </a:bodyPr>
          <a:lstStyle/>
          <a:p>
            <a:pPr marL="0" indent="0">
              <a:spcAft>
                <a:spcPts val="1000"/>
              </a:spcAft>
              <a:buNone/>
            </a:pPr>
            <a:r>
              <a:rPr lang="en-US" sz="2200" b="1" i="0" u="none" strike="noStrike" dirty="0">
                <a:effectLst/>
                <a:latin typeface="Arial"/>
                <a:cs typeface="Arial"/>
                <a:hlinkClick r:id="rId4">
                  <a:extLst>
                    <a:ext uri="{A12FA001-AC4F-418D-AE19-62706E023703}">
                      <ahyp:hlinkClr xmlns:ahyp="http://schemas.microsoft.com/office/drawing/2018/hyperlinkcolor" val="tx"/>
                    </a:ext>
                  </a:extLst>
                </a:hlinkClick>
              </a:rPr>
              <a:t>Decolonization</a:t>
            </a:r>
            <a:r>
              <a:rPr lang="en-US" sz="2200" b="0" i="0" dirty="0">
                <a:effectLst/>
                <a:latin typeface="Arial"/>
                <a:cs typeface="Arial"/>
              </a:rPr>
              <a:t> entails acknowledging colonial legacies of harm in order to support efforts to build more equal societies.</a:t>
            </a:r>
            <a:endParaRPr lang="en-US" sz="2200" dirty="0">
              <a:latin typeface="Arial"/>
              <a:cs typeface="Arial"/>
            </a:endParaRPr>
          </a:p>
          <a:p>
            <a:pPr marL="0" indent="0">
              <a:spcAft>
                <a:spcPts val="1000"/>
              </a:spcAft>
              <a:buNone/>
            </a:pPr>
            <a:r>
              <a:rPr lang="en-US" sz="2200" b="1" u="sng" dirty="0">
                <a:latin typeface="Arial"/>
                <a:cs typeface="Arial"/>
              </a:rPr>
              <a:t>Decolonizing Global Health</a:t>
            </a:r>
            <a:r>
              <a:rPr lang="en-US" sz="2200" b="1" dirty="0">
                <a:latin typeface="Arial"/>
                <a:cs typeface="Arial"/>
              </a:rPr>
              <a:t> </a:t>
            </a:r>
            <a:r>
              <a:rPr lang="en-US" sz="2200" dirty="0">
                <a:latin typeface="Arial"/>
                <a:cs typeface="Arial"/>
              </a:rPr>
              <a:t>means </a:t>
            </a:r>
            <a:r>
              <a:rPr lang="en-US" sz="2200" b="0" i="0" dirty="0">
                <a:effectLst/>
                <a:latin typeface="Arial"/>
                <a:cs typeface="Arial"/>
              </a:rPr>
              <a:t>critically examining the historical and ongoing power imbalances within the field and taking concrete steps to remedy them by prioritizing the voices and experiences of marginalized communities.</a:t>
            </a:r>
            <a:r>
              <a:rPr lang="en-US" sz="2200" dirty="0">
                <a:latin typeface="Arial"/>
                <a:cs typeface="Arial"/>
              </a:rPr>
              <a:t> </a:t>
            </a:r>
            <a:endParaRPr lang="en-US" sz="2200" b="0" i="0" dirty="0">
              <a:effectLst/>
              <a:latin typeface="Arial" panose="020B0604020202020204" pitchFamily="34" charset="0"/>
              <a:cs typeface="Arial" panose="020B0604020202020204" pitchFamily="34" charset="0"/>
            </a:endParaRPr>
          </a:p>
          <a:p>
            <a:pPr marL="0" indent="0">
              <a:spcAft>
                <a:spcPts val="1000"/>
              </a:spcAft>
              <a:buNone/>
            </a:pPr>
            <a:r>
              <a:rPr lang="en-US" sz="2200" b="0" i="0" dirty="0">
                <a:effectLst/>
                <a:latin typeface="Arial"/>
                <a:cs typeface="Arial"/>
              </a:rPr>
              <a:t>It entails </a:t>
            </a:r>
            <a:r>
              <a:rPr lang="en-US" sz="2200" dirty="0">
                <a:latin typeface="Arial"/>
                <a:cs typeface="Arial"/>
              </a:rPr>
              <a:t>action at different levels—individual and collective</a:t>
            </a:r>
            <a:r>
              <a:rPr lang="en-US" sz="2200" b="0" i="0" dirty="0">
                <a:effectLst/>
                <a:latin typeface="Arial"/>
                <a:cs typeface="Arial"/>
              </a:rPr>
              <a:t>!</a:t>
            </a:r>
          </a:p>
        </p:txBody>
      </p:sp>
      <p:sp>
        <p:nvSpPr>
          <p:cNvPr id="5" name="Slide Number Placeholder 4">
            <a:extLst>
              <a:ext uri="{FF2B5EF4-FFF2-40B4-BE49-F238E27FC236}">
                <a16:creationId xmlns:a16="http://schemas.microsoft.com/office/drawing/2014/main" id="{6F15BF8B-BA83-AE4D-11AC-2B16FAF8208E}"/>
              </a:ext>
            </a:extLst>
          </p:cNvPr>
          <p:cNvSpPr>
            <a:spLocks noGrp="1"/>
          </p:cNvSpPr>
          <p:nvPr>
            <p:ph type="sldNum" sz="quarter" idx="12"/>
          </p:nvPr>
        </p:nvSpPr>
        <p:spPr>
          <a:xfrm>
            <a:off x="8873254" y="6356350"/>
            <a:ext cx="2477498" cy="365125"/>
          </a:xfrm>
        </p:spPr>
        <p:txBody>
          <a:bodyPr>
            <a:normAutofit/>
          </a:bodyPr>
          <a:lstStyle/>
          <a:p>
            <a:pPr>
              <a:spcAft>
                <a:spcPts val="600"/>
              </a:spcAft>
            </a:pPr>
            <a:fld id="{E8D2E3BB-E7F0-5B45-9637-639975B4227E}" type="slidenum">
              <a:rPr lang="en-US">
                <a:solidFill>
                  <a:schemeClr val="tx1">
                    <a:lumMod val="50000"/>
                    <a:lumOff val="50000"/>
                  </a:schemeClr>
                </a:solidFill>
              </a:rPr>
              <a:pPr>
                <a:spcAft>
                  <a:spcPts val="600"/>
                </a:spcAft>
              </a:pPr>
              <a:t>59</a:t>
            </a:fld>
            <a:endParaRPr lang="en-US">
              <a:solidFill>
                <a:schemeClr val="tx1">
                  <a:lumMod val="50000"/>
                  <a:lumOff val="50000"/>
                </a:schemeClr>
              </a:solidFill>
            </a:endParaRPr>
          </a:p>
        </p:txBody>
      </p:sp>
      <p:sp>
        <p:nvSpPr>
          <p:cNvPr id="6" name="Footer Placeholder 3">
            <a:extLst>
              <a:ext uri="{FF2B5EF4-FFF2-40B4-BE49-F238E27FC236}">
                <a16:creationId xmlns:a16="http://schemas.microsoft.com/office/drawing/2014/main" id="{51C3B5C9-D133-D458-3A78-47ECC363FFE6}"/>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
        <p:nvSpPr>
          <p:cNvPr id="4" name="TextBox 3">
            <a:extLst>
              <a:ext uri="{FF2B5EF4-FFF2-40B4-BE49-F238E27FC236}">
                <a16:creationId xmlns:a16="http://schemas.microsoft.com/office/drawing/2014/main" id="{4FA8FB6F-C73D-C76E-9599-BB83DB388F4F}"/>
              </a:ext>
            </a:extLst>
          </p:cNvPr>
          <p:cNvSpPr txBox="1"/>
          <p:nvPr/>
        </p:nvSpPr>
        <p:spPr>
          <a:xfrm>
            <a:off x="762000" y="5898930"/>
            <a:ext cx="108782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ea typeface="+mn-lt"/>
                <a:cs typeface="+mn-lt"/>
              </a:rPr>
              <a:t>https://www.devex.com/news/sponsored/opinion-beyond-the-buzz-words-dei-and-decolonizing-global-health-104586</a:t>
            </a:r>
            <a:endParaRPr lang="en-US" sz="1600" dirty="0"/>
          </a:p>
        </p:txBody>
      </p:sp>
    </p:spTree>
    <p:extLst>
      <p:ext uri="{BB962C8B-B14F-4D97-AF65-F5344CB8AC3E}">
        <p14:creationId xmlns:p14="http://schemas.microsoft.com/office/powerpoint/2010/main" val="45853246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C14600-90BE-85F7-DC27-43BF48EA0CD9}"/>
              </a:ext>
            </a:extLst>
          </p:cNvPr>
          <p:cNvSpPr>
            <a:spLocks noGrp="1"/>
          </p:cNvSpPr>
          <p:nvPr>
            <p:ph type="title"/>
          </p:nvPr>
        </p:nvSpPr>
        <p:spPr>
          <a:xfrm>
            <a:off x="640080" y="325369"/>
            <a:ext cx="4368602" cy="1956841"/>
          </a:xfrm>
        </p:spPr>
        <p:txBody>
          <a:bodyPr anchor="b">
            <a:normAutofit/>
          </a:bodyPr>
          <a:lstStyle/>
          <a:p>
            <a:r>
              <a:rPr lang="en-US" sz="5400">
                <a:latin typeface="Helvetica Neue Light" panose="02000403000000020004" pitchFamily="2" charset="0"/>
                <a:ea typeface="Helvetica Neue Light" panose="02000403000000020004" pitchFamily="2" charset="0"/>
              </a:rPr>
              <a:t>Ice Breaker</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ED5A6C-7DE9-F1EE-7A15-39A8BEC8D013}"/>
              </a:ext>
            </a:extLst>
          </p:cNvPr>
          <p:cNvSpPr>
            <a:spLocks noGrp="1"/>
          </p:cNvSpPr>
          <p:nvPr>
            <p:ph idx="1"/>
          </p:nvPr>
        </p:nvSpPr>
        <p:spPr>
          <a:xfrm>
            <a:off x="640080" y="2872899"/>
            <a:ext cx="4243589" cy="3320668"/>
          </a:xfrm>
        </p:spPr>
        <p:txBody>
          <a:bodyPr>
            <a:normAutofit/>
          </a:bodyPr>
          <a:lstStyle/>
          <a:p>
            <a:pPr marL="0" indent="0">
              <a:spcBef>
                <a:spcPts val="400"/>
              </a:spcBef>
              <a:buNone/>
            </a:pPr>
            <a:r>
              <a:rPr lang="en-US" sz="3200">
                <a:latin typeface="Arial" panose="020B0604020202020204" pitchFamily="34" charset="0"/>
                <a:cs typeface="Arial" panose="020B0604020202020204" pitchFamily="34" charset="0"/>
              </a:rPr>
              <a:t>If you could be an animal, which one would you pick? </a:t>
            </a:r>
          </a:p>
          <a:p>
            <a:pPr marL="0" indent="0">
              <a:spcBef>
                <a:spcPts val="400"/>
              </a:spcBef>
              <a:buNone/>
            </a:pPr>
            <a:endParaRPr lang="en-US" sz="2200"/>
          </a:p>
        </p:txBody>
      </p:sp>
      <p:pic>
        <p:nvPicPr>
          <p:cNvPr id="12" name="Picture 11" descr="A group of animals on an ice floe&#10;&#10;Description automatically generated">
            <a:extLst>
              <a:ext uri="{FF2B5EF4-FFF2-40B4-BE49-F238E27FC236}">
                <a16:creationId xmlns:a16="http://schemas.microsoft.com/office/drawing/2014/main" id="{8CCA792E-BAA9-CD73-C6DB-EB6BB9658E3A}"/>
              </a:ext>
            </a:extLst>
          </p:cNvPr>
          <p:cNvPicPr>
            <a:picLocks noChangeAspect="1"/>
          </p:cNvPicPr>
          <p:nvPr/>
        </p:nvPicPr>
        <p:blipFill rotWithShape="1">
          <a:blip r:embed="rId3"/>
          <a:srcRect l="14384" r="838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Footer Placeholder 3">
            <a:extLst>
              <a:ext uri="{FF2B5EF4-FFF2-40B4-BE49-F238E27FC236}">
                <a16:creationId xmlns:a16="http://schemas.microsoft.com/office/drawing/2014/main" id="{19EA469D-4B64-0F25-7F01-45AA5CFA3D92}"/>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en-US" sz="1100">
                <a:solidFill>
                  <a:srgbClr val="FFFFFF"/>
                </a:solidFill>
              </a:rPr>
              <a:t>The Role of Colonization and Positionality in Global Health Systems</a:t>
            </a:r>
          </a:p>
        </p:txBody>
      </p:sp>
      <p:sp>
        <p:nvSpPr>
          <p:cNvPr id="5" name="Slide Number Placeholder 4">
            <a:extLst>
              <a:ext uri="{FF2B5EF4-FFF2-40B4-BE49-F238E27FC236}">
                <a16:creationId xmlns:a16="http://schemas.microsoft.com/office/drawing/2014/main" id="{688C3FDF-92D4-93FC-BB79-8BD0744B6938}"/>
              </a:ext>
            </a:extLst>
          </p:cNvPr>
          <p:cNvSpPr>
            <a:spLocks noGrp="1"/>
          </p:cNvSpPr>
          <p:nvPr>
            <p:ph type="sldNum" sz="quarter" idx="12"/>
          </p:nvPr>
        </p:nvSpPr>
        <p:spPr>
          <a:xfrm>
            <a:off x="10439400" y="6356350"/>
            <a:ext cx="914400" cy="365125"/>
          </a:xfrm>
        </p:spPr>
        <p:txBody>
          <a:bodyPr>
            <a:normAutofit/>
          </a:bodyPr>
          <a:lstStyle/>
          <a:p>
            <a:pPr>
              <a:spcAft>
                <a:spcPts val="600"/>
              </a:spcAft>
            </a:pPr>
            <a:fld id="{E8D2E3BB-E7F0-5B45-9637-639975B4227E}" type="slidenum">
              <a:rPr lang="en-US">
                <a:solidFill>
                  <a:srgbClr val="FFFFFF"/>
                </a:solidFill>
              </a:rPr>
              <a:pPr>
                <a:spcAft>
                  <a:spcPts val="600"/>
                </a:spcAft>
              </a:pPr>
              <a:t>6</a:t>
            </a:fld>
            <a:endParaRPr lang="en-US">
              <a:solidFill>
                <a:srgbClr val="FFFFFF"/>
              </a:solidFill>
            </a:endParaRPr>
          </a:p>
        </p:txBody>
      </p:sp>
    </p:spTree>
    <p:extLst>
      <p:ext uri="{BB962C8B-B14F-4D97-AF65-F5344CB8AC3E}">
        <p14:creationId xmlns:p14="http://schemas.microsoft.com/office/powerpoint/2010/main" val="2808554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71DBC3-00D1-A77D-8A50-0015A3F585BE}"/>
              </a:ext>
            </a:extLst>
          </p:cNvPr>
          <p:cNvSpPr>
            <a:spLocks noGrp="1"/>
          </p:cNvSpPr>
          <p:nvPr>
            <p:ph type="title"/>
          </p:nvPr>
        </p:nvSpPr>
        <p:spPr>
          <a:xfrm>
            <a:off x="841248" y="685800"/>
            <a:ext cx="10506456" cy="1157005"/>
          </a:xfrm>
        </p:spPr>
        <p:txBody>
          <a:bodyPr anchor="b">
            <a:normAutofit/>
          </a:bodyPr>
          <a:lstStyle/>
          <a:p>
            <a:r>
              <a:rPr lang="en-US" sz="4800">
                <a:latin typeface="Helvetica Neue Light" panose="02000403000000020004" pitchFamily="2" charset="0"/>
                <a:ea typeface="Helvetica Neue Light" panose="02000403000000020004" pitchFamily="2" charset="0"/>
              </a:rPr>
              <a:t>Anti-colonial Approach &amp; Localizing</a:t>
            </a:r>
          </a:p>
        </p:txBody>
      </p:sp>
      <p:sp>
        <p:nvSpPr>
          <p:cNvPr id="13" name="Rectangle 12">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D3AAE957-FBDC-FA48-863D-281024D3DAF3}"/>
              </a:ext>
            </a:extLst>
          </p:cNvPr>
          <p:cNvSpPr>
            <a:spLocks noGrp="1"/>
          </p:cNvSpPr>
          <p:nvPr>
            <p:ph type="sldNum" sz="quarter" idx="12"/>
          </p:nvPr>
        </p:nvSpPr>
        <p:spPr>
          <a:xfrm>
            <a:off x="8860536" y="6356350"/>
            <a:ext cx="2490216" cy="365125"/>
          </a:xfrm>
        </p:spPr>
        <p:txBody>
          <a:bodyPr>
            <a:normAutofit/>
          </a:bodyPr>
          <a:lstStyle/>
          <a:p>
            <a:pPr>
              <a:spcAft>
                <a:spcPts val="600"/>
              </a:spcAft>
            </a:pPr>
            <a:fld id="{E8D2E3BB-E7F0-5B45-9637-639975B4227E}" type="slidenum">
              <a:rPr lang="en-US">
                <a:solidFill>
                  <a:schemeClr val="tx1">
                    <a:lumMod val="50000"/>
                    <a:lumOff val="50000"/>
                  </a:schemeClr>
                </a:solidFill>
              </a:rPr>
              <a:pPr>
                <a:spcAft>
                  <a:spcPts val="600"/>
                </a:spcAft>
              </a:pPr>
              <a:t>60</a:t>
            </a:fld>
            <a:endParaRPr lang="en-US">
              <a:solidFill>
                <a:schemeClr val="tx1">
                  <a:lumMod val="50000"/>
                  <a:lumOff val="50000"/>
                </a:schemeClr>
              </a:solidFill>
            </a:endParaRPr>
          </a:p>
        </p:txBody>
      </p:sp>
      <p:graphicFrame>
        <p:nvGraphicFramePr>
          <p:cNvPr id="6" name="Table 6">
            <a:extLst>
              <a:ext uri="{FF2B5EF4-FFF2-40B4-BE49-F238E27FC236}">
                <a16:creationId xmlns:a16="http://schemas.microsoft.com/office/drawing/2014/main" id="{7F4C5FD2-D3E0-A38E-405C-A7D3D8C2945F}"/>
              </a:ext>
            </a:extLst>
          </p:cNvPr>
          <p:cNvGraphicFramePr>
            <a:graphicFrameLocks noGrp="1"/>
          </p:cNvGraphicFramePr>
          <p:nvPr>
            <p:ph idx="1"/>
            <p:extLst>
              <p:ext uri="{D42A27DB-BD31-4B8C-83A1-F6EECF244321}">
                <p14:modId xmlns:p14="http://schemas.microsoft.com/office/powerpoint/2010/main" val="3103297179"/>
              </p:ext>
            </p:extLst>
          </p:nvPr>
        </p:nvGraphicFramePr>
        <p:xfrm>
          <a:off x="1606322" y="2295251"/>
          <a:ext cx="8976308" cy="3876949"/>
        </p:xfrm>
        <a:graphic>
          <a:graphicData uri="http://schemas.openxmlformats.org/drawingml/2006/table">
            <a:tbl>
              <a:tblPr firstRow="1" bandRow="1">
                <a:tableStyleId>{5C22544A-7EE6-4342-B048-85BDC9FD1C3A}</a:tableStyleId>
              </a:tblPr>
              <a:tblGrid>
                <a:gridCol w="4506518">
                  <a:extLst>
                    <a:ext uri="{9D8B030D-6E8A-4147-A177-3AD203B41FA5}">
                      <a16:colId xmlns:a16="http://schemas.microsoft.com/office/drawing/2014/main" val="2164406800"/>
                    </a:ext>
                  </a:extLst>
                </a:gridCol>
                <a:gridCol w="4469790">
                  <a:extLst>
                    <a:ext uri="{9D8B030D-6E8A-4147-A177-3AD203B41FA5}">
                      <a16:colId xmlns:a16="http://schemas.microsoft.com/office/drawing/2014/main" val="792208600"/>
                    </a:ext>
                  </a:extLst>
                </a:gridCol>
              </a:tblGrid>
              <a:tr h="513874">
                <a:tc>
                  <a:txBody>
                    <a:bodyPr/>
                    <a:lstStyle/>
                    <a:p>
                      <a:pPr algn="ctr"/>
                      <a:r>
                        <a:rPr lang="en-US" sz="2700">
                          <a:latin typeface="Arial" panose="020B0604020202020204" pitchFamily="34" charset="0"/>
                          <a:cs typeface="Arial" panose="020B0604020202020204" pitchFamily="34" charset="0"/>
                        </a:rPr>
                        <a:t>Anti-colonial</a:t>
                      </a:r>
                    </a:p>
                  </a:txBody>
                  <a:tcPr marL="76318" marR="76318" marT="38159" marB="381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a:latin typeface="Arial" panose="020B0604020202020204" pitchFamily="34" charset="0"/>
                          <a:cs typeface="Arial" panose="020B0604020202020204" pitchFamily="34" charset="0"/>
                        </a:rPr>
                        <a:t>Localizing</a:t>
                      </a:r>
                    </a:p>
                  </a:txBody>
                  <a:tcPr marL="76318" marR="76318" marT="38159" marB="381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627568"/>
                  </a:ext>
                </a:extLst>
              </a:tr>
              <a:tr h="3363075">
                <a:tc>
                  <a:txBody>
                    <a:bodyPr/>
                    <a:lstStyle/>
                    <a:p>
                      <a:pPr marL="457200" indent="-457200" algn="l">
                        <a:spcBef>
                          <a:spcPts val="1200"/>
                        </a:spcBef>
                        <a:spcAft>
                          <a:spcPts val="600"/>
                        </a:spcAft>
                        <a:buFont typeface="Arial" panose="020B0604020202020204" pitchFamily="34" charset="0"/>
                        <a:buChar char="•"/>
                      </a:pPr>
                      <a:r>
                        <a:rPr lang="en-US" sz="2000">
                          <a:latin typeface="Arial" panose="020B0604020202020204" pitchFamily="34" charset="0"/>
                          <a:cs typeface="Arial" panose="020B0604020202020204" pitchFamily="34" charset="0"/>
                        </a:rPr>
                        <a:t>Focused on addressing ways in which power imbalances and historical injustices shape global health</a:t>
                      </a:r>
                    </a:p>
                    <a:p>
                      <a:pPr marL="457200" indent="-457200" algn="l">
                        <a:spcBef>
                          <a:spcPts val="1200"/>
                        </a:spcBef>
                        <a:spcAft>
                          <a:spcPts val="600"/>
                        </a:spcAft>
                        <a:buFont typeface="Arial" panose="020B0604020202020204" pitchFamily="34" charset="0"/>
                        <a:buChar char="•"/>
                      </a:pPr>
                      <a:r>
                        <a:rPr lang="en-US" sz="2000">
                          <a:latin typeface="Arial" panose="020B0604020202020204" pitchFamily="34" charset="0"/>
                          <a:cs typeface="Arial" panose="020B0604020202020204" pitchFamily="34" charset="0"/>
                        </a:rPr>
                        <a:t>Centering the voices and experiences of marginalized communities</a:t>
                      </a:r>
                    </a:p>
                    <a:p>
                      <a:pPr marL="457200" marR="0" lvl="0" indent="-4572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2000">
                          <a:latin typeface="Arial" panose="020B0604020202020204" pitchFamily="34" charset="0"/>
                          <a:cs typeface="Arial" panose="020B0604020202020204" pitchFamily="34" charset="0"/>
                        </a:rPr>
                        <a:t>Addressing money / funding imbalances</a:t>
                      </a:r>
                    </a:p>
                  </a:txBody>
                  <a:tcPr marL="76318" marR="76318" marT="38159" marB="381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l">
                        <a:spcBef>
                          <a:spcPts val="1200"/>
                        </a:spcBef>
                        <a:spcAft>
                          <a:spcPts val="600"/>
                        </a:spcAft>
                        <a:buFont typeface="Arial" panose="020B0604020202020204" pitchFamily="34" charset="0"/>
                        <a:buChar char="•"/>
                      </a:pPr>
                      <a:r>
                        <a:rPr lang="en-US" sz="2000">
                          <a:latin typeface="Arial" panose="020B0604020202020204" pitchFamily="34" charset="0"/>
                          <a:cs typeface="Arial" panose="020B0604020202020204" pitchFamily="34" charset="0"/>
                        </a:rPr>
                        <a:t>Making global health more responsive to local contexts and communities</a:t>
                      </a:r>
                    </a:p>
                  </a:txBody>
                  <a:tcPr marL="76318" marR="76318" marT="38159" marB="381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8163032"/>
                  </a:ext>
                </a:extLst>
              </a:tr>
            </a:tbl>
          </a:graphicData>
        </a:graphic>
      </p:graphicFrame>
      <p:sp>
        <p:nvSpPr>
          <p:cNvPr id="5" name="Footer Placeholder 3">
            <a:extLst>
              <a:ext uri="{FF2B5EF4-FFF2-40B4-BE49-F238E27FC236}">
                <a16:creationId xmlns:a16="http://schemas.microsoft.com/office/drawing/2014/main" id="{1EE71234-C02B-1F57-5D13-2E91A2E749CC}"/>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1420145652"/>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p:txBody>
          <a:bodyPr/>
          <a:lstStyle/>
          <a:p>
            <a:r>
              <a:rPr lang="en-US">
                <a:latin typeface="Helvetica Neue Light" panose="02000403000000020004" pitchFamily="2" charset="0"/>
                <a:ea typeface="Helvetica Neue Light" panose="02000403000000020004" pitchFamily="2" charset="0"/>
              </a:rPr>
              <a:t>A New Vision for Global Health</a:t>
            </a:r>
          </a:p>
        </p:txBody>
      </p:sp>
      <p:graphicFrame>
        <p:nvGraphicFramePr>
          <p:cNvPr id="7" name="Content Placeholder 4">
            <a:extLst>
              <a:ext uri="{FF2B5EF4-FFF2-40B4-BE49-F238E27FC236}">
                <a16:creationId xmlns:a16="http://schemas.microsoft.com/office/drawing/2014/main" id="{5967EEAE-889E-DAD4-D46F-6FC09A2381A0}"/>
              </a:ext>
            </a:extLst>
          </p:cNvPr>
          <p:cNvGraphicFramePr>
            <a:graphicFrameLocks noGrp="1"/>
          </p:cNvGraphicFramePr>
          <p:nvPr>
            <p:ph idx="1"/>
            <p:extLst>
              <p:ext uri="{D42A27DB-BD31-4B8C-83A1-F6EECF244321}">
                <p14:modId xmlns:p14="http://schemas.microsoft.com/office/powerpoint/2010/main" val="1024438971"/>
              </p:ext>
            </p:extLst>
          </p:nvPr>
        </p:nvGraphicFramePr>
        <p:xfrm>
          <a:off x="264695" y="1467854"/>
          <a:ext cx="11089105" cy="5250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09213AA-79E0-C830-4E07-BB676D0CC8A7}"/>
              </a:ext>
            </a:extLst>
          </p:cNvPr>
          <p:cNvSpPr>
            <a:spLocks noGrp="1"/>
          </p:cNvSpPr>
          <p:nvPr>
            <p:ph type="sldNum" sz="quarter" idx="12"/>
          </p:nvPr>
        </p:nvSpPr>
        <p:spPr/>
        <p:txBody>
          <a:bodyPr/>
          <a:lstStyle/>
          <a:p>
            <a:fld id="{E8D2E3BB-E7F0-5B45-9637-639975B4227E}" type="slidenum">
              <a:rPr lang="en-US" smtClean="0"/>
              <a:t>61</a:t>
            </a:fld>
            <a:endParaRPr lang="en-US"/>
          </a:p>
        </p:txBody>
      </p:sp>
      <p:sp>
        <p:nvSpPr>
          <p:cNvPr id="5" name="Footer Placeholder 3">
            <a:extLst>
              <a:ext uri="{FF2B5EF4-FFF2-40B4-BE49-F238E27FC236}">
                <a16:creationId xmlns:a16="http://schemas.microsoft.com/office/drawing/2014/main" id="{8F61CCD5-FAC8-1577-9497-14C7DB3553BF}"/>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2794731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descr="Text&#10;&#10;Description automatically generated">
            <a:extLst>
              <a:ext uri="{FF2B5EF4-FFF2-40B4-BE49-F238E27FC236}">
                <a16:creationId xmlns:a16="http://schemas.microsoft.com/office/drawing/2014/main" id="{4A7C1ADA-7A3D-1962-0383-35F5B6EC601A}"/>
              </a:ext>
            </a:extLst>
          </p:cNvPr>
          <p:cNvPicPr>
            <a:picLocks noGrp="1" noChangeAspect="1"/>
          </p:cNvPicPr>
          <p:nvPr>
            <p:ph idx="1"/>
          </p:nvPr>
        </p:nvPicPr>
        <p:blipFill>
          <a:blip r:embed="rId4"/>
          <a:stretch>
            <a:fillRect/>
          </a:stretch>
        </p:blipFill>
        <p:spPr>
          <a:xfrm>
            <a:off x="149523" y="68064"/>
            <a:ext cx="11786445" cy="6427542"/>
          </a:xfrm>
        </p:spPr>
      </p:pic>
      <p:sp>
        <p:nvSpPr>
          <p:cNvPr id="5" name="TextBox 4">
            <a:extLst>
              <a:ext uri="{FF2B5EF4-FFF2-40B4-BE49-F238E27FC236}">
                <a16:creationId xmlns:a16="http://schemas.microsoft.com/office/drawing/2014/main" id="{BE6A471F-941C-AF0B-9E8E-9B93581AB91E}"/>
              </a:ext>
            </a:extLst>
          </p:cNvPr>
          <p:cNvSpPr txBox="1"/>
          <p:nvPr/>
        </p:nvSpPr>
        <p:spPr>
          <a:xfrm>
            <a:off x="5561163" y="6598364"/>
            <a:ext cx="6098874" cy="246221"/>
          </a:xfrm>
          <a:prstGeom prst="rect">
            <a:avLst/>
          </a:prstGeom>
          <a:noFill/>
        </p:spPr>
        <p:txBody>
          <a:bodyPr wrap="square">
            <a:spAutoFit/>
          </a:bodyPr>
          <a:lstStyle/>
          <a:p>
            <a:pPr algn="ctr"/>
            <a:r>
              <a:rPr lang="en-MX" sz="1000"/>
              <a:t>https://blogs.bmj.com/bmjgh/2020/03/11/the-white-savior-industrial-complex-in-global-health/</a:t>
            </a:r>
          </a:p>
        </p:txBody>
      </p:sp>
      <p:sp>
        <p:nvSpPr>
          <p:cNvPr id="3" name="Slide Number Placeholder 2">
            <a:extLst>
              <a:ext uri="{FF2B5EF4-FFF2-40B4-BE49-F238E27FC236}">
                <a16:creationId xmlns:a16="http://schemas.microsoft.com/office/drawing/2014/main" id="{AF622CF6-AD77-B638-83E0-A71F5D15F405}"/>
              </a:ext>
            </a:extLst>
          </p:cNvPr>
          <p:cNvSpPr>
            <a:spLocks noGrp="1"/>
          </p:cNvSpPr>
          <p:nvPr>
            <p:ph type="sldNum" sz="quarter" idx="12"/>
          </p:nvPr>
        </p:nvSpPr>
        <p:spPr/>
        <p:txBody>
          <a:bodyPr/>
          <a:lstStyle/>
          <a:p>
            <a:fld id="{E8D2E3BB-E7F0-5B45-9637-639975B4227E}" type="slidenum">
              <a:rPr lang="en-US" smtClean="0"/>
              <a:t>62</a:t>
            </a:fld>
            <a:endParaRPr lang="en-US"/>
          </a:p>
        </p:txBody>
      </p:sp>
      <p:sp>
        <p:nvSpPr>
          <p:cNvPr id="4" name="Footer Placeholder 3">
            <a:extLst>
              <a:ext uri="{FF2B5EF4-FFF2-40B4-BE49-F238E27FC236}">
                <a16:creationId xmlns:a16="http://schemas.microsoft.com/office/drawing/2014/main" id="{9B8ECD83-D5AA-7AEE-E07A-ABEECF9E12CD}"/>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172666281"/>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6F1A-4496-DE65-F0C1-94BEA928B49E}"/>
              </a:ext>
            </a:extLst>
          </p:cNvPr>
          <p:cNvSpPr>
            <a:spLocks noGrp="1"/>
          </p:cNvSpPr>
          <p:nvPr>
            <p:ph type="title"/>
          </p:nvPr>
        </p:nvSpPr>
        <p:spPr>
          <a:xfrm>
            <a:off x="1106128" y="0"/>
            <a:ext cx="10247671" cy="1325563"/>
          </a:xfrm>
        </p:spPr>
        <p:txBody>
          <a:bodyPr/>
          <a:lstStyle/>
          <a:p>
            <a:r>
              <a:rPr lang="en-US">
                <a:latin typeface="Helvetica Neue Light" panose="02000403000000020004" pitchFamily="2" charset="0"/>
                <a:ea typeface="Helvetica Neue Light" panose="02000403000000020004" pitchFamily="2" charset="0"/>
              </a:rPr>
              <a:t>Re-imagining </a:t>
            </a:r>
            <a:r>
              <a:rPr lang="en-MX">
                <a:latin typeface="Helvetica Neue Light" panose="02000403000000020004" pitchFamily="2" charset="0"/>
                <a:ea typeface="Helvetica Neue Light" panose="02000403000000020004" pitchFamily="2" charset="0"/>
              </a:rPr>
              <a:t>Training</a:t>
            </a:r>
          </a:p>
        </p:txBody>
      </p:sp>
      <p:sp>
        <p:nvSpPr>
          <p:cNvPr id="4" name="TextBox 3">
            <a:extLst>
              <a:ext uri="{FF2B5EF4-FFF2-40B4-BE49-F238E27FC236}">
                <a16:creationId xmlns:a16="http://schemas.microsoft.com/office/drawing/2014/main" id="{22130799-69F0-2302-541B-1F04BAC935FF}"/>
              </a:ext>
            </a:extLst>
          </p:cNvPr>
          <p:cNvSpPr txBox="1"/>
          <p:nvPr/>
        </p:nvSpPr>
        <p:spPr>
          <a:xfrm>
            <a:off x="5441323" y="6564619"/>
            <a:ext cx="6098874" cy="2462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MX" sz="1000" b="0" i="0" u="none" strike="noStrike" kern="1200" cap="none" spc="0" normalizeH="0" baseline="0" noProof="0">
                <a:ln>
                  <a:noFill/>
                </a:ln>
                <a:solidFill>
                  <a:prstClr val="black"/>
                </a:solidFill>
                <a:effectLst/>
                <a:uLnTx/>
                <a:uFillTx/>
                <a:latin typeface="Calibri" panose="020F0502020204030204"/>
                <a:ea typeface="+mn-ea"/>
                <a:cs typeface="+mn-cs"/>
              </a:rPr>
              <a:t>https://blogs.bmj.com/bmjgh/2020/03/11/the-white-savior-industrial-complex-in-global-health/</a:t>
            </a:r>
          </a:p>
        </p:txBody>
      </p:sp>
      <p:graphicFrame>
        <p:nvGraphicFramePr>
          <p:cNvPr id="6" name="Diagram 5">
            <a:extLst>
              <a:ext uri="{FF2B5EF4-FFF2-40B4-BE49-F238E27FC236}">
                <a16:creationId xmlns:a16="http://schemas.microsoft.com/office/drawing/2014/main" id="{D0FEF0A6-F0CE-FB7C-62A3-500797B73952}"/>
              </a:ext>
            </a:extLst>
          </p:cNvPr>
          <p:cNvGraphicFramePr/>
          <p:nvPr>
            <p:extLst>
              <p:ext uri="{D42A27DB-BD31-4B8C-83A1-F6EECF244321}">
                <p14:modId xmlns:p14="http://schemas.microsoft.com/office/powerpoint/2010/main" val="373841664"/>
              </p:ext>
            </p:extLst>
          </p:nvPr>
        </p:nvGraphicFramePr>
        <p:xfrm>
          <a:off x="651803" y="1193112"/>
          <a:ext cx="1088839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5280C133-81D2-4B69-22D7-7301E7EB2257}"/>
              </a:ext>
            </a:extLst>
          </p:cNvPr>
          <p:cNvSpPr>
            <a:spLocks noGrp="1"/>
          </p:cNvSpPr>
          <p:nvPr>
            <p:ph type="sldNum" sz="quarter" idx="12"/>
          </p:nvPr>
        </p:nvSpPr>
        <p:spPr/>
        <p:txBody>
          <a:bodyPr/>
          <a:lstStyle/>
          <a:p>
            <a:fld id="{E8D2E3BB-E7F0-5B45-9637-639975B4227E}" type="slidenum">
              <a:rPr lang="en-US" smtClean="0"/>
              <a:t>63</a:t>
            </a:fld>
            <a:endParaRPr lang="en-US"/>
          </a:p>
        </p:txBody>
      </p:sp>
      <p:sp>
        <p:nvSpPr>
          <p:cNvPr id="7" name="Footer Placeholder 3">
            <a:extLst>
              <a:ext uri="{FF2B5EF4-FFF2-40B4-BE49-F238E27FC236}">
                <a16:creationId xmlns:a16="http://schemas.microsoft.com/office/drawing/2014/main" id="{6290E852-A3B3-710C-48DA-E267A82BEF47}"/>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pic>
        <p:nvPicPr>
          <p:cNvPr id="9" name="Graphic 8" descr="Badge 1 with solid fill">
            <a:extLst>
              <a:ext uri="{FF2B5EF4-FFF2-40B4-BE49-F238E27FC236}">
                <a16:creationId xmlns:a16="http://schemas.microsoft.com/office/drawing/2014/main" id="{78A2F6B8-9397-23A3-DBD7-7FA0AEC7F9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3013" y="201673"/>
            <a:ext cx="914400" cy="914400"/>
          </a:xfrm>
          <a:prstGeom prst="rect">
            <a:avLst/>
          </a:prstGeom>
        </p:spPr>
      </p:pic>
    </p:spTree>
    <p:extLst>
      <p:ext uri="{BB962C8B-B14F-4D97-AF65-F5344CB8AC3E}">
        <p14:creationId xmlns:p14="http://schemas.microsoft.com/office/powerpoint/2010/main" val="88273062"/>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01FE-91DF-4546-3062-2D906AE6836F}"/>
              </a:ext>
            </a:extLst>
          </p:cNvPr>
          <p:cNvSpPr>
            <a:spLocks noGrp="1"/>
          </p:cNvSpPr>
          <p:nvPr>
            <p:ph type="title"/>
          </p:nvPr>
        </p:nvSpPr>
        <p:spPr>
          <a:xfrm>
            <a:off x="1242727" y="380485"/>
            <a:ext cx="4577862" cy="1618419"/>
          </a:xfrm>
        </p:spPr>
        <p:txBody>
          <a:bodyPr/>
          <a:lstStyle/>
          <a:p>
            <a:r>
              <a:rPr lang="en-US">
                <a:latin typeface="Helvetica Neue Light" panose="02000403000000020004" pitchFamily="2" charset="0"/>
                <a:ea typeface="Helvetica Neue Light" panose="02000403000000020004" pitchFamily="2" charset="0"/>
              </a:rPr>
              <a:t>Re-imagining </a:t>
            </a:r>
            <a:r>
              <a:rPr lang="en-MX">
                <a:latin typeface="Helvetica Neue Light" panose="02000403000000020004" pitchFamily="2" charset="0"/>
                <a:ea typeface="Helvetica Neue Light" panose="02000403000000020004" pitchFamily="2" charset="0"/>
              </a:rPr>
              <a:t>Program Design</a:t>
            </a:r>
          </a:p>
        </p:txBody>
      </p:sp>
      <p:graphicFrame>
        <p:nvGraphicFramePr>
          <p:cNvPr id="5" name="Content Placeholder 4">
            <a:extLst>
              <a:ext uri="{FF2B5EF4-FFF2-40B4-BE49-F238E27FC236}">
                <a16:creationId xmlns:a16="http://schemas.microsoft.com/office/drawing/2014/main" id="{07C4CE63-83E9-C3CA-A4E9-267A1E7FB519}"/>
              </a:ext>
            </a:extLst>
          </p:cNvPr>
          <p:cNvGraphicFramePr>
            <a:graphicFrameLocks noGrp="1"/>
          </p:cNvGraphicFramePr>
          <p:nvPr>
            <p:ph idx="1"/>
            <p:extLst>
              <p:ext uri="{D42A27DB-BD31-4B8C-83A1-F6EECF244321}">
                <p14:modId xmlns:p14="http://schemas.microsoft.com/office/powerpoint/2010/main" val="2505950469"/>
              </p:ext>
            </p:extLst>
          </p:nvPr>
        </p:nvGraphicFramePr>
        <p:xfrm>
          <a:off x="2174018" y="21145"/>
          <a:ext cx="11887200" cy="6457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22313835-74BA-162E-725C-AF8F5095E52F}"/>
              </a:ext>
            </a:extLst>
          </p:cNvPr>
          <p:cNvSpPr txBox="1"/>
          <p:nvPr/>
        </p:nvSpPr>
        <p:spPr>
          <a:xfrm>
            <a:off x="5561163" y="6598364"/>
            <a:ext cx="6098874" cy="2462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MX" sz="1000" b="0" i="0" u="none" strike="noStrike" kern="1200" cap="none" spc="0" normalizeH="0" baseline="0" noProof="0">
                <a:ln>
                  <a:noFill/>
                </a:ln>
                <a:solidFill>
                  <a:prstClr val="black"/>
                </a:solidFill>
                <a:effectLst/>
                <a:uLnTx/>
                <a:uFillTx/>
                <a:latin typeface="Calibri" panose="020F0502020204030204"/>
                <a:ea typeface="+mn-ea"/>
                <a:cs typeface="+mn-cs"/>
              </a:rPr>
              <a:t>https://blogs.bmj.com/bmjgh/2020/03/11/the-white-savior-industrial-complex-in-global-health/</a:t>
            </a:r>
          </a:p>
        </p:txBody>
      </p:sp>
      <p:sp>
        <p:nvSpPr>
          <p:cNvPr id="6" name="Slide Number Placeholder 5">
            <a:extLst>
              <a:ext uri="{FF2B5EF4-FFF2-40B4-BE49-F238E27FC236}">
                <a16:creationId xmlns:a16="http://schemas.microsoft.com/office/drawing/2014/main" id="{5DA18AB0-10D4-E50D-82E0-340E053FD602}"/>
              </a:ext>
            </a:extLst>
          </p:cNvPr>
          <p:cNvSpPr>
            <a:spLocks noGrp="1"/>
          </p:cNvSpPr>
          <p:nvPr>
            <p:ph type="sldNum" sz="quarter" idx="12"/>
          </p:nvPr>
        </p:nvSpPr>
        <p:spPr/>
        <p:txBody>
          <a:bodyPr/>
          <a:lstStyle/>
          <a:p>
            <a:fld id="{E8D2E3BB-E7F0-5B45-9637-639975B4227E}" type="slidenum">
              <a:rPr lang="en-US" smtClean="0"/>
              <a:t>64</a:t>
            </a:fld>
            <a:endParaRPr lang="en-US"/>
          </a:p>
        </p:txBody>
      </p:sp>
      <p:pic>
        <p:nvPicPr>
          <p:cNvPr id="7" name="Graphic 6" descr="Badge 4 with solid fill">
            <a:extLst>
              <a:ext uri="{FF2B5EF4-FFF2-40B4-BE49-F238E27FC236}">
                <a16:creationId xmlns:a16="http://schemas.microsoft.com/office/drawing/2014/main" id="{2C604BCA-22A3-163C-7121-3AF5999D083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28327" y="709784"/>
            <a:ext cx="914400" cy="914400"/>
          </a:xfrm>
          <a:prstGeom prst="rect">
            <a:avLst/>
          </a:prstGeom>
        </p:spPr>
      </p:pic>
      <p:sp>
        <p:nvSpPr>
          <p:cNvPr id="8" name="Footer Placeholder 3">
            <a:extLst>
              <a:ext uri="{FF2B5EF4-FFF2-40B4-BE49-F238E27FC236}">
                <a16:creationId xmlns:a16="http://schemas.microsoft.com/office/drawing/2014/main" id="{92344AB0-1511-A759-97A3-8ACFF9D42926}"/>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2879854804"/>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5FC1-58F3-283B-1E3B-088E597CE856}"/>
              </a:ext>
            </a:extLst>
          </p:cNvPr>
          <p:cNvSpPr>
            <a:spLocks noGrp="1"/>
          </p:cNvSpPr>
          <p:nvPr>
            <p:ph type="title"/>
          </p:nvPr>
        </p:nvSpPr>
        <p:spPr>
          <a:xfrm>
            <a:off x="1177414" y="137478"/>
            <a:ext cx="10176386" cy="978595"/>
          </a:xfrm>
        </p:spPr>
        <p:txBody>
          <a:bodyPr/>
          <a:lstStyle/>
          <a:p>
            <a:r>
              <a:rPr lang="en-US">
                <a:latin typeface="Helvetica Neue Light" panose="02000403000000020004" pitchFamily="2" charset="0"/>
                <a:ea typeface="Helvetica Neue Light" panose="02000403000000020004" pitchFamily="2" charset="0"/>
              </a:rPr>
              <a:t>Re-imagining </a:t>
            </a:r>
            <a:r>
              <a:rPr lang="en-MX">
                <a:latin typeface="Helvetica Neue Light" panose="02000403000000020004" pitchFamily="2" charset="0"/>
                <a:ea typeface="Helvetica Neue Light" panose="02000403000000020004" pitchFamily="2" charset="0"/>
              </a:rPr>
              <a:t>Regulation</a:t>
            </a:r>
          </a:p>
        </p:txBody>
      </p:sp>
      <p:sp>
        <p:nvSpPr>
          <p:cNvPr id="4" name="TextBox 3">
            <a:extLst>
              <a:ext uri="{FF2B5EF4-FFF2-40B4-BE49-F238E27FC236}">
                <a16:creationId xmlns:a16="http://schemas.microsoft.com/office/drawing/2014/main" id="{5195EC87-8D6C-D7BF-B288-006D05883B55}"/>
              </a:ext>
            </a:extLst>
          </p:cNvPr>
          <p:cNvSpPr txBox="1"/>
          <p:nvPr/>
        </p:nvSpPr>
        <p:spPr>
          <a:xfrm>
            <a:off x="5561163" y="6634815"/>
            <a:ext cx="6098874" cy="2462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MX" sz="1000" b="0" i="0" u="none" strike="noStrike" kern="1200" cap="none" spc="0" normalizeH="0" baseline="0" noProof="0">
                <a:ln>
                  <a:noFill/>
                </a:ln>
                <a:solidFill>
                  <a:prstClr val="black"/>
                </a:solidFill>
                <a:effectLst/>
                <a:uLnTx/>
                <a:uFillTx/>
                <a:latin typeface="Calibri" panose="020F0502020204030204"/>
                <a:ea typeface="+mn-ea"/>
                <a:cs typeface="+mn-cs"/>
              </a:rPr>
              <a:t>https://blogs.bmj.com/bmjgh/2020/03/11/the-white-savior-industrial-complex-in-global-health/</a:t>
            </a:r>
          </a:p>
        </p:txBody>
      </p:sp>
      <p:graphicFrame>
        <p:nvGraphicFramePr>
          <p:cNvPr id="6" name="Diagram 5">
            <a:extLst>
              <a:ext uri="{FF2B5EF4-FFF2-40B4-BE49-F238E27FC236}">
                <a16:creationId xmlns:a16="http://schemas.microsoft.com/office/drawing/2014/main" id="{64D3764D-524F-F6D2-AB6F-59605BBFE166}"/>
              </a:ext>
            </a:extLst>
          </p:cNvPr>
          <p:cNvGraphicFramePr/>
          <p:nvPr>
            <p:extLst>
              <p:ext uri="{D42A27DB-BD31-4B8C-83A1-F6EECF244321}">
                <p14:modId xmlns:p14="http://schemas.microsoft.com/office/powerpoint/2010/main" val="1865346698"/>
              </p:ext>
            </p:extLst>
          </p:nvPr>
        </p:nvGraphicFramePr>
        <p:xfrm>
          <a:off x="720213" y="1004650"/>
          <a:ext cx="10922391" cy="5651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3CA45598-C72E-B9CC-E895-CCB5DF00B41C}"/>
              </a:ext>
            </a:extLst>
          </p:cNvPr>
          <p:cNvSpPr>
            <a:spLocks noGrp="1"/>
          </p:cNvSpPr>
          <p:nvPr>
            <p:ph type="sldNum" sz="quarter" idx="12"/>
          </p:nvPr>
        </p:nvSpPr>
        <p:spPr/>
        <p:txBody>
          <a:bodyPr/>
          <a:lstStyle/>
          <a:p>
            <a:fld id="{E8D2E3BB-E7F0-5B45-9637-639975B4227E}" type="slidenum">
              <a:rPr lang="en-US" smtClean="0"/>
              <a:t>65</a:t>
            </a:fld>
            <a:endParaRPr lang="en-US"/>
          </a:p>
        </p:txBody>
      </p:sp>
      <p:pic>
        <p:nvPicPr>
          <p:cNvPr id="7" name="Graphic 6" descr="Badge with solid fill">
            <a:extLst>
              <a:ext uri="{FF2B5EF4-FFF2-40B4-BE49-F238E27FC236}">
                <a16:creationId xmlns:a16="http://schemas.microsoft.com/office/drawing/2014/main" id="{84B35EC4-9627-C713-07DB-AC6E05C9BCC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63013" y="201673"/>
            <a:ext cx="914400" cy="914400"/>
          </a:xfrm>
          <a:prstGeom prst="rect">
            <a:avLst/>
          </a:prstGeom>
        </p:spPr>
      </p:pic>
      <p:sp>
        <p:nvSpPr>
          <p:cNvPr id="8" name="Footer Placeholder 3">
            <a:extLst>
              <a:ext uri="{FF2B5EF4-FFF2-40B4-BE49-F238E27FC236}">
                <a16:creationId xmlns:a16="http://schemas.microsoft.com/office/drawing/2014/main" id="{DEA794F2-E364-55CC-DC2E-A2DC877CB199}"/>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4040630528"/>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9E4D-DD6D-B4ED-2EE0-F9B72FD0835B}"/>
              </a:ext>
            </a:extLst>
          </p:cNvPr>
          <p:cNvSpPr>
            <a:spLocks noGrp="1"/>
          </p:cNvSpPr>
          <p:nvPr>
            <p:ph type="title"/>
          </p:nvPr>
        </p:nvSpPr>
        <p:spPr>
          <a:xfrm>
            <a:off x="1177413" y="249037"/>
            <a:ext cx="10515600" cy="914401"/>
          </a:xfrm>
        </p:spPr>
        <p:txBody>
          <a:bodyPr/>
          <a:lstStyle/>
          <a:p>
            <a:r>
              <a:rPr lang="en-US">
                <a:latin typeface="Helvetica Neue Light" panose="02000403000000020004" pitchFamily="2" charset="0"/>
                <a:ea typeface="Helvetica Neue Light" panose="02000403000000020004" pitchFamily="2" charset="0"/>
              </a:rPr>
              <a:t>Re-imagining </a:t>
            </a:r>
            <a:r>
              <a:rPr lang="en-MX">
                <a:latin typeface="Helvetica Neue Light" panose="02000403000000020004" pitchFamily="2" charset="0"/>
                <a:ea typeface="Helvetica Neue Light" panose="02000403000000020004" pitchFamily="2" charset="0"/>
              </a:rPr>
              <a:t>Individual Action</a:t>
            </a:r>
          </a:p>
        </p:txBody>
      </p:sp>
      <p:graphicFrame>
        <p:nvGraphicFramePr>
          <p:cNvPr id="5" name="Content Placeholder 4">
            <a:extLst>
              <a:ext uri="{FF2B5EF4-FFF2-40B4-BE49-F238E27FC236}">
                <a16:creationId xmlns:a16="http://schemas.microsoft.com/office/drawing/2014/main" id="{6D0005A9-8109-93E9-9170-0FDF86C1DC74}"/>
              </a:ext>
            </a:extLst>
          </p:cNvPr>
          <p:cNvGraphicFramePr>
            <a:graphicFrameLocks noGrp="1"/>
          </p:cNvGraphicFramePr>
          <p:nvPr>
            <p:ph idx="1"/>
            <p:extLst>
              <p:ext uri="{D42A27DB-BD31-4B8C-83A1-F6EECF244321}">
                <p14:modId xmlns:p14="http://schemas.microsoft.com/office/powerpoint/2010/main" val="341616426"/>
              </p:ext>
            </p:extLst>
          </p:nvPr>
        </p:nvGraphicFramePr>
        <p:xfrm>
          <a:off x="838200" y="1417638"/>
          <a:ext cx="10515600" cy="4802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E4D33DE-6954-90EB-7814-96A5A912A82A}"/>
              </a:ext>
            </a:extLst>
          </p:cNvPr>
          <p:cNvSpPr txBox="1"/>
          <p:nvPr/>
        </p:nvSpPr>
        <p:spPr>
          <a:xfrm>
            <a:off x="5414206" y="6598364"/>
            <a:ext cx="6098874" cy="24622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MX" sz="1000" b="0" i="0" u="none" strike="noStrike" kern="1200" cap="none" spc="0" normalizeH="0" baseline="0" noProof="0">
                <a:ln>
                  <a:noFill/>
                </a:ln>
                <a:solidFill>
                  <a:prstClr val="black"/>
                </a:solidFill>
                <a:effectLst/>
                <a:uLnTx/>
                <a:uFillTx/>
                <a:latin typeface="Calibri" panose="020F0502020204030204"/>
                <a:ea typeface="+mn-ea"/>
                <a:cs typeface="+mn-cs"/>
              </a:rPr>
              <a:t>https://blogs.bmj.com/bmjgh/2020/03/11/the-white-savior-industrial-complex-in-global-health/</a:t>
            </a:r>
          </a:p>
        </p:txBody>
      </p:sp>
      <p:sp>
        <p:nvSpPr>
          <p:cNvPr id="6" name="Slide Number Placeholder 5">
            <a:extLst>
              <a:ext uri="{FF2B5EF4-FFF2-40B4-BE49-F238E27FC236}">
                <a16:creationId xmlns:a16="http://schemas.microsoft.com/office/drawing/2014/main" id="{8CFEFF44-2E3F-CBCE-79ED-C794E82E0A81}"/>
              </a:ext>
            </a:extLst>
          </p:cNvPr>
          <p:cNvSpPr>
            <a:spLocks noGrp="1"/>
          </p:cNvSpPr>
          <p:nvPr>
            <p:ph type="sldNum" sz="quarter" idx="12"/>
          </p:nvPr>
        </p:nvSpPr>
        <p:spPr/>
        <p:txBody>
          <a:bodyPr/>
          <a:lstStyle/>
          <a:p>
            <a:fld id="{E8D2E3BB-E7F0-5B45-9637-639975B4227E}" type="slidenum">
              <a:rPr lang="en-US" smtClean="0"/>
              <a:t>66</a:t>
            </a:fld>
            <a:endParaRPr lang="en-US"/>
          </a:p>
        </p:txBody>
      </p:sp>
      <p:pic>
        <p:nvPicPr>
          <p:cNvPr id="7" name="Graphic 6" descr="Badge 3 with solid fill">
            <a:extLst>
              <a:ext uri="{FF2B5EF4-FFF2-40B4-BE49-F238E27FC236}">
                <a16:creationId xmlns:a16="http://schemas.microsoft.com/office/drawing/2014/main" id="{23828E45-0A46-86EF-4BD3-F9E14469F67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3013" y="201673"/>
            <a:ext cx="914400" cy="914400"/>
          </a:xfrm>
          <a:prstGeom prst="rect">
            <a:avLst/>
          </a:prstGeom>
        </p:spPr>
      </p:pic>
      <p:sp>
        <p:nvSpPr>
          <p:cNvPr id="8" name="Footer Placeholder 3">
            <a:extLst>
              <a:ext uri="{FF2B5EF4-FFF2-40B4-BE49-F238E27FC236}">
                <a16:creationId xmlns:a16="http://schemas.microsoft.com/office/drawing/2014/main" id="{694319E3-2358-DCC2-11B7-F574B9E68F04}"/>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1645136838"/>
      </p:ext>
    </p:extLst>
  </p:cSld>
  <p:clrMapOvr>
    <a:masterClrMapping/>
  </p:clrMapOvr>
  <p:extLst>
    <p:ext uri="{6950BFC3-D8DA-4A85-94F7-54DA5524770B}">
      <p188:commentRel xmlns:p188="http://schemas.microsoft.com/office/powerpoint/2018/8/main" r:id="rId2"/>
    </p:ext>
  </p:extLs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5337F6-BF93-8283-529B-6C37926BF25E}"/>
              </a:ext>
            </a:extLst>
          </p:cNvPr>
          <p:cNvSpPr>
            <a:spLocks noGrp="1"/>
          </p:cNvSpPr>
          <p:nvPr>
            <p:ph idx="1"/>
          </p:nvPr>
        </p:nvSpPr>
        <p:spPr>
          <a:xfrm>
            <a:off x="4447308" y="591344"/>
            <a:ext cx="6906491" cy="5585619"/>
          </a:xfrm>
        </p:spPr>
        <p:txBody>
          <a:bodyPr anchor="ctr">
            <a:normAutofit/>
          </a:bodyPr>
          <a:lstStyle/>
          <a:p>
            <a:pPr marL="0" indent="0">
              <a:buNone/>
            </a:pPr>
            <a:r>
              <a:rPr lang="en-US" i="1">
                <a:latin typeface="Arial" panose="020B0604020202020204" pitchFamily="34" charset="0"/>
                <a:cs typeface="Arial" panose="020B0604020202020204" pitchFamily="34" charset="0"/>
              </a:rPr>
              <a:t>“</a:t>
            </a:r>
            <a:r>
              <a:rPr lang="en-US" b="0" i="1">
                <a:effectLst/>
                <a:latin typeface="Arial" panose="020B0604020202020204" pitchFamily="34" charset="0"/>
                <a:cs typeface="Arial" panose="020B0604020202020204" pitchFamily="34" charset="0"/>
              </a:rPr>
              <a:t>Global Health was birthed in supremacy, but its mission is to reduce or eliminate inequities globally. To transcend its origins, global health must become actively anti-supremacist, and also anti-</a:t>
            </a:r>
            <a:r>
              <a:rPr lang="en-US" b="0" i="1" err="1">
                <a:effectLst/>
                <a:latin typeface="Arial" panose="020B0604020202020204" pitchFamily="34" charset="0"/>
                <a:cs typeface="Arial" panose="020B0604020202020204" pitchFamily="34" charset="0"/>
              </a:rPr>
              <a:t>oppressionist</a:t>
            </a:r>
            <a:r>
              <a:rPr lang="en-US" b="0" i="1">
                <a:effectLst/>
                <a:latin typeface="Arial" panose="020B0604020202020204" pitchFamily="34" charset="0"/>
                <a:cs typeface="Arial" panose="020B0604020202020204" pitchFamily="34" charset="0"/>
              </a:rPr>
              <a:t> and anti-racist. Equity and justice involve flipping every axis of supremacy on its head.”</a:t>
            </a:r>
          </a:p>
          <a:p>
            <a:pPr marL="0" indent="0">
              <a:buNone/>
            </a:pPr>
            <a:endParaRPr lang="en-US" sz="2000" b="0" i="0">
              <a:effectLst/>
              <a:latin typeface="Arial" panose="020B0604020202020204" pitchFamily="34" charset="0"/>
              <a:cs typeface="Arial" panose="020B0604020202020204" pitchFamily="34" charset="0"/>
            </a:endParaRPr>
          </a:p>
          <a:p>
            <a:pPr marL="457200" lvl="1" indent="0">
              <a:buNone/>
            </a:pPr>
            <a:r>
              <a:rPr lang="en-US" sz="2000" b="0" i="0">
                <a:effectLst/>
                <a:latin typeface="Arial" panose="020B0604020202020204" pitchFamily="34" charset="0"/>
                <a:cs typeface="Arial" panose="020B0604020202020204" pitchFamily="34" charset="0"/>
              </a:rPr>
              <a:t>-</a:t>
            </a:r>
            <a:r>
              <a:rPr lang="en-US" sz="2000" b="0" i="0" err="1">
                <a:effectLst/>
                <a:latin typeface="Arial" panose="020B0604020202020204" pitchFamily="34" charset="0"/>
                <a:cs typeface="Arial" panose="020B0604020202020204" pitchFamily="34" charset="0"/>
              </a:rPr>
              <a:t>Seye</a:t>
            </a:r>
            <a:r>
              <a:rPr lang="en-US" sz="2000" b="0" i="0">
                <a:effectLst/>
                <a:latin typeface="Arial" panose="020B0604020202020204" pitchFamily="34" charset="0"/>
                <a:cs typeface="Arial" panose="020B0604020202020204" pitchFamily="34" charset="0"/>
              </a:rPr>
              <a:t> Abimbola and Madhukar Pai, ‘Will global health survive its </a:t>
            </a:r>
            <a:r>
              <a:rPr lang="en-US" sz="2000" b="0" i="0" err="1">
                <a:effectLst/>
                <a:latin typeface="Arial" panose="020B0604020202020204" pitchFamily="34" charset="0"/>
                <a:cs typeface="Arial" panose="020B0604020202020204" pitchFamily="34" charset="0"/>
              </a:rPr>
              <a:t>decolonisation</a:t>
            </a:r>
            <a:r>
              <a:rPr lang="en-US" sz="2000" b="0" i="0">
                <a:effectLst/>
                <a:latin typeface="Arial" panose="020B0604020202020204" pitchFamily="34" charset="0"/>
                <a:cs typeface="Arial" panose="020B0604020202020204" pitchFamily="34" charset="0"/>
              </a:rPr>
              <a:t>?’ </a:t>
            </a:r>
          </a:p>
          <a:p>
            <a:pPr marL="457200" lvl="1" indent="0">
              <a:buNone/>
            </a:pPr>
            <a:endParaRPr lang="en-MX" sz="36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D51B01C8-F86D-ADD4-248D-6236E73A66CA}"/>
              </a:ext>
            </a:extLst>
          </p:cNvPr>
          <p:cNvSpPr>
            <a:spLocks noGrp="1"/>
          </p:cNvSpPr>
          <p:nvPr>
            <p:ph type="ftr" sz="quarter" idx="11"/>
          </p:nvPr>
        </p:nvSpPr>
        <p:spPr>
          <a:xfrm>
            <a:off x="3373268" y="6356350"/>
            <a:ext cx="5251174" cy="365125"/>
          </a:xfrm>
        </p:spPr>
        <p:txBody>
          <a:bodyPr>
            <a:normAutofit/>
          </a:bodyPr>
          <a:lstStyle/>
          <a:p>
            <a:pPr algn="l">
              <a:lnSpc>
                <a:spcPct val="90000"/>
              </a:lnSpc>
              <a:spcAft>
                <a:spcPts val="600"/>
              </a:spcAft>
            </a:pPr>
            <a:r>
              <a:rPr lang="en-US" sz="900"/>
              <a:t>The Role of Colonization and Positionality in Global  Health Systems</a:t>
            </a:r>
          </a:p>
        </p:txBody>
      </p:sp>
      <p:sp>
        <p:nvSpPr>
          <p:cNvPr id="5" name="Slide Number Placeholder 4">
            <a:extLst>
              <a:ext uri="{FF2B5EF4-FFF2-40B4-BE49-F238E27FC236}">
                <a16:creationId xmlns:a16="http://schemas.microsoft.com/office/drawing/2014/main" id="{F150249F-35A5-A983-7413-64F39F1D3FA8}"/>
              </a:ext>
            </a:extLst>
          </p:cNvPr>
          <p:cNvSpPr>
            <a:spLocks noGrp="1"/>
          </p:cNvSpPr>
          <p:nvPr>
            <p:ph type="sldNum" sz="quarter" idx="12"/>
          </p:nvPr>
        </p:nvSpPr>
        <p:spPr>
          <a:xfrm>
            <a:off x="9541564" y="6356350"/>
            <a:ext cx="1812235" cy="365125"/>
          </a:xfrm>
        </p:spPr>
        <p:txBody>
          <a:bodyPr>
            <a:normAutofit/>
          </a:bodyPr>
          <a:lstStyle/>
          <a:p>
            <a:pPr>
              <a:spcAft>
                <a:spcPts val="600"/>
              </a:spcAft>
            </a:pPr>
            <a:fld id="{E8D2E3BB-E7F0-5B45-9637-639975B4227E}" type="slidenum">
              <a:rPr lang="en-US" smtClean="0"/>
              <a:pPr>
                <a:spcAft>
                  <a:spcPts val="600"/>
                </a:spcAft>
              </a:pPr>
              <a:t>67</a:t>
            </a:fld>
            <a:endParaRPr lang="en-US"/>
          </a:p>
        </p:txBody>
      </p:sp>
    </p:spTree>
    <p:extLst>
      <p:ext uri="{BB962C8B-B14F-4D97-AF65-F5344CB8AC3E}">
        <p14:creationId xmlns:p14="http://schemas.microsoft.com/office/powerpoint/2010/main" val="27617129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5EE9D-F35C-A2A5-F35B-F42C37EF03D7}"/>
              </a:ext>
            </a:extLst>
          </p:cNvPr>
          <p:cNvSpPr>
            <a:spLocks noGrp="1"/>
          </p:cNvSpPr>
          <p:nvPr>
            <p:ph type="title"/>
          </p:nvPr>
        </p:nvSpPr>
        <p:spPr>
          <a:xfrm>
            <a:off x="841248" y="548640"/>
            <a:ext cx="3600860" cy="5431536"/>
          </a:xfrm>
        </p:spPr>
        <p:txBody>
          <a:bodyPr>
            <a:normAutofit/>
          </a:bodyPr>
          <a:lstStyle/>
          <a:p>
            <a:r>
              <a:rPr lang="en-US" sz="5400" dirty="0">
                <a:latin typeface="Helvetica Neue Light"/>
                <a:ea typeface="Helvetica Neue Light" panose="02000403000000020004" pitchFamily="2" charset="0"/>
              </a:rPr>
              <a:t>Self-Reflection</a:t>
            </a:r>
            <a:endParaRPr lang="en-US" sz="5400" dirty="0">
              <a:latin typeface="Helvetica Neue Light" panose="02000403000000020004" pitchFamily="2" charset="0"/>
              <a:ea typeface="Helvetica Neue Light" panose="02000403000000020004" pitchFamily="2" charset="0"/>
            </a:endParaRP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E599E79-0804-F7AF-7A23-3D89D07FD26E}"/>
              </a:ext>
            </a:extLst>
          </p:cNvPr>
          <p:cNvSpPr>
            <a:spLocks noGrp="1"/>
          </p:cNvSpPr>
          <p:nvPr>
            <p:ph idx="1"/>
          </p:nvPr>
        </p:nvSpPr>
        <p:spPr>
          <a:xfrm>
            <a:off x="5126418" y="552091"/>
            <a:ext cx="6224335" cy="5431536"/>
          </a:xfrm>
        </p:spPr>
        <p:txBody>
          <a:bodyPr anchor="ctr">
            <a:normAutofit/>
          </a:bodyPr>
          <a:lstStyle/>
          <a:p>
            <a:pPr marL="0" indent="0">
              <a:spcAft>
                <a:spcPts val="1800"/>
              </a:spcAft>
              <a:buNone/>
            </a:pPr>
            <a:r>
              <a:rPr lang="en-US" sz="2400">
                <a:latin typeface="Arial" panose="020B0604020202020204" pitchFamily="34" charset="0"/>
                <a:cs typeface="Arial" panose="020B0604020202020204" pitchFamily="34" charset="0"/>
              </a:rPr>
              <a:t>Reflect on the implications of neocolonialism on global health and potential solutions to address the problem. </a:t>
            </a:r>
          </a:p>
          <a:p>
            <a:pPr marL="0" indent="0">
              <a:spcAft>
                <a:spcPts val="1800"/>
              </a:spcAft>
              <a:buNone/>
            </a:pPr>
            <a:r>
              <a:rPr lang="en-US" sz="2400">
                <a:latin typeface="Arial" panose="020B0604020202020204" pitchFamily="34" charset="0"/>
                <a:cs typeface="Arial" panose="020B0604020202020204" pitchFamily="34" charset="0"/>
              </a:rPr>
              <a:t>How does coloniality show up in my global health practice?</a:t>
            </a:r>
          </a:p>
          <a:p>
            <a:pPr marL="0" indent="0">
              <a:spcAft>
                <a:spcPts val="1800"/>
              </a:spcAft>
              <a:buNone/>
            </a:pPr>
            <a:r>
              <a:rPr lang="en-US" sz="2400">
                <a:latin typeface="Arial" panose="020B0604020202020204" pitchFamily="34" charset="0"/>
                <a:cs typeface="Arial" panose="020B0604020202020204" pitchFamily="34" charset="0"/>
              </a:rPr>
              <a:t>What can I do to address neocolonialism in global health?</a:t>
            </a:r>
          </a:p>
        </p:txBody>
      </p:sp>
      <p:sp>
        <p:nvSpPr>
          <p:cNvPr id="4" name="Slide Number Placeholder 3">
            <a:extLst>
              <a:ext uri="{FF2B5EF4-FFF2-40B4-BE49-F238E27FC236}">
                <a16:creationId xmlns:a16="http://schemas.microsoft.com/office/drawing/2014/main" id="{0992F821-B0B9-D993-EC5C-2E57BC3486E0}"/>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68</a:t>
            </a:fld>
            <a:endParaRPr lang="en-US"/>
          </a:p>
        </p:txBody>
      </p:sp>
      <p:sp>
        <p:nvSpPr>
          <p:cNvPr id="6" name="Footer Placeholder 3">
            <a:extLst>
              <a:ext uri="{FF2B5EF4-FFF2-40B4-BE49-F238E27FC236}">
                <a16:creationId xmlns:a16="http://schemas.microsoft.com/office/drawing/2014/main" id="{C7BF81F2-3970-EE7E-C8C6-D57AEE1760D8}"/>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1715116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727580-FE88-F208-C7EC-ED8CAF717152}"/>
              </a:ext>
            </a:extLst>
          </p:cNvPr>
          <p:cNvSpPr>
            <a:spLocks noGrp="1"/>
          </p:cNvSpPr>
          <p:nvPr>
            <p:ph type="title"/>
          </p:nvPr>
        </p:nvSpPr>
        <p:spPr>
          <a:xfrm>
            <a:off x="1045029" y="507160"/>
            <a:ext cx="2993571" cy="5438730"/>
          </a:xfrm>
        </p:spPr>
        <p:txBody>
          <a:bodyPr>
            <a:normAutofit/>
          </a:bodyPr>
          <a:lstStyle/>
          <a:p>
            <a:r>
              <a:rPr lang="en-US" sz="3200">
                <a:latin typeface="Helvetica Neue Light" panose="02000403000000020004" pitchFamily="2" charset="0"/>
                <a:ea typeface="Helvetica Neue Light" panose="02000403000000020004" pitchFamily="2" charset="0"/>
              </a:rPr>
              <a:t>It’s Our Responsibility </a:t>
            </a:r>
          </a:p>
        </p:txBody>
      </p:sp>
      <p:sp>
        <p:nvSpPr>
          <p:cNvPr id="19" name="Rectangle 14">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CCBB5B16-1833-1D20-C3D0-F797464EB0AD}"/>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a:solidFill>
                  <a:schemeClr val="tx1">
                    <a:lumMod val="50000"/>
                    <a:lumOff val="50000"/>
                  </a:schemeClr>
                </a:solidFill>
              </a:rPr>
              <a:pPr>
                <a:spcAft>
                  <a:spcPts val="600"/>
                </a:spcAft>
              </a:pPr>
              <a:t>69</a:t>
            </a:fld>
            <a:endParaRPr 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ED08EF94-3876-A04F-7B90-7A35284B2AB4}"/>
              </a:ext>
            </a:extLst>
          </p:cNvPr>
          <p:cNvGraphicFramePr>
            <a:graphicFrameLocks noGrp="1"/>
          </p:cNvGraphicFramePr>
          <p:nvPr>
            <p:ph idx="1"/>
            <p:extLst>
              <p:ext uri="{D42A27DB-BD31-4B8C-83A1-F6EECF244321}">
                <p14:modId xmlns:p14="http://schemas.microsoft.com/office/powerpoint/2010/main" val="1321673978"/>
              </p:ext>
            </p:extLst>
          </p:nvPr>
        </p:nvGraphicFramePr>
        <p:xfrm>
          <a:off x="4038600" y="512064"/>
          <a:ext cx="7318248"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a:extLst>
              <a:ext uri="{FF2B5EF4-FFF2-40B4-BE49-F238E27FC236}">
                <a16:creationId xmlns:a16="http://schemas.microsoft.com/office/drawing/2014/main" id="{8804B123-6168-9C6A-5350-48737B4EC7A9}"/>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321808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5337F6-BF93-8283-529B-6C37926BF25E}"/>
              </a:ext>
            </a:extLst>
          </p:cNvPr>
          <p:cNvSpPr>
            <a:spLocks noGrp="1"/>
          </p:cNvSpPr>
          <p:nvPr>
            <p:ph idx="1"/>
          </p:nvPr>
        </p:nvSpPr>
        <p:spPr>
          <a:xfrm>
            <a:off x="4447308" y="591344"/>
            <a:ext cx="6906491" cy="5585619"/>
          </a:xfrm>
        </p:spPr>
        <p:txBody>
          <a:bodyPr anchor="ctr">
            <a:normAutofit/>
          </a:bodyPr>
          <a:lstStyle/>
          <a:p>
            <a:pPr marL="0" indent="0">
              <a:buNone/>
            </a:pPr>
            <a:r>
              <a:rPr lang="en-US" sz="3600" b="0" i="0">
                <a:effectLst/>
                <a:latin typeface="Arial" panose="020B0604020202020204" pitchFamily="34" charset="0"/>
                <a:cs typeface="Arial" panose="020B0604020202020204" pitchFamily="34" charset="0"/>
              </a:rPr>
              <a:t>“</a:t>
            </a:r>
            <a:r>
              <a:rPr lang="en-US" sz="3600" b="0" i="1">
                <a:effectLst/>
                <a:latin typeface="Arial" panose="020B0604020202020204" pitchFamily="34" charset="0"/>
                <a:cs typeface="Arial" panose="020B0604020202020204" pitchFamily="34" charset="0"/>
              </a:rPr>
              <a:t>If we are going to interfere in the lives of others, a little due diligence is a minimum requirement.” </a:t>
            </a:r>
          </a:p>
          <a:p>
            <a:pPr marL="457200" lvl="1" indent="0">
              <a:buNone/>
            </a:pPr>
            <a:endParaRPr lang="en-US" sz="3600" b="0" i="0">
              <a:effectLst/>
              <a:latin typeface="Arial" panose="020B0604020202020204" pitchFamily="34" charset="0"/>
              <a:cs typeface="Arial" panose="020B0604020202020204" pitchFamily="34" charset="0"/>
            </a:endParaRPr>
          </a:p>
          <a:p>
            <a:pPr marL="457200" lvl="1" indent="0">
              <a:buNone/>
            </a:pPr>
            <a:r>
              <a:rPr lang="en-US" sz="3600" b="0" i="0">
                <a:effectLst/>
                <a:latin typeface="Arial" panose="020B0604020202020204" pitchFamily="34" charset="0"/>
                <a:cs typeface="Arial" panose="020B0604020202020204" pitchFamily="34" charset="0"/>
              </a:rPr>
              <a:t>-Teju Cole</a:t>
            </a:r>
            <a:endParaRPr lang="en-MX" sz="36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D51B01C8-F86D-ADD4-248D-6236E73A66CA}"/>
              </a:ext>
            </a:extLst>
          </p:cNvPr>
          <p:cNvSpPr>
            <a:spLocks noGrp="1"/>
          </p:cNvSpPr>
          <p:nvPr>
            <p:ph type="ftr" sz="quarter" idx="11"/>
          </p:nvPr>
        </p:nvSpPr>
        <p:spPr>
          <a:xfrm>
            <a:off x="3373268" y="6356350"/>
            <a:ext cx="5251174" cy="365125"/>
          </a:xfrm>
        </p:spPr>
        <p:txBody>
          <a:bodyPr>
            <a:normAutofit/>
          </a:bodyPr>
          <a:lstStyle/>
          <a:p>
            <a:pPr algn="l">
              <a:lnSpc>
                <a:spcPct val="90000"/>
              </a:lnSpc>
              <a:spcAft>
                <a:spcPts val="600"/>
              </a:spcAft>
            </a:pPr>
            <a:r>
              <a:rPr lang="en-US" sz="900"/>
              <a:t>The Role of Colonization and Positionality in Global  Health Systems</a:t>
            </a:r>
          </a:p>
        </p:txBody>
      </p:sp>
      <p:sp>
        <p:nvSpPr>
          <p:cNvPr id="5" name="Slide Number Placeholder 4">
            <a:extLst>
              <a:ext uri="{FF2B5EF4-FFF2-40B4-BE49-F238E27FC236}">
                <a16:creationId xmlns:a16="http://schemas.microsoft.com/office/drawing/2014/main" id="{F150249F-35A5-A983-7413-64F39F1D3FA8}"/>
              </a:ext>
            </a:extLst>
          </p:cNvPr>
          <p:cNvSpPr>
            <a:spLocks noGrp="1"/>
          </p:cNvSpPr>
          <p:nvPr>
            <p:ph type="sldNum" sz="quarter" idx="12"/>
          </p:nvPr>
        </p:nvSpPr>
        <p:spPr>
          <a:xfrm>
            <a:off x="9541564" y="6356350"/>
            <a:ext cx="1812235" cy="365125"/>
          </a:xfrm>
        </p:spPr>
        <p:txBody>
          <a:bodyPr>
            <a:normAutofit/>
          </a:bodyPr>
          <a:lstStyle/>
          <a:p>
            <a:pPr>
              <a:spcAft>
                <a:spcPts val="600"/>
              </a:spcAft>
            </a:pPr>
            <a:fld id="{E8D2E3BB-E7F0-5B45-9637-639975B4227E}" type="slidenum">
              <a:rPr lang="en-US" smtClean="0"/>
              <a:pPr>
                <a:spcAft>
                  <a:spcPts val="600"/>
                </a:spcAft>
              </a:pPr>
              <a:t>7</a:t>
            </a:fld>
            <a:endParaRPr lang="en-US"/>
          </a:p>
        </p:txBody>
      </p:sp>
    </p:spTree>
    <p:extLst>
      <p:ext uri="{BB962C8B-B14F-4D97-AF65-F5344CB8AC3E}">
        <p14:creationId xmlns:p14="http://schemas.microsoft.com/office/powerpoint/2010/main" val="39665330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4193F-2AB8-1755-6DF2-6C1698CC9D13}"/>
              </a:ext>
            </a:extLst>
          </p:cNvPr>
          <p:cNvSpPr>
            <a:spLocks noGrp="1"/>
          </p:cNvSpPr>
          <p:nvPr>
            <p:ph type="title"/>
          </p:nvPr>
        </p:nvSpPr>
        <p:spPr>
          <a:xfrm>
            <a:off x="838200" y="365125"/>
            <a:ext cx="10515600" cy="1325563"/>
          </a:xfrm>
        </p:spPr>
        <p:txBody>
          <a:bodyPr>
            <a:normAutofit/>
          </a:bodyPr>
          <a:lstStyle/>
          <a:p>
            <a:r>
              <a:rPr lang="en-US" sz="5400"/>
              <a:t>Training Next steps</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07EC2F-E7AE-D6B5-2E48-C64BC70F4A48}"/>
              </a:ext>
            </a:extLst>
          </p:cNvPr>
          <p:cNvSpPr>
            <a:spLocks noGrp="1"/>
          </p:cNvSpPr>
          <p:nvPr>
            <p:ph idx="1"/>
          </p:nvPr>
        </p:nvSpPr>
        <p:spPr>
          <a:xfrm>
            <a:off x="838200" y="2330132"/>
            <a:ext cx="10515600" cy="3851212"/>
          </a:xfrm>
        </p:spPr>
        <p:txBody>
          <a:bodyPr>
            <a:normAutofit/>
          </a:bodyPr>
          <a:lstStyle/>
          <a:p>
            <a:pPr>
              <a:spcAft>
                <a:spcPts val="2400"/>
              </a:spcAft>
            </a:pPr>
            <a:r>
              <a:rPr lang="en-US" sz="3600">
                <a:latin typeface="Arial" panose="020B0604020202020204" pitchFamily="34" charset="0"/>
                <a:cs typeface="Arial" panose="020B0604020202020204" pitchFamily="34" charset="0"/>
              </a:rPr>
              <a:t>Provide feedback on this training by completing the survey</a:t>
            </a:r>
          </a:p>
          <a:p>
            <a:pPr>
              <a:spcAft>
                <a:spcPts val="2400"/>
              </a:spcAft>
            </a:pPr>
            <a:r>
              <a:rPr lang="en-US" sz="3600">
                <a:latin typeface="Arial" panose="020B0604020202020204" pitchFamily="34" charset="0"/>
                <a:cs typeface="Arial" panose="020B0604020202020204" pitchFamily="34" charset="0"/>
              </a:rPr>
              <a:t>Stay tunned for future trainings</a:t>
            </a:r>
          </a:p>
        </p:txBody>
      </p:sp>
      <p:sp>
        <p:nvSpPr>
          <p:cNvPr id="5" name="Slide Number Placeholder 4">
            <a:extLst>
              <a:ext uri="{FF2B5EF4-FFF2-40B4-BE49-F238E27FC236}">
                <a16:creationId xmlns:a16="http://schemas.microsoft.com/office/drawing/2014/main" id="{A8535037-1B0A-9850-1A60-631E4B034715}"/>
              </a:ext>
            </a:extLst>
          </p:cNvPr>
          <p:cNvSpPr>
            <a:spLocks noGrp="1"/>
          </p:cNvSpPr>
          <p:nvPr>
            <p:ph type="sldNum" sz="quarter" idx="12"/>
          </p:nvPr>
        </p:nvSpPr>
        <p:spPr>
          <a:xfrm>
            <a:off x="8610600" y="6356350"/>
            <a:ext cx="2743200" cy="365125"/>
          </a:xfrm>
        </p:spPr>
        <p:txBody>
          <a:bodyPr>
            <a:normAutofit/>
          </a:bodyPr>
          <a:lstStyle/>
          <a:p>
            <a:pPr>
              <a:spcAft>
                <a:spcPts val="600"/>
              </a:spcAft>
            </a:pPr>
            <a:fld id="{E8D2E3BB-E7F0-5B45-9637-639975B4227E}" type="slidenum">
              <a:rPr lang="en-US" smtClean="0"/>
              <a:pPr>
                <a:spcAft>
                  <a:spcPts val="600"/>
                </a:spcAft>
              </a:pPr>
              <a:t>70</a:t>
            </a:fld>
            <a:endParaRPr lang="en-US"/>
          </a:p>
        </p:txBody>
      </p:sp>
      <p:sp>
        <p:nvSpPr>
          <p:cNvPr id="6" name="Footer Placeholder 3">
            <a:extLst>
              <a:ext uri="{FF2B5EF4-FFF2-40B4-BE49-F238E27FC236}">
                <a16:creationId xmlns:a16="http://schemas.microsoft.com/office/drawing/2014/main" id="{A071EAC3-89A9-FA9F-27B0-C848BB22E052}"/>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1357906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E3D8478-46A7-2A67-425D-445EAA3FE018}"/>
              </a:ext>
            </a:extLst>
          </p:cNvPr>
          <p:cNvSpPr>
            <a:spLocks noGrp="1"/>
          </p:cNvSpPr>
          <p:nvPr>
            <p:ph idx="1"/>
          </p:nvPr>
        </p:nvSpPr>
        <p:spPr>
          <a:xfrm>
            <a:off x="841248" y="3337269"/>
            <a:ext cx="10509504" cy="2905686"/>
          </a:xfrm>
        </p:spPr>
        <p:txBody>
          <a:bodyPr>
            <a:normAutofit/>
          </a:bodyPr>
          <a:lstStyle/>
          <a:p>
            <a:pPr marL="0" indent="0">
              <a:spcAft>
                <a:spcPts val="1800"/>
              </a:spcAft>
              <a:buNone/>
            </a:pPr>
            <a:r>
              <a:rPr lang="en-US" sz="3600" i="1">
                <a:latin typeface="Arial" panose="020B0604020202020204" pitchFamily="34" charset="0"/>
                <a:cs typeface="Arial" panose="020B0604020202020204" pitchFamily="34" charset="0"/>
              </a:rPr>
              <a:t>A brighter future is possible---</a:t>
            </a:r>
          </a:p>
          <a:p>
            <a:pPr marL="0" indent="0">
              <a:buNone/>
            </a:pPr>
            <a:r>
              <a:rPr lang="en-US" sz="2400" b="0" i="0">
                <a:effectLst/>
                <a:latin typeface="Arial" panose="020B0604020202020204" pitchFamily="34" charset="0"/>
                <a:cs typeface="Arial" panose="020B0604020202020204" pitchFamily="34" charset="0"/>
              </a:rPr>
              <a:t>- </a:t>
            </a:r>
            <a:r>
              <a:rPr lang="en-US" sz="2400" b="0" i="0" err="1">
                <a:effectLst/>
                <a:latin typeface="Arial" panose="020B0604020202020204" pitchFamily="34" charset="0"/>
                <a:cs typeface="Arial" panose="020B0604020202020204" pitchFamily="34" charset="0"/>
              </a:rPr>
              <a:t>Olusoji</a:t>
            </a:r>
            <a:r>
              <a:rPr lang="en-US" sz="2400" b="0" i="0">
                <a:effectLst/>
                <a:latin typeface="Arial" panose="020B0604020202020204" pitchFamily="34" charset="0"/>
                <a:cs typeface="Arial" panose="020B0604020202020204" pitchFamily="34" charset="0"/>
              </a:rPr>
              <a:t> “Soji” </a:t>
            </a:r>
            <a:r>
              <a:rPr lang="en-US" sz="2400" b="0" i="0" err="1">
                <a:effectLst/>
                <a:latin typeface="Arial" panose="020B0604020202020204" pitchFamily="34" charset="0"/>
                <a:cs typeface="Arial" panose="020B0604020202020204" pitchFamily="34" charset="0"/>
              </a:rPr>
              <a:t>Adeyi</a:t>
            </a:r>
            <a:r>
              <a:rPr lang="en-US" sz="2400" b="0" i="0">
                <a:effectLst/>
                <a:latin typeface="Arial" panose="020B0604020202020204" pitchFamily="34" charset="0"/>
                <a:cs typeface="Arial" panose="020B0604020202020204" pitchFamily="34" charset="0"/>
              </a:rPr>
              <a:t>, President, Resilient Health Systems </a:t>
            </a:r>
            <a:endParaRPr lang="en-US" sz="24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937BC5-ABEF-2B0E-6B88-C536A739010C}"/>
              </a:ext>
            </a:extLst>
          </p:cNvPr>
          <p:cNvSpPr>
            <a:spLocks noGrp="1"/>
          </p:cNvSpPr>
          <p:nvPr>
            <p:ph type="sldNum" sz="quarter" idx="12"/>
          </p:nvPr>
        </p:nvSpPr>
        <p:spPr>
          <a:xfrm>
            <a:off x="8873254" y="6356350"/>
            <a:ext cx="2477498" cy="365125"/>
          </a:xfrm>
        </p:spPr>
        <p:txBody>
          <a:bodyPr>
            <a:normAutofit/>
          </a:bodyPr>
          <a:lstStyle/>
          <a:p>
            <a:pPr>
              <a:spcAft>
                <a:spcPts val="600"/>
              </a:spcAft>
            </a:pPr>
            <a:fld id="{E8D2E3BB-E7F0-5B45-9637-639975B4227E}" type="slidenum">
              <a:rPr lang="en-US">
                <a:solidFill>
                  <a:schemeClr val="tx1">
                    <a:lumMod val="50000"/>
                    <a:lumOff val="50000"/>
                  </a:schemeClr>
                </a:solidFill>
              </a:rPr>
              <a:pPr>
                <a:spcAft>
                  <a:spcPts val="600"/>
                </a:spcAft>
              </a:pPr>
              <a:t>71</a:t>
            </a:fld>
            <a:endParaRPr lang="en-US">
              <a:solidFill>
                <a:schemeClr val="tx1">
                  <a:lumMod val="50000"/>
                  <a:lumOff val="50000"/>
                </a:schemeClr>
              </a:solidFill>
            </a:endParaRPr>
          </a:p>
        </p:txBody>
      </p:sp>
      <p:sp>
        <p:nvSpPr>
          <p:cNvPr id="5" name="Footer Placeholder 3">
            <a:extLst>
              <a:ext uri="{FF2B5EF4-FFF2-40B4-BE49-F238E27FC236}">
                <a16:creationId xmlns:a16="http://schemas.microsoft.com/office/drawing/2014/main" id="{B0D0FF31-804F-3654-9552-1BC3CC64FF66}"/>
              </a:ext>
            </a:extLst>
          </p:cNvPr>
          <p:cNvSpPr txBox="1">
            <a:spLocks/>
          </p:cNvSpPr>
          <p:nvPr/>
        </p:nvSpPr>
        <p:spPr>
          <a:xfrm>
            <a:off x="263013" y="6356350"/>
            <a:ext cx="5257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a:t>The Role of Colonization and Positionality in Global Health Systems</a:t>
            </a:r>
          </a:p>
        </p:txBody>
      </p:sp>
    </p:spTree>
    <p:extLst>
      <p:ext uri="{BB962C8B-B14F-4D97-AF65-F5344CB8AC3E}">
        <p14:creationId xmlns:p14="http://schemas.microsoft.com/office/powerpoint/2010/main" val="2536041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E2112-4432-DCA6-06E3-ED9E879EF436}"/>
              </a:ext>
            </a:extLst>
          </p:cNvPr>
          <p:cNvSpPr>
            <a:spLocks noGrp="1"/>
          </p:cNvSpPr>
          <p:nvPr>
            <p:ph type="title"/>
          </p:nvPr>
        </p:nvSpPr>
        <p:spPr/>
        <p:txBody>
          <a:bodyPr/>
          <a:lstStyle/>
          <a:p>
            <a:r>
              <a:rPr lang="en-US"/>
              <a:t>List of resources</a:t>
            </a:r>
          </a:p>
        </p:txBody>
      </p:sp>
      <p:sp>
        <p:nvSpPr>
          <p:cNvPr id="3" name="Content Placeholder 2">
            <a:extLst>
              <a:ext uri="{FF2B5EF4-FFF2-40B4-BE49-F238E27FC236}">
                <a16:creationId xmlns:a16="http://schemas.microsoft.com/office/drawing/2014/main" id="{F8A7AF58-ED60-2879-5E4B-4461F702A4F6}"/>
              </a:ext>
            </a:extLst>
          </p:cNvPr>
          <p:cNvSpPr>
            <a:spLocks noGrp="1"/>
          </p:cNvSpPr>
          <p:nvPr>
            <p:ph idx="1"/>
          </p:nvPr>
        </p:nvSpPr>
        <p:spPr/>
        <p:txBody>
          <a:bodyPr>
            <a:normAutofit lnSpcReduction="10000"/>
          </a:bodyPr>
          <a:lstStyle/>
          <a:p>
            <a:r>
              <a:rPr lang="en-US" sz="2000">
                <a:hlinkClick r:id="rId3"/>
              </a:rPr>
              <a:t>Packard, R. M. (2016). A history of global health: interventions into the lives of other peoples. Baltimore, MD.</a:t>
            </a:r>
            <a:r>
              <a:rPr lang="en-US" sz="2000"/>
              <a:t> </a:t>
            </a:r>
          </a:p>
          <a:p>
            <a:r>
              <a:rPr lang="en-US" sz="2000">
                <a:hlinkClick r:id="rId4"/>
              </a:rPr>
              <a:t>https://pubmed.ncbi.nlm.nih.gov/10073197/</a:t>
            </a:r>
            <a:endParaRPr lang="en-US" sz="2000"/>
          </a:p>
          <a:p>
            <a:pPr marL="0" marR="0" algn="l">
              <a:spcBef>
                <a:spcPts val="0"/>
              </a:spcBef>
              <a:spcAft>
                <a:spcPts val="0"/>
              </a:spcAft>
            </a:pPr>
            <a:r>
              <a:rPr lang="en-US" sz="1800" b="0" i="0" u="sng" strike="noStrike">
                <a:solidFill>
                  <a:srgbClr val="000000"/>
                </a:solidFill>
                <a:effectLst/>
                <a:latin typeface="Calibri" panose="020F0502020204030204" pitchFamily="34" charset="0"/>
              </a:rPr>
              <a:t>Pre-work: </a:t>
            </a:r>
            <a:r>
              <a:rPr lang="en-US" sz="1800" b="0" i="0" u="none" strike="noStrike">
                <a:solidFill>
                  <a:srgbClr val="000000"/>
                </a:solidFill>
                <a:effectLst/>
                <a:latin typeface="Calibri" panose="020F0502020204030204" pitchFamily="34" charset="0"/>
              </a:rPr>
              <a:t>This is the requested pre-work for learners to review prior to your session </a:t>
            </a:r>
            <a:endParaRPr lang="en-US" sz="1800" b="0" i="0" u="none" strike="noStrike">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Watch: </a:t>
            </a:r>
            <a:r>
              <a:rPr lang="en-US" sz="1800" b="0" i="0" u="sng" strike="noStrike">
                <a:solidFill>
                  <a:srgbClr val="0078D7"/>
                </a:solidFill>
                <a:effectLst/>
                <a:latin typeface="Calibri" panose="020F0502020204030204" pitchFamily="34" charset="0"/>
                <a:hlinkClick r:id="rId5" tooltip="https://www.youtube.com/watch?v=XA5ip6raULg&amp;feature=youtu.be"/>
              </a:rPr>
              <a:t>https://www.youtube.com/watch?v=XA5ip6raULg&amp;feature=youtu.be</a:t>
            </a:r>
            <a:r>
              <a:rPr lang="en-US" sz="1800" b="0" i="0" u="none" strike="noStrike">
                <a:solidFill>
                  <a:srgbClr val="000000"/>
                </a:solidFill>
                <a:effectLst/>
                <a:latin typeface="Calibri" panose="020F0502020204030204" pitchFamily="34" charset="0"/>
              </a:rPr>
              <a:t> </a:t>
            </a:r>
          </a:p>
          <a:p>
            <a:pPr marL="0" marR="0" algn="l">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Watch: </a:t>
            </a:r>
            <a:r>
              <a:rPr lang="en-US" sz="1800" b="0" i="0" u="sng" strike="noStrike">
                <a:solidFill>
                  <a:srgbClr val="0078D7"/>
                </a:solidFill>
                <a:effectLst/>
                <a:latin typeface="Calibri" panose="020F0502020204030204" pitchFamily="34" charset="0"/>
                <a:hlinkClick r:id="rId6" tooltip="https://www.youtube.com/watch?v=uHvm4tGCOQk"/>
              </a:rPr>
              <a:t>https://www.youtube.com/watch?v=uHvm4tGCOQk</a:t>
            </a:r>
            <a:endParaRPr lang="en-US" sz="1800" b="0" i="0" u="none" strike="noStrike">
              <a:solidFill>
                <a:srgbClr val="000000"/>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Read: </a:t>
            </a:r>
            <a:r>
              <a:rPr lang="en-US" sz="1800" b="0" i="0" u="none" strike="noStrike" err="1">
                <a:solidFill>
                  <a:srgbClr val="000000"/>
                </a:solidFill>
                <a:effectLst/>
                <a:latin typeface="Calibri" panose="020F0502020204030204" pitchFamily="34" charset="0"/>
              </a:rPr>
              <a:t>Airhihenbuwa_Racism</a:t>
            </a:r>
            <a:r>
              <a:rPr lang="en-US" sz="1800" b="0" i="0" u="none" strike="noStrike">
                <a:solidFill>
                  <a:srgbClr val="000000"/>
                </a:solidFill>
                <a:effectLst/>
                <a:latin typeface="Calibri" panose="020F0502020204030204" pitchFamily="34" charset="0"/>
              </a:rPr>
              <a:t> is </a:t>
            </a:r>
            <a:r>
              <a:rPr lang="en-US" sz="1800" b="0" i="0" u="none" strike="noStrike" err="1">
                <a:solidFill>
                  <a:srgbClr val="000000"/>
                </a:solidFill>
                <a:effectLst/>
                <a:latin typeface="Calibri" panose="020F0502020204030204" pitchFamily="34" charset="0"/>
              </a:rPr>
              <a:t>global_URise</a:t>
            </a:r>
            <a:r>
              <a:rPr lang="en-US" sz="1800" b="0" i="0" u="none" strike="noStrike">
                <a:solidFill>
                  <a:srgbClr val="000000"/>
                </a:solidFill>
                <a:effectLst/>
                <a:latin typeface="Calibri" panose="020F0502020204030204" pitchFamily="34" charset="0"/>
              </a:rPr>
              <a:t> Blog 2020</a:t>
            </a:r>
          </a:p>
          <a:p>
            <a:pPr marL="0" marR="0" algn="l">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Read: De Maio and F_GH </a:t>
            </a:r>
            <a:r>
              <a:rPr lang="en-US" sz="1800" b="0" i="0" u="none" strike="noStrike" err="1">
                <a:solidFill>
                  <a:srgbClr val="000000"/>
                </a:solidFill>
                <a:effectLst/>
                <a:latin typeface="Calibri" panose="020F0502020204030204" pitchFamily="34" charset="0"/>
              </a:rPr>
              <a:t>Perspectives_Book</a:t>
            </a:r>
            <a:r>
              <a:rPr lang="en-US" sz="1800" b="0" i="0" u="none" strike="noStrike">
                <a:solidFill>
                  <a:srgbClr val="000000"/>
                </a:solidFill>
                <a:effectLst/>
                <a:latin typeface="Calibri" panose="020F0502020204030204" pitchFamily="34" charset="0"/>
              </a:rPr>
              <a:t> Chapter YYYY</a:t>
            </a:r>
          </a:p>
          <a:p>
            <a:pPr marL="0" marR="0" algn="l">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Read: </a:t>
            </a:r>
            <a:r>
              <a:rPr lang="en-US" sz="1800" b="0" i="0" u="none" strike="noStrike" err="1">
                <a:solidFill>
                  <a:srgbClr val="000000"/>
                </a:solidFill>
                <a:effectLst/>
                <a:latin typeface="Calibri" panose="020F0502020204030204" pitchFamily="34" charset="0"/>
              </a:rPr>
              <a:t>HedtGauthier_Academic</a:t>
            </a:r>
            <a:r>
              <a:rPr lang="en-US" sz="1800" b="0" i="0" u="none" strike="noStrike">
                <a:solidFill>
                  <a:srgbClr val="000000"/>
                </a:solidFill>
                <a:effectLst/>
                <a:latin typeface="Calibri" panose="020F0502020204030204" pitchFamily="34" charset="0"/>
              </a:rPr>
              <a:t> promotions and </a:t>
            </a:r>
            <a:r>
              <a:rPr lang="en-US" sz="1800" b="0" i="0" u="none" strike="noStrike" err="1">
                <a:solidFill>
                  <a:srgbClr val="000000"/>
                </a:solidFill>
                <a:effectLst/>
                <a:latin typeface="Calibri" panose="020F0502020204030204" pitchFamily="34" charset="0"/>
              </a:rPr>
              <a:t>equity_Lancet</a:t>
            </a:r>
            <a:r>
              <a:rPr lang="en-US" sz="1800" b="0" i="0" u="none" strike="noStrike">
                <a:solidFill>
                  <a:srgbClr val="000000"/>
                </a:solidFill>
                <a:effectLst/>
                <a:latin typeface="Calibri" panose="020F0502020204030204" pitchFamily="34" charset="0"/>
              </a:rPr>
              <a:t> 2018</a:t>
            </a:r>
          </a:p>
          <a:p>
            <a:pPr marL="0" marR="0" algn="l">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Read: </a:t>
            </a:r>
            <a:r>
              <a:rPr lang="en-US" sz="1800" b="0" i="0" u="none" strike="noStrike" err="1">
                <a:solidFill>
                  <a:srgbClr val="000000"/>
                </a:solidFill>
                <a:effectLst/>
                <a:latin typeface="Calibri" panose="020F0502020204030204" pitchFamily="34" charset="0"/>
              </a:rPr>
              <a:t>Jumbam_Writing</a:t>
            </a:r>
            <a:r>
              <a:rPr lang="en-US" sz="1800" b="0" i="0" u="none" strike="noStrike">
                <a:solidFill>
                  <a:srgbClr val="000000"/>
                </a:solidFill>
                <a:effectLst/>
                <a:latin typeface="Calibri" panose="020F0502020204030204" pitchFamily="34" charset="0"/>
              </a:rPr>
              <a:t> about GH_BMJGH 2020</a:t>
            </a:r>
          </a:p>
          <a:p>
            <a:pPr marL="0" marR="0" algn="l">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Read: </a:t>
            </a:r>
            <a:r>
              <a:rPr lang="en-US" sz="1800" b="0" i="0" u="none" strike="noStrike" err="1">
                <a:solidFill>
                  <a:srgbClr val="000000"/>
                </a:solidFill>
                <a:effectLst/>
                <a:latin typeface="Calibri" panose="020F0502020204030204" pitchFamily="34" charset="0"/>
              </a:rPr>
              <a:t>Kalinga_Rock</a:t>
            </a:r>
            <a:r>
              <a:rPr lang="en-US" sz="1800" b="0" i="0" u="none" strike="noStrike">
                <a:solidFill>
                  <a:srgbClr val="000000"/>
                </a:solidFill>
                <a:effectLst/>
                <a:latin typeface="Calibri" panose="020F0502020204030204" pitchFamily="34" charset="0"/>
              </a:rPr>
              <a:t> and hard </a:t>
            </a:r>
            <a:r>
              <a:rPr lang="en-US" sz="1800" b="0" i="0" u="none" strike="noStrike" err="1">
                <a:solidFill>
                  <a:srgbClr val="000000"/>
                </a:solidFill>
                <a:effectLst/>
                <a:latin typeface="Calibri" panose="020F0502020204030204" pitchFamily="34" charset="0"/>
              </a:rPr>
              <a:t>place_JACS</a:t>
            </a:r>
            <a:r>
              <a:rPr lang="en-US" sz="1800" b="0" i="0" u="none" strike="noStrike">
                <a:solidFill>
                  <a:srgbClr val="000000"/>
                </a:solidFill>
                <a:effectLst/>
                <a:latin typeface="Calibri" panose="020F0502020204030204" pitchFamily="34" charset="0"/>
              </a:rPr>
              <a:t> 2019</a:t>
            </a:r>
          </a:p>
          <a:p>
            <a:pPr marL="0" marR="0" algn="l">
              <a:spcBef>
                <a:spcPts val="0"/>
              </a:spcBef>
              <a:spcAft>
                <a:spcPts val="120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Read: </a:t>
            </a:r>
            <a:r>
              <a:rPr lang="en-US" sz="1800" b="0" i="0" u="none" strike="noStrike" err="1">
                <a:solidFill>
                  <a:srgbClr val="000000"/>
                </a:solidFill>
                <a:effectLst/>
                <a:latin typeface="Calibri" panose="020F0502020204030204" pitchFamily="34" charset="0"/>
              </a:rPr>
              <a:t>Mutapi</a:t>
            </a:r>
            <a:r>
              <a:rPr lang="en-US" sz="1800" b="0" i="0" u="none" strike="noStrike">
                <a:solidFill>
                  <a:srgbClr val="000000"/>
                </a:solidFill>
                <a:effectLst/>
                <a:latin typeface="Calibri" panose="020F0502020204030204" pitchFamily="34" charset="0"/>
              </a:rPr>
              <a:t> </a:t>
            </a:r>
            <a:r>
              <a:rPr lang="en-US" sz="1800" b="0" i="0" u="none" strike="noStrike" err="1">
                <a:solidFill>
                  <a:srgbClr val="000000"/>
                </a:solidFill>
                <a:effectLst/>
                <a:latin typeface="Calibri" panose="020F0502020204030204" pitchFamily="34" charset="0"/>
              </a:rPr>
              <a:t>F_Africa</a:t>
            </a:r>
            <a:r>
              <a:rPr lang="en-US" sz="1800" b="0" i="0" u="none" strike="noStrike">
                <a:solidFill>
                  <a:srgbClr val="000000"/>
                </a:solidFill>
                <a:effectLst/>
                <a:latin typeface="Calibri" panose="020F0502020204030204" pitchFamily="34" charset="0"/>
              </a:rPr>
              <a:t> should set own </a:t>
            </a:r>
            <a:r>
              <a:rPr lang="en-US" sz="1800" b="0" i="0" u="none" strike="noStrike" err="1">
                <a:solidFill>
                  <a:srgbClr val="000000"/>
                </a:solidFill>
                <a:effectLst/>
                <a:latin typeface="Calibri" panose="020F0502020204030204" pitchFamily="34" charset="0"/>
              </a:rPr>
              <a:t>agenda_Nature</a:t>
            </a:r>
            <a:r>
              <a:rPr lang="en-US" sz="1800" b="0" i="0" u="none" strike="noStrike">
                <a:solidFill>
                  <a:srgbClr val="000000"/>
                </a:solidFill>
                <a:effectLst/>
                <a:latin typeface="Calibri" panose="020F0502020204030204" pitchFamily="34" charset="0"/>
              </a:rPr>
              <a:t> 2019</a:t>
            </a:r>
          </a:p>
          <a:p>
            <a:pPr marL="0" marR="0" algn="l">
              <a:spcBef>
                <a:spcPts val="0"/>
              </a:spcBef>
              <a:spcAft>
                <a:spcPts val="1200"/>
              </a:spcAft>
              <a:buFont typeface="Arial" panose="020B0604020202020204" pitchFamily="34" charset="0"/>
              <a:buChar char="•"/>
            </a:pPr>
            <a:r>
              <a:rPr lang="en-US" sz="1800">
                <a:solidFill>
                  <a:srgbClr val="000000"/>
                </a:solidFill>
                <a:latin typeface="Calibri" panose="020F0502020204030204" pitchFamily="34" charset="0"/>
              </a:rPr>
              <a:t>Toolkit: Intro to decoloniality and anti-racism in global health: Student Toolkit </a:t>
            </a:r>
            <a:r>
              <a:rPr lang="en-US" sz="1800">
                <a:solidFill>
                  <a:srgbClr val="000000"/>
                </a:solidFill>
                <a:latin typeface="Calibri" panose="020F0502020204030204" pitchFamily="34" charset="0"/>
                <a:hlinkClick r:id="rId7"/>
              </a:rPr>
              <a:t>https://researchonline.lshtm.ac.uk/id/eprint/4664957/</a:t>
            </a:r>
            <a:r>
              <a:rPr lang="en-US" sz="1800">
                <a:solidFill>
                  <a:srgbClr val="000000"/>
                </a:solidFill>
                <a:latin typeface="Calibri" panose="020F0502020204030204" pitchFamily="34" charset="0"/>
              </a:rPr>
              <a:t> </a:t>
            </a:r>
            <a:endParaRPr lang="en-US" sz="1800" b="0" i="0" u="none" strike="noStrike">
              <a:solidFill>
                <a:srgbClr val="000000"/>
              </a:solidFill>
              <a:effectLst/>
              <a:latin typeface="Calibri" panose="020F0502020204030204" pitchFamily="34" charset="0"/>
            </a:endParaRPr>
          </a:p>
          <a:p>
            <a:r>
              <a:rPr lang="en-US" sz="2000"/>
              <a:t>Watch video: </a:t>
            </a:r>
            <a:r>
              <a:rPr lang="en-US" sz="2000">
                <a:hlinkClick r:id="rId8"/>
              </a:rPr>
              <a:t>https://www.youtube.com/watch?v=ueoDL9JOQNY</a:t>
            </a:r>
            <a:r>
              <a:rPr lang="en-US" sz="2000"/>
              <a:t> </a:t>
            </a:r>
            <a:r>
              <a:rPr lang="en-US" sz="1400" b="1" i="0">
                <a:solidFill>
                  <a:srgbClr val="0F0F0F"/>
                </a:solidFill>
                <a:effectLst/>
                <a:latin typeface="YouTube Sans"/>
              </a:rPr>
              <a:t>How the legacy of European colonialism is shaping Africa's future</a:t>
            </a:r>
          </a:p>
          <a:p>
            <a:endParaRPr lang="en-US" sz="2000"/>
          </a:p>
          <a:p>
            <a:endParaRPr lang="en-US" sz="2000"/>
          </a:p>
        </p:txBody>
      </p:sp>
      <p:sp>
        <p:nvSpPr>
          <p:cNvPr id="4" name="Footer Placeholder 3">
            <a:extLst>
              <a:ext uri="{FF2B5EF4-FFF2-40B4-BE49-F238E27FC236}">
                <a16:creationId xmlns:a16="http://schemas.microsoft.com/office/drawing/2014/main" id="{1FE28B96-C89B-1021-778B-E0E46FD8BCCF}"/>
              </a:ext>
            </a:extLst>
          </p:cNvPr>
          <p:cNvSpPr>
            <a:spLocks noGrp="1"/>
          </p:cNvSpPr>
          <p:nvPr>
            <p:ph type="ftr" sz="quarter" idx="11"/>
          </p:nvPr>
        </p:nvSpPr>
        <p:spPr/>
        <p:txBody>
          <a:bodyPr/>
          <a:lstStyle/>
          <a:p>
            <a:r>
              <a:rPr lang="en-US"/>
              <a:t>The Role of Colonization and Positionality in Global </a:t>
            </a:r>
            <a:br>
              <a:rPr lang="en-US"/>
            </a:br>
            <a:r>
              <a:rPr lang="en-US"/>
              <a:t>Health Systems</a:t>
            </a:r>
          </a:p>
        </p:txBody>
      </p:sp>
      <p:sp>
        <p:nvSpPr>
          <p:cNvPr id="5" name="Slide Number Placeholder 4">
            <a:extLst>
              <a:ext uri="{FF2B5EF4-FFF2-40B4-BE49-F238E27FC236}">
                <a16:creationId xmlns:a16="http://schemas.microsoft.com/office/drawing/2014/main" id="{07AF19CF-5FFB-7B9D-7928-4696BCF547C2}"/>
              </a:ext>
            </a:extLst>
          </p:cNvPr>
          <p:cNvSpPr>
            <a:spLocks noGrp="1"/>
          </p:cNvSpPr>
          <p:nvPr>
            <p:ph type="sldNum" sz="quarter" idx="12"/>
          </p:nvPr>
        </p:nvSpPr>
        <p:spPr/>
        <p:txBody>
          <a:bodyPr/>
          <a:lstStyle/>
          <a:p>
            <a:fld id="{E8D2E3BB-E7F0-5B45-9637-639975B4227E}" type="slidenum">
              <a:rPr lang="en-US" smtClean="0"/>
              <a:t>72</a:t>
            </a:fld>
            <a:endParaRPr lang="en-US"/>
          </a:p>
        </p:txBody>
      </p:sp>
    </p:spTree>
    <p:extLst>
      <p:ext uri="{BB962C8B-B14F-4D97-AF65-F5344CB8AC3E}">
        <p14:creationId xmlns:p14="http://schemas.microsoft.com/office/powerpoint/2010/main" val="256376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A6B83C-8B78-98DF-03FB-4143051013D8}"/>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700" kern="1200">
                <a:solidFill>
                  <a:schemeClr val="tx1"/>
                </a:solidFill>
                <a:latin typeface="Helvetica Neue Light" panose="02000403000000020004" pitchFamily="2" charset="0"/>
                <a:ea typeface="Helvetica Neue Light" panose="02000403000000020004" pitchFamily="2" charset="0"/>
              </a:rPr>
              <a:t>History and Legacies of Colonialism</a:t>
            </a:r>
          </a:p>
        </p:txBody>
      </p:sp>
      <p:sp>
        <p:nvSpPr>
          <p:cNvPr id="3" name="Text Placeholder 2">
            <a:extLst>
              <a:ext uri="{FF2B5EF4-FFF2-40B4-BE49-F238E27FC236}">
                <a16:creationId xmlns:a16="http://schemas.microsoft.com/office/drawing/2014/main" id="{5842E5CB-004D-D49F-2984-778F7A0C70B9}"/>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a:solidFill>
                  <a:schemeClr val="tx1"/>
                </a:solidFill>
                <a:latin typeface="+mn-lt"/>
                <a:ea typeface="+mn-ea"/>
                <a:cs typeface="+mn-cs"/>
              </a:rPr>
              <a:t>Background</a:t>
            </a:r>
          </a:p>
        </p:txBody>
      </p:sp>
      <p:sp>
        <p:nvSpPr>
          <p:cNvPr id="17" name="Rectangle 1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3">
            <a:extLst>
              <a:ext uri="{FF2B5EF4-FFF2-40B4-BE49-F238E27FC236}">
                <a16:creationId xmlns:a16="http://schemas.microsoft.com/office/drawing/2014/main" id="{7BA03371-3779-0476-E93A-ACD0942B22E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sz="1100" kern="1200">
                <a:solidFill>
                  <a:schemeClr val="tx1">
                    <a:lumMod val="50000"/>
                    <a:lumOff val="50000"/>
                  </a:schemeClr>
                </a:solidFill>
                <a:latin typeface="+mn-lt"/>
                <a:ea typeface="+mn-ea"/>
                <a:cs typeface="+mn-cs"/>
              </a:rPr>
              <a:t>The Role of Colonization and Positionality in Global Health Systems</a:t>
            </a:r>
          </a:p>
        </p:txBody>
      </p:sp>
      <p:sp>
        <p:nvSpPr>
          <p:cNvPr id="5" name="Slide Number Placeholder 4">
            <a:extLst>
              <a:ext uri="{FF2B5EF4-FFF2-40B4-BE49-F238E27FC236}">
                <a16:creationId xmlns:a16="http://schemas.microsoft.com/office/drawing/2014/main" id="{7238ECDB-43F4-113A-2A77-4F37F3714C60}"/>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defTabSz="914400">
              <a:spcAft>
                <a:spcPts val="600"/>
              </a:spcAft>
            </a:pPr>
            <a:fld id="{E8D2E3BB-E7F0-5B45-9637-639975B4227E}" type="slidenum">
              <a:rPr lang="en-US">
                <a:solidFill>
                  <a:schemeClr val="tx1">
                    <a:lumMod val="50000"/>
                    <a:lumOff val="50000"/>
                  </a:schemeClr>
                </a:solidFill>
              </a:rPr>
              <a:pPr defTabSz="914400">
                <a:spcAft>
                  <a:spcPts val="600"/>
                </a:spcAft>
              </a:pPr>
              <a:t>8</a:t>
            </a:fld>
            <a:endParaRPr lang="en-US">
              <a:solidFill>
                <a:schemeClr val="tx1">
                  <a:lumMod val="50000"/>
                  <a:lumOff val="50000"/>
                </a:schemeClr>
              </a:solidFill>
            </a:endParaRPr>
          </a:p>
        </p:txBody>
      </p:sp>
    </p:spTree>
    <p:extLst>
      <p:ext uri="{BB962C8B-B14F-4D97-AF65-F5344CB8AC3E}">
        <p14:creationId xmlns:p14="http://schemas.microsoft.com/office/powerpoint/2010/main" val="2873807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AD9AF-8687-AC15-BEEA-7E2FE2836112}"/>
              </a:ext>
            </a:extLst>
          </p:cNvPr>
          <p:cNvSpPr>
            <a:spLocks noGrp="1"/>
          </p:cNvSpPr>
          <p:nvPr>
            <p:ph type="title"/>
          </p:nvPr>
        </p:nvSpPr>
        <p:spPr>
          <a:xfrm>
            <a:off x="640080" y="1837654"/>
            <a:ext cx="5455920" cy="2242138"/>
          </a:xfrm>
        </p:spPr>
        <p:txBody>
          <a:bodyPr vert="horz" lIns="91440" tIns="45720" rIns="91440" bIns="45720" rtlCol="0" anchor="b">
            <a:normAutofit/>
          </a:bodyPr>
          <a:lstStyle/>
          <a:p>
            <a:r>
              <a:rPr lang="en-US" sz="5400" kern="1200">
                <a:solidFill>
                  <a:schemeClr val="tx1"/>
                </a:solidFill>
                <a:latin typeface="Helvetica Neue Light" panose="02000403000000020004" pitchFamily="2" charset="0"/>
                <a:ea typeface="Helvetica Neue Light" panose="02000403000000020004" pitchFamily="2" charset="0"/>
              </a:rPr>
              <a:t>Share with the group</a:t>
            </a:r>
          </a:p>
        </p:txBody>
      </p:sp>
      <p:sp>
        <p:nvSpPr>
          <p:cNvPr id="3" name="Text Placeholder 2">
            <a:extLst>
              <a:ext uri="{FF2B5EF4-FFF2-40B4-BE49-F238E27FC236}">
                <a16:creationId xmlns:a16="http://schemas.microsoft.com/office/drawing/2014/main" id="{80C50518-E2DC-9184-2C59-246A8C78B4E9}"/>
              </a:ext>
            </a:extLst>
          </p:cNvPr>
          <p:cNvSpPr>
            <a:spLocks noGrp="1"/>
          </p:cNvSpPr>
          <p:nvPr>
            <p:ph type="body" idx="1"/>
          </p:nvPr>
        </p:nvSpPr>
        <p:spPr>
          <a:xfrm>
            <a:off x="640080" y="4631161"/>
            <a:ext cx="7812495" cy="1569486"/>
          </a:xfrm>
        </p:spPr>
        <p:txBody>
          <a:bodyPr vert="horz" lIns="91440" tIns="45720" rIns="91440" bIns="45720" rtlCol="0">
            <a:normAutofit/>
          </a:bodyPr>
          <a:lstStyle/>
          <a:p>
            <a:r>
              <a:rPr lang="en-US" sz="3600" kern="1200">
                <a:solidFill>
                  <a:schemeClr val="tx1"/>
                </a:solidFill>
                <a:latin typeface="Arial" panose="020B0604020202020204" pitchFamily="34" charset="0"/>
                <a:cs typeface="Arial" panose="020B0604020202020204" pitchFamily="34" charset="0"/>
              </a:rPr>
              <a:t>What are your initial reflections on the self-study materials?</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Radio microphone with solid fill">
            <a:extLst>
              <a:ext uri="{FF2B5EF4-FFF2-40B4-BE49-F238E27FC236}">
                <a16:creationId xmlns:a16="http://schemas.microsoft.com/office/drawing/2014/main" id="{EB3C41C2-111B-3807-8B80-AD2B13406B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2575" y="2118484"/>
            <a:ext cx="2619756" cy="2619756"/>
          </a:xfrm>
          <a:prstGeom prst="rect">
            <a:avLst/>
          </a:prstGeom>
        </p:spPr>
      </p:pic>
      <p:sp>
        <p:nvSpPr>
          <p:cNvPr id="6" name="Slide Number Placeholder 5">
            <a:extLst>
              <a:ext uri="{FF2B5EF4-FFF2-40B4-BE49-F238E27FC236}">
                <a16:creationId xmlns:a16="http://schemas.microsoft.com/office/drawing/2014/main" id="{B0377D6C-37F7-9D31-5F10-3B547F83B87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E8D2E3BB-E7F0-5B45-9637-639975B4227E}" type="slidenum">
              <a:rPr lang="en-US" smtClean="0"/>
              <a:pPr defTabSz="914400">
                <a:spcAft>
                  <a:spcPts val="600"/>
                </a:spcAft>
              </a:pPr>
              <a:t>9</a:t>
            </a:fld>
            <a:endParaRPr lang="en-US"/>
          </a:p>
        </p:txBody>
      </p:sp>
      <p:sp>
        <p:nvSpPr>
          <p:cNvPr id="8" name="Footer Placeholder 3">
            <a:extLst>
              <a:ext uri="{FF2B5EF4-FFF2-40B4-BE49-F238E27FC236}">
                <a16:creationId xmlns:a16="http://schemas.microsoft.com/office/drawing/2014/main" id="{55905ABB-76BD-F923-5FEE-8AB5B6791261}"/>
              </a:ext>
            </a:extLst>
          </p:cNvPr>
          <p:cNvSpPr>
            <a:spLocks noGrp="1"/>
          </p:cNvSpPr>
          <p:nvPr>
            <p:ph type="ftr" sz="quarter" idx="11"/>
          </p:nvPr>
        </p:nvSpPr>
        <p:spPr>
          <a:xfrm>
            <a:off x="263013" y="6356350"/>
            <a:ext cx="5257800" cy="365125"/>
          </a:xfrm>
        </p:spPr>
        <p:txBody>
          <a:bodyPr/>
          <a:lstStyle/>
          <a:p>
            <a:pPr algn="l"/>
            <a:r>
              <a:rPr lang="en-US"/>
              <a:t>The Role of Colonization and Positionality in Global Health Systems</a:t>
            </a:r>
          </a:p>
        </p:txBody>
      </p:sp>
    </p:spTree>
    <p:extLst>
      <p:ext uri="{BB962C8B-B14F-4D97-AF65-F5344CB8AC3E}">
        <p14:creationId xmlns:p14="http://schemas.microsoft.com/office/powerpoint/2010/main" val="5752328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7703</TotalTime>
  <Words>13581</Words>
  <Application>Microsoft Macintosh PowerPoint</Application>
  <PresentationFormat>Widescreen</PresentationFormat>
  <Paragraphs>1252</Paragraphs>
  <Slides>72</Slides>
  <Notes>67</Notes>
  <HiddenSlides>7</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72</vt:i4>
      </vt:variant>
    </vt:vector>
  </HeadingPairs>
  <TitlesOfParts>
    <vt:vector size="89" baseType="lpstr">
      <vt:lpstr>Arial</vt:lpstr>
      <vt:lpstr>Arial,Sans-Serif</vt:lpstr>
      <vt:lpstr>baskerville-etext</vt:lpstr>
      <vt:lpstr>Calibri</vt:lpstr>
      <vt:lpstr>Calibri Light</vt:lpstr>
      <vt:lpstr>Courier New</vt:lpstr>
      <vt:lpstr>ElsevierGulliver</vt:lpstr>
      <vt:lpstr>Helvetica</vt:lpstr>
      <vt:lpstr>Helvetica Neue</vt:lpstr>
      <vt:lpstr>HELVETICA NEUE LIGHT</vt:lpstr>
      <vt:lpstr>HELVETICA NEUE LIGHT</vt:lpstr>
      <vt:lpstr>Segoe UI</vt:lpstr>
      <vt:lpstr>Slack-Lato</vt:lpstr>
      <vt:lpstr>Symbol</vt:lpstr>
      <vt:lpstr>system-ui</vt:lpstr>
      <vt:lpstr>YouTube Sans</vt:lpstr>
      <vt:lpstr>Office Theme</vt:lpstr>
      <vt:lpstr>The Role of Colonization and Positionality in Global Health Systems</vt:lpstr>
      <vt:lpstr>Learning Objectives </vt:lpstr>
      <vt:lpstr>Agenda</vt:lpstr>
      <vt:lpstr>Brave Space and Content Warning</vt:lpstr>
      <vt:lpstr>Group training agreements</vt:lpstr>
      <vt:lpstr>Ice Breaker</vt:lpstr>
      <vt:lpstr>PowerPoint Presentation</vt:lpstr>
      <vt:lpstr>History and Legacies of Colonialism</vt:lpstr>
      <vt:lpstr>Share with the group</vt:lpstr>
      <vt:lpstr>Impact of Colonialism on: </vt:lpstr>
      <vt:lpstr>The Role Of Colonialism In Shaping Early Global Health Initiatives</vt:lpstr>
      <vt:lpstr>The Role Of Colonialism In Shaping Early Global Health Initiatives</vt:lpstr>
      <vt:lpstr>Historical Context: The Origins of the Global Health Agenda</vt:lpstr>
      <vt:lpstr>Neocolonialism and Legacies</vt:lpstr>
      <vt:lpstr>Legacies of Colonialism</vt:lpstr>
      <vt:lpstr>Global Health Education: Cost &amp; Distribution of GH degrees</vt:lpstr>
      <vt:lpstr>Global Health Research</vt:lpstr>
      <vt:lpstr>Global Health Authorship:  The Middle Author Problem</vt:lpstr>
      <vt:lpstr>Global Health Authorship:  The Middle Author Problem</vt:lpstr>
      <vt:lpstr>UCSF’s Publication Track Record</vt:lpstr>
      <vt:lpstr>Inequities in Global Health Research</vt:lpstr>
      <vt:lpstr>Inequities in Global Health Research </vt:lpstr>
      <vt:lpstr>Current Manifestations of Colonialism</vt:lpstr>
      <vt:lpstr>Current Manifestations of Colonialism</vt:lpstr>
      <vt:lpstr>Challenges with Academic Global Health</vt:lpstr>
      <vt:lpstr>Condescending approach to local researchers</vt:lpstr>
      <vt:lpstr>Condescending approach to local researchers</vt:lpstr>
      <vt:lpstr>Positionality Awareness</vt:lpstr>
      <vt:lpstr>Power dynamics</vt:lpstr>
      <vt:lpstr>Wheel of  Power &amp; Privilege</vt:lpstr>
      <vt:lpstr>Positionality Group Activity</vt:lpstr>
      <vt:lpstr>PowerPoint Presentation</vt:lpstr>
      <vt:lpstr>Bias in Global Health</vt:lpstr>
      <vt:lpstr>Bias in Global Health</vt:lpstr>
      <vt:lpstr>PowerPoint Presentation</vt:lpstr>
      <vt:lpstr>How Does Bias Originate?</vt:lpstr>
      <vt:lpstr>Ways Bias Can Impact Partnerships</vt:lpstr>
      <vt:lpstr>Small Group Activity #1</vt:lpstr>
      <vt:lpstr>Welcome to the main room</vt:lpstr>
      <vt:lpstr>Breakout Activity Debrief</vt:lpstr>
      <vt:lpstr>Applied Skills and Resources</vt:lpstr>
      <vt:lpstr>Creating Equal Partnerships </vt:lpstr>
      <vt:lpstr>Economic Resources</vt:lpstr>
      <vt:lpstr>Academic Resources</vt:lpstr>
      <vt:lpstr>Negotiating Equal Partnerships</vt:lpstr>
      <vt:lpstr>Great Negotiation is Dependent Upon</vt:lpstr>
      <vt:lpstr>Building Trusting Partnerships</vt:lpstr>
      <vt:lpstr>Cultural Humility in Global Health</vt:lpstr>
      <vt:lpstr>What is cultural humility?</vt:lpstr>
      <vt:lpstr>Cultural Humility in Practice</vt:lpstr>
      <vt:lpstr>Critical Self-Awareness</vt:lpstr>
      <vt:lpstr>Small Group Activity #2</vt:lpstr>
      <vt:lpstr>Background Story</vt:lpstr>
      <vt:lpstr>Welcome to the main room</vt:lpstr>
      <vt:lpstr>Breakout Activity Debrief</vt:lpstr>
      <vt:lpstr>Let Local  Priorities Lead</vt:lpstr>
      <vt:lpstr>PowerPoint Presentation</vt:lpstr>
      <vt:lpstr>Alternative Approaches to the Global Health Agenda</vt:lpstr>
      <vt:lpstr>Decolonizing Global Health</vt:lpstr>
      <vt:lpstr>Anti-colonial Approach &amp; Localizing</vt:lpstr>
      <vt:lpstr>A New Vision for Global Health</vt:lpstr>
      <vt:lpstr>PowerPoint Presentation</vt:lpstr>
      <vt:lpstr>Re-imagining Training</vt:lpstr>
      <vt:lpstr>Re-imagining Program Design</vt:lpstr>
      <vt:lpstr>Re-imagining Regulation</vt:lpstr>
      <vt:lpstr>Re-imagining Individual Action</vt:lpstr>
      <vt:lpstr>PowerPoint Presentation</vt:lpstr>
      <vt:lpstr>Self-Reflection</vt:lpstr>
      <vt:lpstr>It’s Our Responsibility </vt:lpstr>
      <vt:lpstr>Training Next steps</vt:lpstr>
      <vt:lpstr>PowerPoint Presentation</vt:lpstr>
      <vt:lpstr>List of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Decolonizing Global Health</dc:title>
  <dc:creator>Rojo, Elizabeth</dc:creator>
  <cp:lastModifiedBy>Chatterjee, Purba</cp:lastModifiedBy>
  <cp:revision>154</cp:revision>
  <dcterms:created xsi:type="dcterms:W3CDTF">2022-12-09T01:43:10Z</dcterms:created>
  <dcterms:modified xsi:type="dcterms:W3CDTF">2025-07-23T18:31:36Z</dcterms:modified>
</cp:coreProperties>
</file>